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1"/>
  </p:notesMasterIdLst>
  <p:sldIdLst>
    <p:sldId id="256" r:id="rId2"/>
    <p:sldId id="853" r:id="rId3"/>
    <p:sldId id="854" r:id="rId4"/>
    <p:sldId id="855" r:id="rId5"/>
    <p:sldId id="856" r:id="rId6"/>
    <p:sldId id="857" r:id="rId7"/>
    <p:sldId id="858" r:id="rId8"/>
    <p:sldId id="859" r:id="rId9"/>
    <p:sldId id="860" r:id="rId10"/>
    <p:sldId id="346" r:id="rId11"/>
    <p:sldId id="861" r:id="rId12"/>
    <p:sldId id="862" r:id="rId13"/>
    <p:sldId id="863" r:id="rId14"/>
    <p:sldId id="864" r:id="rId15"/>
    <p:sldId id="865" r:id="rId16"/>
    <p:sldId id="866" r:id="rId17"/>
    <p:sldId id="867" r:id="rId18"/>
    <p:sldId id="868" r:id="rId19"/>
    <p:sldId id="869" r:id="rId20"/>
    <p:sldId id="870" r:id="rId21"/>
    <p:sldId id="871" r:id="rId22"/>
    <p:sldId id="872" r:id="rId23"/>
    <p:sldId id="873" r:id="rId24"/>
    <p:sldId id="874" r:id="rId25"/>
    <p:sldId id="875" r:id="rId26"/>
    <p:sldId id="876" r:id="rId27"/>
    <p:sldId id="877" r:id="rId28"/>
    <p:sldId id="878" r:id="rId29"/>
    <p:sldId id="879" r:id="rId30"/>
    <p:sldId id="880" r:id="rId31"/>
    <p:sldId id="422"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851" r:id="rId46"/>
    <p:sldId id="852"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457" r:id="rId69"/>
    <p:sldId id="458" r:id="rId70"/>
    <p:sldId id="459" r:id="rId71"/>
    <p:sldId id="460" r:id="rId72"/>
    <p:sldId id="461" r:id="rId73"/>
    <p:sldId id="881" r:id="rId74"/>
    <p:sldId id="882" r:id="rId75"/>
    <p:sldId id="883" r:id="rId76"/>
    <p:sldId id="884" r:id="rId77"/>
    <p:sldId id="885" r:id="rId78"/>
    <p:sldId id="886" r:id="rId79"/>
    <p:sldId id="887" r:id="rId80"/>
    <p:sldId id="888" r:id="rId81"/>
    <p:sldId id="889" r:id="rId82"/>
    <p:sldId id="890" r:id="rId83"/>
    <p:sldId id="891" r:id="rId84"/>
    <p:sldId id="892" r:id="rId85"/>
    <p:sldId id="893" r:id="rId86"/>
    <p:sldId id="894" r:id="rId87"/>
    <p:sldId id="895" r:id="rId88"/>
    <p:sldId id="896" r:id="rId89"/>
    <p:sldId id="897" r:id="rId90"/>
    <p:sldId id="898" r:id="rId91"/>
    <p:sldId id="899" r:id="rId92"/>
    <p:sldId id="900" r:id="rId93"/>
    <p:sldId id="901" r:id="rId94"/>
    <p:sldId id="902" r:id="rId95"/>
    <p:sldId id="903" r:id="rId96"/>
    <p:sldId id="904" r:id="rId97"/>
    <p:sldId id="905" r:id="rId98"/>
    <p:sldId id="906" r:id="rId99"/>
    <p:sldId id="294" r:id="rId10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A85A045-2031-416D-8F61-F9D332D39178}">
          <p14:sldIdLst>
            <p14:sldId id="256"/>
            <p14:sldId id="853"/>
            <p14:sldId id="854"/>
            <p14:sldId id="855"/>
            <p14:sldId id="856"/>
            <p14:sldId id="857"/>
            <p14:sldId id="858"/>
            <p14:sldId id="859"/>
            <p14:sldId id="860"/>
            <p14:sldId id="346"/>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422"/>
            <p14:sldId id="423"/>
            <p14:sldId id="424"/>
            <p14:sldId id="425"/>
            <p14:sldId id="426"/>
            <p14:sldId id="427"/>
            <p14:sldId id="428"/>
            <p14:sldId id="429"/>
            <p14:sldId id="430"/>
            <p14:sldId id="431"/>
            <p14:sldId id="432"/>
            <p14:sldId id="433"/>
            <p14:sldId id="434"/>
            <p14:sldId id="435"/>
            <p14:sldId id="851"/>
            <p14:sldId id="852"/>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Lst>
        </p14:section>
        <p14:section name="Untitled Section" id="{FA24533E-9213-4C44-BF09-2BF2DCCC68D8}">
          <p14:sldIdLst>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5" roundtripDataSignature="AMtx7mhM6yxCcS7ctRrPdTZuYYrdZAEn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B82BD-C8A0-4D91-978D-CE8C4C4DF110}" v="32" dt="2025-02-27T20:01:18.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1373"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3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5"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HI DIXIT" userId="e75041b3dfe162b3" providerId="LiveId" clId="{418B82BD-C8A0-4D91-978D-CE8C4C4DF110}"/>
    <pc:docChg chg="undo custSel modSld sldOrd addSection">
      <pc:chgData name="AAROHI DIXIT" userId="e75041b3dfe162b3" providerId="LiveId" clId="{418B82BD-C8A0-4D91-978D-CE8C4C4DF110}" dt="2025-02-27T20:10:44.297" v="157" actId="20577"/>
      <pc:docMkLst>
        <pc:docMk/>
      </pc:docMkLst>
      <pc:sldChg chg="ord">
        <pc:chgData name="AAROHI DIXIT" userId="e75041b3dfe162b3" providerId="LiveId" clId="{418B82BD-C8A0-4D91-978D-CE8C4C4DF110}" dt="2025-02-25T04:33:58.313" v="7"/>
        <pc:sldMkLst>
          <pc:docMk/>
          <pc:sldMk cId="1017293094" sldId="346"/>
        </pc:sldMkLst>
      </pc:sldChg>
      <pc:sldChg chg="ord">
        <pc:chgData name="AAROHI DIXIT" userId="e75041b3dfe162b3" providerId="LiveId" clId="{418B82BD-C8A0-4D91-978D-CE8C4C4DF110}" dt="2025-02-27T04:07:26.853" v="20"/>
        <pc:sldMkLst>
          <pc:docMk/>
          <pc:sldMk cId="3652678543" sldId="429"/>
        </pc:sldMkLst>
      </pc:sldChg>
      <pc:sldChg chg="addSp modSp">
        <pc:chgData name="AAROHI DIXIT" userId="e75041b3dfe162b3" providerId="LiveId" clId="{418B82BD-C8A0-4D91-978D-CE8C4C4DF110}" dt="2025-02-27T05:26:44.640" v="24"/>
        <pc:sldMkLst>
          <pc:docMk/>
          <pc:sldMk cId="1007193831" sldId="436"/>
        </pc:sldMkLst>
        <pc:spChg chg="add mod">
          <ac:chgData name="AAROHI DIXIT" userId="e75041b3dfe162b3" providerId="LiveId" clId="{418B82BD-C8A0-4D91-978D-CE8C4C4DF110}" dt="2025-02-27T05:26:44.640" v="24"/>
          <ac:spMkLst>
            <pc:docMk/>
            <pc:sldMk cId="1007193831" sldId="436"/>
            <ac:spMk id="2" creationId="{32599518-0B78-6C86-11D9-D05AB136657A}"/>
          </ac:spMkLst>
        </pc:spChg>
        <pc:spChg chg="add mod">
          <ac:chgData name="AAROHI DIXIT" userId="e75041b3dfe162b3" providerId="LiveId" clId="{418B82BD-C8A0-4D91-978D-CE8C4C4DF110}" dt="2025-02-27T05:26:44.640" v="24"/>
          <ac:spMkLst>
            <pc:docMk/>
            <pc:sldMk cId="1007193831" sldId="436"/>
            <ac:spMk id="3" creationId="{486B3197-BCEF-4832-D7FC-FC317E3529BE}"/>
          </ac:spMkLst>
        </pc:spChg>
        <pc:spChg chg="add mod">
          <ac:chgData name="AAROHI DIXIT" userId="e75041b3dfe162b3" providerId="LiveId" clId="{418B82BD-C8A0-4D91-978D-CE8C4C4DF110}" dt="2025-02-27T05:26:44.640" v="24"/>
          <ac:spMkLst>
            <pc:docMk/>
            <pc:sldMk cId="1007193831" sldId="436"/>
            <ac:spMk id="4" creationId="{A123E03E-D9B4-D6DC-7DB6-CC599E677011}"/>
          </ac:spMkLst>
        </pc:spChg>
        <pc:picChg chg="add mod">
          <ac:chgData name="AAROHI DIXIT" userId="e75041b3dfe162b3" providerId="LiveId" clId="{418B82BD-C8A0-4D91-978D-CE8C4C4DF110}" dt="2025-02-27T05:26:43.040" v="23"/>
          <ac:picMkLst>
            <pc:docMk/>
            <pc:sldMk cId="1007193831" sldId="436"/>
            <ac:picMk id="5" creationId="{E1FE81EB-4BAE-9C5B-2C18-918B64B08681}"/>
          </ac:picMkLst>
        </pc:picChg>
      </pc:sldChg>
      <pc:sldChg chg="modSp mod">
        <pc:chgData name="AAROHI DIXIT" userId="e75041b3dfe162b3" providerId="LiveId" clId="{418B82BD-C8A0-4D91-978D-CE8C4C4DF110}" dt="2025-02-27T05:34:53.881" v="27" actId="1076"/>
        <pc:sldMkLst>
          <pc:docMk/>
          <pc:sldMk cId="3292983395" sldId="437"/>
        </pc:sldMkLst>
        <pc:spChg chg="mod">
          <ac:chgData name="AAROHI DIXIT" userId="e75041b3dfe162b3" providerId="LiveId" clId="{418B82BD-C8A0-4D91-978D-CE8C4C4DF110}" dt="2025-02-27T05:13:30.659" v="22" actId="1035"/>
          <ac:spMkLst>
            <pc:docMk/>
            <pc:sldMk cId="3292983395" sldId="437"/>
            <ac:spMk id="47" creationId="{00000000-0000-0000-0000-000000000000}"/>
          </ac:spMkLst>
        </pc:spChg>
        <pc:spChg chg="mod">
          <ac:chgData name="AAROHI DIXIT" userId="e75041b3dfe162b3" providerId="LiveId" clId="{418B82BD-C8A0-4D91-978D-CE8C4C4DF110}" dt="2025-02-27T05:13:30.659" v="22" actId="1035"/>
          <ac:spMkLst>
            <pc:docMk/>
            <pc:sldMk cId="3292983395" sldId="437"/>
            <ac:spMk id="48" creationId="{00000000-0000-0000-0000-000000000000}"/>
          </ac:spMkLst>
        </pc:spChg>
        <pc:spChg chg="mod">
          <ac:chgData name="AAROHI DIXIT" userId="e75041b3dfe162b3" providerId="LiveId" clId="{418B82BD-C8A0-4D91-978D-CE8C4C4DF110}" dt="2025-02-27T05:13:30.659" v="22" actId="1035"/>
          <ac:spMkLst>
            <pc:docMk/>
            <pc:sldMk cId="3292983395" sldId="437"/>
            <ac:spMk id="49" creationId="{00000000-0000-0000-0000-000000000000}"/>
          </ac:spMkLst>
        </pc:spChg>
        <pc:picChg chg="mod">
          <ac:chgData name="AAROHI DIXIT" userId="e75041b3dfe162b3" providerId="LiveId" clId="{418B82BD-C8A0-4D91-978D-CE8C4C4DF110}" dt="2025-02-27T05:34:53.881" v="27" actId="1076"/>
          <ac:picMkLst>
            <pc:docMk/>
            <pc:sldMk cId="3292983395" sldId="437"/>
            <ac:picMk id="3" creationId="{8554FCDE-12CF-D217-D257-E59F80774655}"/>
          </ac:picMkLst>
        </pc:picChg>
      </pc:sldChg>
      <pc:sldChg chg="modSp mod">
        <pc:chgData name="AAROHI DIXIT" userId="e75041b3dfe162b3" providerId="LiveId" clId="{418B82BD-C8A0-4D91-978D-CE8C4C4DF110}" dt="2025-02-27T15:11:23.592" v="32" actId="14100"/>
        <pc:sldMkLst>
          <pc:docMk/>
          <pc:sldMk cId="1216952429" sldId="456"/>
        </pc:sldMkLst>
        <pc:spChg chg="mod">
          <ac:chgData name="AAROHI DIXIT" userId="e75041b3dfe162b3" providerId="LiveId" clId="{418B82BD-C8A0-4D91-978D-CE8C4C4DF110}" dt="2025-02-27T15:11:23.592" v="32" actId="14100"/>
          <ac:spMkLst>
            <pc:docMk/>
            <pc:sldMk cId="1216952429" sldId="456"/>
            <ac:spMk id="48" creationId="{00000000-0000-0000-0000-000000000000}"/>
          </ac:spMkLst>
        </pc:spChg>
      </pc:sldChg>
      <pc:sldChg chg="modSp mod">
        <pc:chgData name="AAROHI DIXIT" userId="e75041b3dfe162b3" providerId="LiveId" clId="{418B82BD-C8A0-4D91-978D-CE8C4C4DF110}" dt="2025-02-27T15:14:18.279" v="37" actId="1076"/>
        <pc:sldMkLst>
          <pc:docMk/>
          <pc:sldMk cId="324574973" sldId="458"/>
        </pc:sldMkLst>
        <pc:spChg chg="mod">
          <ac:chgData name="AAROHI DIXIT" userId="e75041b3dfe162b3" providerId="LiveId" clId="{418B82BD-C8A0-4D91-978D-CE8C4C4DF110}" dt="2025-02-27T15:14:18.279" v="37" actId="1076"/>
          <ac:spMkLst>
            <pc:docMk/>
            <pc:sldMk cId="324574973" sldId="458"/>
            <ac:spMk id="48" creationId="{00000000-0000-0000-0000-000000000000}"/>
          </ac:spMkLst>
        </pc:spChg>
      </pc:sldChg>
      <pc:sldChg chg="modSp mod">
        <pc:chgData name="AAROHI DIXIT" userId="e75041b3dfe162b3" providerId="LiveId" clId="{418B82BD-C8A0-4D91-978D-CE8C4C4DF110}" dt="2025-02-24T19:19:37.198" v="0" actId="1076"/>
        <pc:sldMkLst>
          <pc:docMk/>
          <pc:sldMk cId="1897986844" sldId="854"/>
        </pc:sldMkLst>
        <pc:picChg chg="mod">
          <ac:chgData name="AAROHI DIXIT" userId="e75041b3dfe162b3" providerId="LiveId" clId="{418B82BD-C8A0-4D91-978D-CE8C4C4DF110}" dt="2025-02-24T19:19:37.198" v="0" actId="1076"/>
          <ac:picMkLst>
            <pc:docMk/>
            <pc:sldMk cId="1897986844" sldId="854"/>
            <ac:picMk id="6" creationId="{3C8679FB-B8C9-C4BE-A501-98E25F2A87BD}"/>
          </ac:picMkLst>
        </pc:picChg>
      </pc:sldChg>
      <pc:sldChg chg="modSp">
        <pc:chgData name="AAROHI DIXIT" userId="e75041b3dfe162b3" providerId="LiveId" clId="{418B82BD-C8A0-4D91-978D-CE8C4C4DF110}" dt="2025-02-25T04:00:26.641" v="3"/>
        <pc:sldMkLst>
          <pc:docMk/>
          <pc:sldMk cId="1155989196" sldId="857"/>
        </pc:sldMkLst>
        <pc:graphicFrameChg chg="mod">
          <ac:chgData name="AAROHI DIXIT" userId="e75041b3dfe162b3" providerId="LiveId" clId="{418B82BD-C8A0-4D91-978D-CE8C4C4DF110}" dt="2025-02-25T04:00:26.641" v="3"/>
          <ac:graphicFrameMkLst>
            <pc:docMk/>
            <pc:sldMk cId="1155989196" sldId="857"/>
            <ac:graphicFrameMk id="5" creationId="{471BB9AC-484A-DAEC-9591-B01FED7E4ECA}"/>
          </ac:graphicFrameMkLst>
        </pc:graphicFrameChg>
      </pc:sldChg>
      <pc:sldChg chg="modSp">
        <pc:chgData name="AAROHI DIXIT" userId="e75041b3dfe162b3" providerId="LiveId" clId="{418B82BD-C8A0-4D91-978D-CE8C4C4DF110}" dt="2025-02-25T04:00:37.209" v="4"/>
        <pc:sldMkLst>
          <pc:docMk/>
          <pc:sldMk cId="610669074" sldId="858"/>
        </pc:sldMkLst>
        <pc:graphicFrameChg chg="mod">
          <ac:chgData name="AAROHI DIXIT" userId="e75041b3dfe162b3" providerId="LiveId" clId="{418B82BD-C8A0-4D91-978D-CE8C4C4DF110}" dt="2025-02-25T04:00:37.209" v="4"/>
          <ac:graphicFrameMkLst>
            <pc:docMk/>
            <pc:sldMk cId="610669074" sldId="858"/>
            <ac:graphicFrameMk id="5" creationId="{471BB9AC-484A-DAEC-9591-B01FED7E4ECA}"/>
          </ac:graphicFrameMkLst>
        </pc:graphicFrameChg>
      </pc:sldChg>
      <pc:sldChg chg="modSp">
        <pc:chgData name="AAROHI DIXIT" userId="e75041b3dfe162b3" providerId="LiveId" clId="{418B82BD-C8A0-4D91-978D-CE8C4C4DF110}" dt="2025-02-25T04:00:41.976" v="5" actId="20578"/>
        <pc:sldMkLst>
          <pc:docMk/>
          <pc:sldMk cId="668988292" sldId="859"/>
        </pc:sldMkLst>
        <pc:spChg chg="mod">
          <ac:chgData name="AAROHI DIXIT" userId="e75041b3dfe162b3" providerId="LiveId" clId="{418B82BD-C8A0-4D91-978D-CE8C4C4DF110}" dt="2025-02-25T04:00:41.976" v="5" actId="20578"/>
          <ac:spMkLst>
            <pc:docMk/>
            <pc:sldMk cId="668988292" sldId="859"/>
            <ac:spMk id="2" creationId="{00000000-0000-0000-0000-000000000000}"/>
          </ac:spMkLst>
        </pc:spChg>
      </pc:sldChg>
      <pc:sldChg chg="modSp">
        <pc:chgData name="AAROHI DIXIT" userId="e75041b3dfe162b3" providerId="LiveId" clId="{418B82BD-C8A0-4D91-978D-CE8C4C4DF110}" dt="2025-02-24T19:28:06.080" v="2"/>
        <pc:sldMkLst>
          <pc:docMk/>
          <pc:sldMk cId="1113672675" sldId="860"/>
        </pc:sldMkLst>
        <pc:graphicFrameChg chg="mod">
          <ac:chgData name="AAROHI DIXIT" userId="e75041b3dfe162b3" providerId="LiveId" clId="{418B82BD-C8A0-4D91-978D-CE8C4C4DF110}" dt="2025-02-24T19:28:06.080" v="2"/>
          <ac:graphicFrameMkLst>
            <pc:docMk/>
            <pc:sldMk cId="1113672675" sldId="860"/>
            <ac:graphicFrameMk id="5" creationId="{471BB9AC-484A-DAEC-9591-B01FED7E4ECA}"/>
          </ac:graphicFrameMkLst>
        </pc:graphicFrameChg>
      </pc:sldChg>
      <pc:sldChg chg="modSp mod">
        <pc:chgData name="AAROHI DIXIT" userId="e75041b3dfe162b3" providerId="LiveId" clId="{418B82BD-C8A0-4D91-978D-CE8C4C4DF110}" dt="2025-02-25T05:35:03.952" v="18" actId="1036"/>
        <pc:sldMkLst>
          <pc:docMk/>
          <pc:sldMk cId="1664244757" sldId="873"/>
        </pc:sldMkLst>
        <pc:picChg chg="mod">
          <ac:chgData name="AAROHI DIXIT" userId="e75041b3dfe162b3" providerId="LiveId" clId="{418B82BD-C8A0-4D91-978D-CE8C4C4DF110}" dt="2025-02-25T05:35:03.952" v="18" actId="1036"/>
          <ac:picMkLst>
            <pc:docMk/>
            <pc:sldMk cId="1664244757" sldId="873"/>
            <ac:picMk id="6" creationId="{AE2E0BC3-7BB4-3B8E-0EBE-4B744E2A5279}"/>
          </ac:picMkLst>
        </pc:picChg>
      </pc:sldChg>
      <pc:sldChg chg="modSp">
        <pc:chgData name="AAROHI DIXIT" userId="e75041b3dfe162b3" providerId="LiveId" clId="{418B82BD-C8A0-4D91-978D-CE8C4C4DF110}" dt="2025-02-25T05:14:15.660" v="16" actId="14100"/>
        <pc:sldMkLst>
          <pc:docMk/>
          <pc:sldMk cId="2509205024" sldId="880"/>
        </pc:sldMkLst>
        <pc:picChg chg="mod">
          <ac:chgData name="AAROHI DIXIT" userId="e75041b3dfe162b3" providerId="LiveId" clId="{418B82BD-C8A0-4D91-978D-CE8C4C4DF110}" dt="2025-02-25T05:14:15.660" v="16" actId="14100"/>
          <ac:picMkLst>
            <pc:docMk/>
            <pc:sldMk cId="2509205024" sldId="880"/>
            <ac:picMk id="3074" creationId="{0D4E4971-3FC6-D017-0B9D-2D33947FECCB}"/>
          </ac:picMkLst>
        </pc:picChg>
      </pc:sldChg>
      <pc:sldChg chg="modSp mod">
        <pc:chgData name="AAROHI DIXIT" userId="e75041b3dfe162b3" providerId="LiveId" clId="{418B82BD-C8A0-4D91-978D-CE8C4C4DF110}" dt="2025-02-27T15:29:02.369" v="40" actId="14734"/>
        <pc:sldMkLst>
          <pc:docMk/>
          <pc:sldMk cId="0" sldId="882"/>
        </pc:sldMkLst>
        <pc:graphicFrameChg chg="modGraphic">
          <ac:chgData name="AAROHI DIXIT" userId="e75041b3dfe162b3" providerId="LiveId" clId="{418B82BD-C8A0-4D91-978D-CE8C4C4DF110}" dt="2025-02-27T15:29:02.369" v="40" actId="14734"/>
          <ac:graphicFrameMkLst>
            <pc:docMk/>
            <pc:sldMk cId="0" sldId="882"/>
            <ac:graphicFrameMk id="3" creationId="{E35C91A8-B65A-E99A-D4B7-B269A5F83C8B}"/>
          </ac:graphicFrameMkLst>
        </pc:graphicFrameChg>
      </pc:sldChg>
      <pc:sldChg chg="modSp">
        <pc:chgData name="AAROHI DIXIT" userId="e75041b3dfe162b3" providerId="LiveId" clId="{418B82BD-C8A0-4D91-978D-CE8C4C4DF110}" dt="2025-02-27T15:30:22.163" v="53" actId="1076"/>
        <pc:sldMkLst>
          <pc:docMk/>
          <pc:sldMk cId="0" sldId="883"/>
        </pc:sldMkLst>
        <pc:spChg chg="mod">
          <ac:chgData name="AAROHI DIXIT" userId="e75041b3dfe162b3" providerId="LiveId" clId="{418B82BD-C8A0-4D91-978D-CE8C4C4DF110}" dt="2025-02-27T15:30:20.826" v="50" actId="14100"/>
          <ac:spMkLst>
            <pc:docMk/>
            <pc:sldMk cId="0" sldId="883"/>
            <ac:spMk id="4109" creationId="{55ABFF5A-0D23-69AF-80D0-FCC681948A76}"/>
          </ac:spMkLst>
        </pc:spChg>
        <pc:spChg chg="mod">
          <ac:chgData name="AAROHI DIXIT" userId="e75041b3dfe162b3" providerId="LiveId" clId="{418B82BD-C8A0-4D91-978D-CE8C4C4DF110}" dt="2025-02-27T15:30:20.826" v="50" actId="14100"/>
          <ac:spMkLst>
            <pc:docMk/>
            <pc:sldMk cId="0" sldId="883"/>
            <ac:spMk id="4111" creationId="{6D0872B5-1B0D-055E-FB5C-1BA600CF582C}"/>
          </ac:spMkLst>
        </pc:spChg>
        <pc:spChg chg="mod">
          <ac:chgData name="AAROHI DIXIT" userId="e75041b3dfe162b3" providerId="LiveId" clId="{418B82BD-C8A0-4D91-978D-CE8C4C4DF110}" dt="2025-02-27T15:30:20.826" v="50" actId="14100"/>
          <ac:spMkLst>
            <pc:docMk/>
            <pc:sldMk cId="0" sldId="883"/>
            <ac:spMk id="4112" creationId="{467D253D-627F-C76E-F7BC-4CDD3AB32423}"/>
          </ac:spMkLst>
        </pc:spChg>
        <pc:spChg chg="mod">
          <ac:chgData name="AAROHI DIXIT" userId="e75041b3dfe162b3" providerId="LiveId" clId="{418B82BD-C8A0-4D91-978D-CE8C4C4DF110}" dt="2025-02-27T15:30:20.826" v="50" actId="14100"/>
          <ac:spMkLst>
            <pc:docMk/>
            <pc:sldMk cId="0" sldId="883"/>
            <ac:spMk id="4113" creationId="{FF1C8610-D4FC-A221-9218-D8ACB898C008}"/>
          </ac:spMkLst>
        </pc:spChg>
        <pc:spChg chg="mod">
          <ac:chgData name="AAROHI DIXIT" userId="e75041b3dfe162b3" providerId="LiveId" clId="{418B82BD-C8A0-4D91-978D-CE8C4C4DF110}" dt="2025-02-27T15:30:22.163" v="53" actId="1076"/>
          <ac:spMkLst>
            <pc:docMk/>
            <pc:sldMk cId="0" sldId="883"/>
            <ac:spMk id="4115" creationId="{22BD5F96-191B-BE19-585D-FEEA1BEB93E5}"/>
          </ac:spMkLst>
        </pc:spChg>
        <pc:spChg chg="mod">
          <ac:chgData name="AAROHI DIXIT" userId="e75041b3dfe162b3" providerId="LiveId" clId="{418B82BD-C8A0-4D91-978D-CE8C4C4DF110}" dt="2025-02-27T15:30:22.163" v="53" actId="1076"/>
          <ac:spMkLst>
            <pc:docMk/>
            <pc:sldMk cId="0" sldId="883"/>
            <ac:spMk id="4116" creationId="{16A3A974-3C96-AB23-0B84-25ACC187C379}"/>
          </ac:spMkLst>
        </pc:spChg>
        <pc:spChg chg="mod">
          <ac:chgData name="AAROHI DIXIT" userId="e75041b3dfe162b3" providerId="LiveId" clId="{418B82BD-C8A0-4D91-978D-CE8C4C4DF110}" dt="2025-02-27T15:30:22.163" v="53" actId="1076"/>
          <ac:spMkLst>
            <pc:docMk/>
            <pc:sldMk cId="0" sldId="883"/>
            <ac:spMk id="4118" creationId="{5CE6D6A4-A58F-E989-CB51-B7F2A3967783}"/>
          </ac:spMkLst>
        </pc:spChg>
        <pc:spChg chg="mod">
          <ac:chgData name="AAROHI DIXIT" userId="e75041b3dfe162b3" providerId="LiveId" clId="{418B82BD-C8A0-4D91-978D-CE8C4C4DF110}" dt="2025-02-27T15:30:22.163" v="53" actId="1076"/>
          <ac:spMkLst>
            <pc:docMk/>
            <pc:sldMk cId="0" sldId="883"/>
            <ac:spMk id="4119" creationId="{24F70226-537B-4880-0482-D7A8E333119F}"/>
          </ac:spMkLst>
        </pc:spChg>
        <pc:spChg chg="mod">
          <ac:chgData name="AAROHI DIXIT" userId="e75041b3dfe162b3" providerId="LiveId" clId="{418B82BD-C8A0-4D91-978D-CE8C4C4DF110}" dt="2025-02-27T15:30:22.163" v="53" actId="1076"/>
          <ac:spMkLst>
            <pc:docMk/>
            <pc:sldMk cId="0" sldId="883"/>
            <ac:spMk id="4120" creationId="{B97CA4FA-5172-DE6B-6634-6E6E3725426D}"/>
          </ac:spMkLst>
        </pc:spChg>
        <pc:spChg chg="mod">
          <ac:chgData name="AAROHI DIXIT" userId="e75041b3dfe162b3" providerId="LiveId" clId="{418B82BD-C8A0-4D91-978D-CE8C4C4DF110}" dt="2025-02-27T15:30:22.163" v="53" actId="1076"/>
          <ac:spMkLst>
            <pc:docMk/>
            <pc:sldMk cId="0" sldId="883"/>
            <ac:spMk id="4122" creationId="{A047A46E-6D42-1A66-12C9-AB5C48D2AF88}"/>
          </ac:spMkLst>
        </pc:spChg>
        <pc:spChg chg="mod">
          <ac:chgData name="AAROHI DIXIT" userId="e75041b3dfe162b3" providerId="LiveId" clId="{418B82BD-C8A0-4D91-978D-CE8C4C4DF110}" dt="2025-02-27T15:30:22.163" v="53" actId="1076"/>
          <ac:spMkLst>
            <pc:docMk/>
            <pc:sldMk cId="0" sldId="883"/>
            <ac:spMk id="4124" creationId="{293003A5-0E15-4A49-6817-389139C67070}"/>
          </ac:spMkLst>
        </pc:spChg>
        <pc:spChg chg="mod">
          <ac:chgData name="AAROHI DIXIT" userId="e75041b3dfe162b3" providerId="LiveId" clId="{418B82BD-C8A0-4D91-978D-CE8C4C4DF110}" dt="2025-02-27T15:30:22.163" v="53" actId="1076"/>
          <ac:spMkLst>
            <pc:docMk/>
            <pc:sldMk cId="0" sldId="883"/>
            <ac:spMk id="4125" creationId="{F36BA5A8-FDFD-2566-ABEA-ACE3B4AB6CA2}"/>
          </ac:spMkLst>
        </pc:spChg>
        <pc:spChg chg="mod">
          <ac:chgData name="AAROHI DIXIT" userId="e75041b3dfe162b3" providerId="LiveId" clId="{418B82BD-C8A0-4D91-978D-CE8C4C4DF110}" dt="2025-02-27T15:30:22.163" v="53" actId="1076"/>
          <ac:spMkLst>
            <pc:docMk/>
            <pc:sldMk cId="0" sldId="883"/>
            <ac:spMk id="4126" creationId="{7EE73D71-B7D2-D56B-8B1A-4551C4AD6204}"/>
          </ac:spMkLst>
        </pc:spChg>
        <pc:spChg chg="mod">
          <ac:chgData name="AAROHI DIXIT" userId="e75041b3dfe162b3" providerId="LiveId" clId="{418B82BD-C8A0-4D91-978D-CE8C4C4DF110}" dt="2025-02-27T15:30:22.163" v="53" actId="1076"/>
          <ac:spMkLst>
            <pc:docMk/>
            <pc:sldMk cId="0" sldId="883"/>
            <ac:spMk id="4127" creationId="{8FE65986-2DD3-EE79-DF2C-01667EE4394A}"/>
          </ac:spMkLst>
        </pc:spChg>
        <pc:spChg chg="mod">
          <ac:chgData name="AAROHI DIXIT" userId="e75041b3dfe162b3" providerId="LiveId" clId="{418B82BD-C8A0-4D91-978D-CE8C4C4DF110}" dt="2025-02-27T15:30:21.211" v="51" actId="1076"/>
          <ac:spMkLst>
            <pc:docMk/>
            <pc:sldMk cId="0" sldId="883"/>
            <ac:spMk id="4128" creationId="{3F6CF816-9DD2-987C-13EA-151F268C3BF0}"/>
          </ac:spMkLst>
        </pc:spChg>
        <pc:spChg chg="mod">
          <ac:chgData name="AAROHI DIXIT" userId="e75041b3dfe162b3" providerId="LiveId" clId="{418B82BD-C8A0-4D91-978D-CE8C4C4DF110}" dt="2025-02-27T15:30:21.211" v="51" actId="1076"/>
          <ac:spMkLst>
            <pc:docMk/>
            <pc:sldMk cId="0" sldId="883"/>
            <ac:spMk id="4131" creationId="{5B2AC418-10B3-EFBC-4975-4936A50E59CA}"/>
          </ac:spMkLst>
        </pc:spChg>
        <pc:spChg chg="mod">
          <ac:chgData name="AAROHI DIXIT" userId="e75041b3dfe162b3" providerId="LiveId" clId="{418B82BD-C8A0-4D91-978D-CE8C4C4DF110}" dt="2025-02-27T15:30:21.211" v="51" actId="1076"/>
          <ac:spMkLst>
            <pc:docMk/>
            <pc:sldMk cId="0" sldId="883"/>
            <ac:spMk id="4132" creationId="{4F84CFE0-35AE-A039-4B55-D546833A2B85}"/>
          </ac:spMkLst>
        </pc:spChg>
        <pc:spChg chg="mod">
          <ac:chgData name="AAROHI DIXIT" userId="e75041b3dfe162b3" providerId="LiveId" clId="{418B82BD-C8A0-4D91-978D-CE8C4C4DF110}" dt="2025-02-27T15:30:21.211" v="51" actId="1076"/>
          <ac:spMkLst>
            <pc:docMk/>
            <pc:sldMk cId="0" sldId="883"/>
            <ac:spMk id="4133" creationId="{82EEC3FE-39CF-F7AC-40F3-CFABFB5CBB74}"/>
          </ac:spMkLst>
        </pc:spChg>
        <pc:spChg chg="mod">
          <ac:chgData name="AAROHI DIXIT" userId="e75041b3dfe162b3" providerId="LiveId" clId="{418B82BD-C8A0-4D91-978D-CE8C4C4DF110}" dt="2025-02-27T15:30:21.211" v="51" actId="1076"/>
          <ac:spMkLst>
            <pc:docMk/>
            <pc:sldMk cId="0" sldId="883"/>
            <ac:spMk id="4134" creationId="{EEE516FB-8887-C402-C858-5AF515AFDAF0}"/>
          </ac:spMkLst>
        </pc:spChg>
        <pc:spChg chg="mod">
          <ac:chgData name="AAROHI DIXIT" userId="e75041b3dfe162b3" providerId="LiveId" clId="{418B82BD-C8A0-4D91-978D-CE8C4C4DF110}" dt="2025-02-27T15:30:21.667" v="52" actId="1076"/>
          <ac:spMkLst>
            <pc:docMk/>
            <pc:sldMk cId="0" sldId="883"/>
            <ac:spMk id="4138" creationId="{DE51F018-A966-F37B-B5CF-B4423952A569}"/>
          </ac:spMkLst>
        </pc:spChg>
        <pc:spChg chg="mod">
          <ac:chgData name="AAROHI DIXIT" userId="e75041b3dfe162b3" providerId="LiveId" clId="{418B82BD-C8A0-4D91-978D-CE8C4C4DF110}" dt="2025-02-27T15:30:21.667" v="52" actId="1076"/>
          <ac:spMkLst>
            <pc:docMk/>
            <pc:sldMk cId="0" sldId="883"/>
            <ac:spMk id="4139" creationId="{B3C0ACED-4483-A0CA-9A66-6B88CBCDBB2A}"/>
          </ac:spMkLst>
        </pc:spChg>
        <pc:spChg chg="mod">
          <ac:chgData name="AAROHI DIXIT" userId="e75041b3dfe162b3" providerId="LiveId" clId="{418B82BD-C8A0-4D91-978D-CE8C4C4DF110}" dt="2025-02-27T15:30:21.667" v="52" actId="1076"/>
          <ac:spMkLst>
            <pc:docMk/>
            <pc:sldMk cId="0" sldId="883"/>
            <ac:spMk id="4140" creationId="{8935CE74-5AC5-6D40-01A9-85EC477EF115}"/>
          </ac:spMkLst>
        </pc:spChg>
        <pc:spChg chg="mod">
          <ac:chgData name="AAROHI DIXIT" userId="e75041b3dfe162b3" providerId="LiveId" clId="{418B82BD-C8A0-4D91-978D-CE8C4C4DF110}" dt="2025-02-27T15:30:21.667" v="52" actId="1076"/>
          <ac:spMkLst>
            <pc:docMk/>
            <pc:sldMk cId="0" sldId="883"/>
            <ac:spMk id="4141" creationId="{872E73AB-95CA-320A-259F-77846C54993E}"/>
          </ac:spMkLst>
        </pc:spChg>
        <pc:spChg chg="mod">
          <ac:chgData name="AAROHI DIXIT" userId="e75041b3dfe162b3" providerId="LiveId" clId="{418B82BD-C8A0-4D91-978D-CE8C4C4DF110}" dt="2025-02-27T15:30:21.667" v="52" actId="1076"/>
          <ac:spMkLst>
            <pc:docMk/>
            <pc:sldMk cId="0" sldId="883"/>
            <ac:spMk id="4142" creationId="{3620A5E6-3382-6B81-6F24-E97B6A2A5D93}"/>
          </ac:spMkLst>
        </pc:spChg>
        <pc:spChg chg="mod">
          <ac:chgData name="AAROHI DIXIT" userId="e75041b3dfe162b3" providerId="LiveId" clId="{418B82BD-C8A0-4D91-978D-CE8C4C4DF110}" dt="2025-02-27T15:30:21.667" v="52" actId="1076"/>
          <ac:spMkLst>
            <pc:docMk/>
            <pc:sldMk cId="0" sldId="883"/>
            <ac:spMk id="4143" creationId="{50049601-6332-78F0-3D18-1F93A083FB16}"/>
          </ac:spMkLst>
        </pc:spChg>
        <pc:grpChg chg="mod">
          <ac:chgData name="AAROHI DIXIT" userId="e75041b3dfe162b3" providerId="LiveId" clId="{418B82BD-C8A0-4D91-978D-CE8C4C4DF110}" dt="2025-02-27T15:30:21.667" v="52" actId="1076"/>
          <ac:grpSpMkLst>
            <pc:docMk/>
            <pc:sldMk cId="0" sldId="883"/>
            <ac:grpSpMk id="4101" creationId="{FD65F8D7-4DAE-335B-12F1-3AFF3E1C44E5}"/>
          </ac:grpSpMkLst>
        </pc:grpChg>
        <pc:grpChg chg="mod">
          <ac:chgData name="AAROHI DIXIT" userId="e75041b3dfe162b3" providerId="LiveId" clId="{418B82BD-C8A0-4D91-978D-CE8C4C4DF110}" dt="2025-02-27T15:30:21.211" v="51" actId="1076"/>
          <ac:grpSpMkLst>
            <pc:docMk/>
            <pc:sldMk cId="0" sldId="883"/>
            <ac:grpSpMk id="4102" creationId="{5E18DF58-9A38-D699-27CA-F1213D3CBDC3}"/>
          </ac:grpSpMkLst>
        </pc:grpChg>
        <pc:grpChg chg="mod">
          <ac:chgData name="AAROHI DIXIT" userId="e75041b3dfe162b3" providerId="LiveId" clId="{418B82BD-C8A0-4D91-978D-CE8C4C4DF110}" dt="2025-02-27T15:30:20.826" v="50" actId="14100"/>
          <ac:grpSpMkLst>
            <pc:docMk/>
            <pc:sldMk cId="0" sldId="883"/>
            <ac:grpSpMk id="4108" creationId="{49D74B74-F915-369C-4C93-84455BACD3F8}"/>
          </ac:grpSpMkLst>
        </pc:grpChg>
        <pc:grpChg chg="mod">
          <ac:chgData name="AAROHI DIXIT" userId="e75041b3dfe162b3" providerId="LiveId" clId="{418B82BD-C8A0-4D91-978D-CE8C4C4DF110}" dt="2025-02-27T15:30:20.826" v="50" actId="14100"/>
          <ac:grpSpMkLst>
            <pc:docMk/>
            <pc:sldMk cId="0" sldId="883"/>
            <ac:grpSpMk id="4110" creationId="{73155ABE-FD62-40E2-F227-E2B48BEFEE38}"/>
          </ac:grpSpMkLst>
        </pc:grpChg>
        <pc:grpChg chg="mod">
          <ac:chgData name="AAROHI DIXIT" userId="e75041b3dfe162b3" providerId="LiveId" clId="{418B82BD-C8A0-4D91-978D-CE8C4C4DF110}" dt="2025-02-27T15:30:21.211" v="51" actId="1076"/>
          <ac:grpSpMkLst>
            <pc:docMk/>
            <pc:sldMk cId="0" sldId="883"/>
            <ac:grpSpMk id="4129" creationId="{49438090-7E03-1038-E8D4-F2F9BD2F01FA}"/>
          </ac:grpSpMkLst>
        </pc:grpChg>
        <pc:grpChg chg="mod">
          <ac:chgData name="AAROHI DIXIT" userId="e75041b3dfe162b3" providerId="LiveId" clId="{418B82BD-C8A0-4D91-978D-CE8C4C4DF110}" dt="2025-02-27T15:30:21.211" v="51" actId="1076"/>
          <ac:grpSpMkLst>
            <pc:docMk/>
            <pc:sldMk cId="0" sldId="883"/>
            <ac:grpSpMk id="4130" creationId="{C4107F5D-A60B-73A5-EF38-158911A9B090}"/>
          </ac:grpSpMkLst>
        </pc:grpChg>
        <pc:grpChg chg="mod">
          <ac:chgData name="AAROHI DIXIT" userId="e75041b3dfe162b3" providerId="LiveId" clId="{418B82BD-C8A0-4D91-978D-CE8C4C4DF110}" dt="2025-02-27T15:30:21.667" v="52" actId="1076"/>
          <ac:grpSpMkLst>
            <pc:docMk/>
            <pc:sldMk cId="0" sldId="883"/>
            <ac:grpSpMk id="4135" creationId="{A5F1F146-F683-49D0-FF37-C7CBF04E86BD}"/>
          </ac:grpSpMkLst>
        </pc:grpChg>
        <pc:grpChg chg="mod">
          <ac:chgData name="AAROHI DIXIT" userId="e75041b3dfe162b3" providerId="LiveId" clId="{418B82BD-C8A0-4D91-978D-CE8C4C4DF110}" dt="2025-02-27T15:30:21.667" v="52" actId="1076"/>
          <ac:grpSpMkLst>
            <pc:docMk/>
            <pc:sldMk cId="0" sldId="883"/>
            <ac:grpSpMk id="4136" creationId="{EEC7B9EA-0C54-DAB5-F87A-44F1FFF4607A}"/>
          </ac:grpSpMkLst>
        </pc:grpChg>
        <pc:grpChg chg="mod">
          <ac:chgData name="AAROHI DIXIT" userId="e75041b3dfe162b3" providerId="LiveId" clId="{418B82BD-C8A0-4D91-978D-CE8C4C4DF110}" dt="2025-02-27T15:30:21.667" v="52" actId="1076"/>
          <ac:grpSpMkLst>
            <pc:docMk/>
            <pc:sldMk cId="0" sldId="883"/>
            <ac:grpSpMk id="4137" creationId="{7DB4E607-B152-F17D-CA0E-50B15E694E41}"/>
          </ac:grpSpMkLst>
        </pc:grpChg>
        <pc:picChg chg="mod">
          <ac:chgData name="AAROHI DIXIT" userId="e75041b3dfe162b3" providerId="LiveId" clId="{418B82BD-C8A0-4D91-978D-CE8C4C4DF110}" dt="2025-02-27T15:29:43.774" v="42" actId="1076"/>
          <ac:picMkLst>
            <pc:docMk/>
            <pc:sldMk cId="0" sldId="883"/>
            <ac:picMk id="4099" creationId="{F44E6E95-C8E6-FB79-CECD-23E4C3BA8B64}"/>
          </ac:picMkLst>
        </pc:picChg>
      </pc:sldChg>
      <pc:sldChg chg="modSp mod">
        <pc:chgData name="AAROHI DIXIT" userId="e75041b3dfe162b3" providerId="LiveId" clId="{418B82BD-C8A0-4D91-978D-CE8C4C4DF110}" dt="2025-02-27T15:30:56.797" v="57" actId="20577"/>
        <pc:sldMkLst>
          <pc:docMk/>
          <pc:sldMk cId="0" sldId="885"/>
        </pc:sldMkLst>
        <pc:spChg chg="mod">
          <ac:chgData name="AAROHI DIXIT" userId="e75041b3dfe162b3" providerId="LiveId" clId="{418B82BD-C8A0-4D91-978D-CE8C4C4DF110}" dt="2025-02-27T15:30:56.797" v="57" actId="20577"/>
          <ac:spMkLst>
            <pc:docMk/>
            <pc:sldMk cId="0" sldId="885"/>
            <ac:spMk id="8197" creationId="{597F04CB-123F-11E7-EC02-327785AF1485}"/>
          </ac:spMkLst>
        </pc:spChg>
      </pc:sldChg>
      <pc:sldChg chg="modSp mod">
        <pc:chgData name="AAROHI DIXIT" userId="e75041b3dfe162b3" providerId="LiveId" clId="{418B82BD-C8A0-4D91-978D-CE8C4C4DF110}" dt="2025-02-27T15:31:54.420" v="59" actId="20577"/>
        <pc:sldMkLst>
          <pc:docMk/>
          <pc:sldMk cId="0" sldId="886"/>
        </pc:sldMkLst>
        <pc:spChg chg="mod">
          <ac:chgData name="AAROHI DIXIT" userId="e75041b3dfe162b3" providerId="LiveId" clId="{418B82BD-C8A0-4D91-978D-CE8C4C4DF110}" dt="2025-02-27T15:31:54.420" v="59" actId="20577"/>
          <ac:spMkLst>
            <pc:docMk/>
            <pc:sldMk cId="0" sldId="886"/>
            <ac:spMk id="7170" creationId="{A2968FBD-B57C-3A9A-9428-8D76D6B0B653}"/>
          </ac:spMkLst>
        </pc:spChg>
      </pc:sldChg>
      <pc:sldChg chg="modSp mod">
        <pc:chgData name="AAROHI DIXIT" userId="e75041b3dfe162b3" providerId="LiveId" clId="{418B82BD-C8A0-4D91-978D-CE8C4C4DF110}" dt="2025-02-27T15:32:57.863" v="63" actId="20577"/>
        <pc:sldMkLst>
          <pc:docMk/>
          <pc:sldMk cId="0" sldId="887"/>
        </pc:sldMkLst>
        <pc:spChg chg="mod">
          <ac:chgData name="AAROHI DIXIT" userId="e75041b3dfe162b3" providerId="LiveId" clId="{418B82BD-C8A0-4D91-978D-CE8C4C4DF110}" dt="2025-02-27T15:32:57.863" v="63" actId="20577"/>
          <ac:spMkLst>
            <pc:docMk/>
            <pc:sldMk cId="0" sldId="887"/>
            <ac:spMk id="8197" creationId="{9CCED176-2696-45CA-C615-07239EBB69AA}"/>
          </ac:spMkLst>
        </pc:spChg>
      </pc:sldChg>
      <pc:sldChg chg="modSp mod">
        <pc:chgData name="AAROHI DIXIT" userId="e75041b3dfe162b3" providerId="LiveId" clId="{418B82BD-C8A0-4D91-978D-CE8C4C4DF110}" dt="2025-02-27T15:33:05.850" v="64" actId="14734"/>
        <pc:sldMkLst>
          <pc:docMk/>
          <pc:sldMk cId="0" sldId="888"/>
        </pc:sldMkLst>
        <pc:graphicFrameChg chg="modGraphic">
          <ac:chgData name="AAROHI DIXIT" userId="e75041b3dfe162b3" providerId="LiveId" clId="{418B82BD-C8A0-4D91-978D-CE8C4C4DF110}" dt="2025-02-27T15:33:05.850" v="64" actId="14734"/>
          <ac:graphicFrameMkLst>
            <pc:docMk/>
            <pc:sldMk cId="0" sldId="888"/>
            <ac:graphicFrameMk id="4" creationId="{1FDCEF90-3E65-2369-DA1E-3A89B22E9F6B}"/>
          </ac:graphicFrameMkLst>
        </pc:graphicFrameChg>
      </pc:sldChg>
      <pc:sldChg chg="modSp mod">
        <pc:chgData name="AAROHI DIXIT" userId="e75041b3dfe162b3" providerId="LiveId" clId="{418B82BD-C8A0-4D91-978D-CE8C4C4DF110}" dt="2025-02-27T15:34:20.281" v="66" actId="14100"/>
        <pc:sldMkLst>
          <pc:docMk/>
          <pc:sldMk cId="0" sldId="892"/>
        </pc:sldMkLst>
        <pc:spChg chg="mod">
          <ac:chgData name="AAROHI DIXIT" userId="e75041b3dfe162b3" providerId="LiveId" clId="{418B82BD-C8A0-4D91-978D-CE8C4C4DF110}" dt="2025-02-27T15:34:20.281" v="66" actId="14100"/>
          <ac:spMkLst>
            <pc:docMk/>
            <pc:sldMk cId="0" sldId="892"/>
            <ac:spMk id="8197" creationId="{E597EC6D-591D-C8FC-A468-2C2D21E881AD}"/>
          </ac:spMkLst>
        </pc:spChg>
      </pc:sldChg>
      <pc:sldChg chg="modSp mod">
        <pc:chgData name="AAROHI DIXIT" userId="e75041b3dfe162b3" providerId="LiveId" clId="{418B82BD-C8A0-4D91-978D-CE8C4C4DF110}" dt="2025-02-27T15:38:54.392" v="138" actId="20577"/>
        <pc:sldMkLst>
          <pc:docMk/>
          <pc:sldMk cId="0" sldId="896"/>
        </pc:sldMkLst>
        <pc:spChg chg="mod">
          <ac:chgData name="AAROHI DIXIT" userId="e75041b3dfe162b3" providerId="LiveId" clId="{418B82BD-C8A0-4D91-978D-CE8C4C4DF110}" dt="2025-02-27T15:38:54.392" v="138" actId="20577"/>
          <ac:spMkLst>
            <pc:docMk/>
            <pc:sldMk cId="0" sldId="896"/>
            <ac:spMk id="8197" creationId="{2D0C8506-533A-FBB1-254A-6327D9F56C83}"/>
          </ac:spMkLst>
        </pc:spChg>
      </pc:sldChg>
      <pc:sldChg chg="modSp">
        <pc:chgData name="AAROHI DIXIT" userId="e75041b3dfe162b3" providerId="LiveId" clId="{418B82BD-C8A0-4D91-978D-CE8C4C4DF110}" dt="2025-02-27T20:01:18.122" v="144" actId="14100"/>
        <pc:sldMkLst>
          <pc:docMk/>
          <pc:sldMk cId="0" sldId="897"/>
        </pc:sldMkLst>
        <pc:spChg chg="mod">
          <ac:chgData name="AAROHI DIXIT" userId="e75041b3dfe162b3" providerId="LiveId" clId="{418B82BD-C8A0-4D91-978D-CE8C4C4DF110}" dt="2025-02-27T20:01:18.122" v="144" actId="14100"/>
          <ac:spMkLst>
            <pc:docMk/>
            <pc:sldMk cId="0" sldId="897"/>
            <ac:spMk id="18438" creationId="{CB714EB3-DB56-65E2-C6BE-7EF5C4330196}"/>
          </ac:spMkLst>
        </pc:spChg>
      </pc:sldChg>
      <pc:sldChg chg="modSp mod">
        <pc:chgData name="AAROHI DIXIT" userId="e75041b3dfe162b3" providerId="LiveId" clId="{418B82BD-C8A0-4D91-978D-CE8C4C4DF110}" dt="2025-02-27T20:04:29.776" v="151" actId="20577"/>
        <pc:sldMkLst>
          <pc:docMk/>
          <pc:sldMk cId="0" sldId="899"/>
        </pc:sldMkLst>
        <pc:graphicFrameChg chg="modGraphic">
          <ac:chgData name="AAROHI DIXIT" userId="e75041b3dfe162b3" providerId="LiveId" clId="{418B82BD-C8A0-4D91-978D-CE8C4C4DF110}" dt="2025-02-27T20:04:29.776" v="151" actId="20577"/>
          <ac:graphicFrameMkLst>
            <pc:docMk/>
            <pc:sldMk cId="0" sldId="899"/>
            <ac:graphicFrameMk id="10" creationId="{432AF1E2-CB62-D64B-E3A9-0B0963AA4547}"/>
          </ac:graphicFrameMkLst>
        </pc:graphicFrameChg>
      </pc:sldChg>
      <pc:sldChg chg="modSp mod">
        <pc:chgData name="AAROHI DIXIT" userId="e75041b3dfe162b3" providerId="LiveId" clId="{418B82BD-C8A0-4D91-978D-CE8C4C4DF110}" dt="2025-02-27T20:10:44.297" v="157" actId="20577"/>
        <pc:sldMkLst>
          <pc:docMk/>
          <pc:sldMk cId="0" sldId="900"/>
        </pc:sldMkLst>
        <pc:spChg chg="mod">
          <ac:chgData name="AAROHI DIXIT" userId="e75041b3dfe162b3" providerId="LiveId" clId="{418B82BD-C8A0-4D91-978D-CE8C4C4DF110}" dt="2025-02-27T20:10:44.297" v="157" actId="20577"/>
          <ac:spMkLst>
            <pc:docMk/>
            <pc:sldMk cId="0" sldId="900"/>
            <ac:spMk id="8197" creationId="{E5FEE81F-992E-666D-1DE7-AD776822799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495D2-1F78-4396-8963-50839D8384C5}" type="doc">
      <dgm:prSet loTypeId="urn:microsoft.com/office/officeart/2005/8/layout/process4" loCatId="process" qsTypeId="urn:microsoft.com/office/officeart/2005/8/quickstyle/simple3" qsCatId="simple" csTypeId="urn:microsoft.com/office/officeart/2005/8/colors/colorful3" csCatId="colorful" phldr="1"/>
      <dgm:spPr/>
      <dgm:t>
        <a:bodyPr/>
        <a:lstStyle/>
        <a:p>
          <a:endParaRPr lang="en-IN"/>
        </a:p>
      </dgm:t>
    </dgm:pt>
    <dgm:pt modelId="{E6962735-85C3-46D8-AD8E-649F6065FEB6}">
      <dgm:prSet phldrT="[Text]"/>
      <dgm:spPr/>
      <dgm:t>
        <a:bodyPr/>
        <a:lstStyle/>
        <a:p>
          <a:pPr>
            <a:buFont typeface="Wingdings" panose="05000000000000000000" pitchFamily="2" charset="2"/>
            <a:buChar char="Ø"/>
          </a:pPr>
          <a:r>
            <a:rPr lang="en-US" dirty="0"/>
            <a:t>Sensor: The sensor measures and converts the physical quantity to an electrical signal, which can then be read by an embedded systems engineer or any electronic instrument</a:t>
          </a:r>
          <a:endParaRPr lang="en-IN" dirty="0"/>
        </a:p>
      </dgm:t>
    </dgm:pt>
    <dgm:pt modelId="{0554A884-4AA5-4227-94F1-48528E736785}" type="parTrans" cxnId="{96DAD03D-FA96-4901-B029-BA6FEB93B476}">
      <dgm:prSet/>
      <dgm:spPr/>
      <dgm:t>
        <a:bodyPr/>
        <a:lstStyle/>
        <a:p>
          <a:endParaRPr lang="en-IN"/>
        </a:p>
      </dgm:t>
    </dgm:pt>
    <dgm:pt modelId="{5FDE9549-8CEB-4739-9287-BDA48E136229}" type="sibTrans" cxnId="{96DAD03D-FA96-4901-B029-BA6FEB93B476}">
      <dgm:prSet/>
      <dgm:spPr/>
      <dgm:t>
        <a:bodyPr/>
        <a:lstStyle/>
        <a:p>
          <a:endParaRPr lang="en-IN"/>
        </a:p>
      </dgm:t>
    </dgm:pt>
    <dgm:pt modelId="{0C9A3702-E9BF-4350-AB47-7A6E81BC7AF0}">
      <dgm:prSet phldrT="[Text]"/>
      <dgm:spPr/>
      <dgm:t>
        <a:bodyPr/>
        <a:lstStyle/>
        <a:p>
          <a:pPr>
            <a:buFont typeface="Wingdings" panose="05000000000000000000" pitchFamily="2" charset="2"/>
            <a:buChar char="Ø"/>
          </a:pPr>
          <a:r>
            <a:rPr lang="en-US" dirty="0"/>
            <a:t>A-D Converter: An analog-to-digital converter converts the analog signal sent by the sensor into a digital signal.</a:t>
          </a:r>
          <a:endParaRPr lang="en-IN" dirty="0"/>
        </a:p>
      </dgm:t>
    </dgm:pt>
    <dgm:pt modelId="{5657787B-A49B-49B7-AF9C-5AE3B3BE7864}" type="parTrans" cxnId="{2F4BD80D-1F00-4DAC-979A-EAFA52C58182}">
      <dgm:prSet/>
      <dgm:spPr/>
      <dgm:t>
        <a:bodyPr/>
        <a:lstStyle/>
        <a:p>
          <a:endParaRPr lang="en-IN"/>
        </a:p>
      </dgm:t>
    </dgm:pt>
    <dgm:pt modelId="{E9E9FCB2-5F4A-42B1-8633-78C660376383}" type="sibTrans" cxnId="{2F4BD80D-1F00-4DAC-979A-EAFA52C58182}">
      <dgm:prSet/>
      <dgm:spPr/>
      <dgm:t>
        <a:bodyPr/>
        <a:lstStyle/>
        <a:p>
          <a:endParaRPr lang="en-IN"/>
        </a:p>
      </dgm:t>
    </dgm:pt>
    <dgm:pt modelId="{19AB91E9-0851-4C3B-B2A2-13A9DC1249BF}">
      <dgm:prSet phldrT="[Text]"/>
      <dgm:spPr/>
      <dgm:t>
        <a:bodyPr/>
        <a:lstStyle/>
        <a:p>
          <a:pPr>
            <a:buFont typeface="Wingdings" panose="05000000000000000000" pitchFamily="2" charset="2"/>
            <a:buChar char="Ø"/>
          </a:pPr>
          <a:r>
            <a:rPr lang="en-US" dirty="0"/>
            <a:t>Processor &amp; ASICs: Processors assess the data to measure the output and store it to the memory.</a:t>
          </a:r>
          <a:endParaRPr lang="en-IN" dirty="0"/>
        </a:p>
      </dgm:t>
    </dgm:pt>
    <dgm:pt modelId="{0622C6FE-9EB1-4E5D-AF11-56B1C94D3063}" type="parTrans" cxnId="{5DAE008D-9261-4E88-98E2-D382EFFEB5B2}">
      <dgm:prSet/>
      <dgm:spPr/>
      <dgm:t>
        <a:bodyPr/>
        <a:lstStyle/>
        <a:p>
          <a:endParaRPr lang="en-IN"/>
        </a:p>
      </dgm:t>
    </dgm:pt>
    <dgm:pt modelId="{A23361CB-CFBA-4BE2-83D2-5107037F41B2}" type="sibTrans" cxnId="{5DAE008D-9261-4E88-98E2-D382EFFEB5B2}">
      <dgm:prSet/>
      <dgm:spPr/>
      <dgm:t>
        <a:bodyPr/>
        <a:lstStyle/>
        <a:p>
          <a:endParaRPr lang="en-IN"/>
        </a:p>
      </dgm:t>
    </dgm:pt>
    <dgm:pt modelId="{91D4E72E-50E3-4C10-9FA8-1EBCA17D4F25}">
      <dgm:prSet phldrT="[Text]"/>
      <dgm:spPr/>
      <dgm:t>
        <a:bodyPr/>
        <a:lstStyle/>
        <a:p>
          <a:pPr>
            <a:buFont typeface="Wingdings" panose="05000000000000000000" pitchFamily="2" charset="2"/>
            <a:buChar char="Ø"/>
          </a:pPr>
          <a:r>
            <a:rPr lang="en-US" dirty="0"/>
            <a:t>D-A Converter: A digital-to-analog converter changes the digital data fed by the processor to analog data</a:t>
          </a:r>
          <a:endParaRPr lang="en-IN" dirty="0"/>
        </a:p>
      </dgm:t>
    </dgm:pt>
    <dgm:pt modelId="{342DD7CE-5488-49E8-B43C-C05B370C1CBD}" type="parTrans" cxnId="{DC9D1503-2770-4305-9ED7-FBA473B64436}">
      <dgm:prSet/>
      <dgm:spPr/>
      <dgm:t>
        <a:bodyPr/>
        <a:lstStyle/>
        <a:p>
          <a:endParaRPr lang="en-IN"/>
        </a:p>
      </dgm:t>
    </dgm:pt>
    <dgm:pt modelId="{F25AE92B-E36E-44F8-850B-8D6EB2A55438}" type="sibTrans" cxnId="{DC9D1503-2770-4305-9ED7-FBA473B64436}">
      <dgm:prSet/>
      <dgm:spPr/>
      <dgm:t>
        <a:bodyPr/>
        <a:lstStyle/>
        <a:p>
          <a:endParaRPr lang="en-IN"/>
        </a:p>
      </dgm:t>
    </dgm:pt>
    <dgm:pt modelId="{66C87141-427F-45FD-B9AD-F84FC94C7689}">
      <dgm:prSet phldrT="[Text]"/>
      <dgm:spPr/>
      <dgm:t>
        <a:bodyPr/>
        <a:lstStyle/>
        <a:p>
          <a:pPr>
            <a:buFont typeface="Wingdings" panose="05000000000000000000" pitchFamily="2" charset="2"/>
            <a:buChar char="Ø"/>
          </a:pPr>
          <a:r>
            <a:rPr lang="en-US" dirty="0"/>
            <a:t>Actuator: An actuator compares the output given by the D-A Converter to the actual output stored and stores the approved output.</a:t>
          </a:r>
          <a:endParaRPr lang="en-IN" dirty="0"/>
        </a:p>
      </dgm:t>
    </dgm:pt>
    <dgm:pt modelId="{F38CEB2C-E114-4F0B-8A78-D7085BA1EE20}" type="parTrans" cxnId="{5CBC8460-71E3-443E-86A8-4AE3C9E2983C}">
      <dgm:prSet/>
      <dgm:spPr/>
      <dgm:t>
        <a:bodyPr/>
        <a:lstStyle/>
        <a:p>
          <a:endParaRPr lang="en-IN"/>
        </a:p>
      </dgm:t>
    </dgm:pt>
    <dgm:pt modelId="{554301FD-DF21-4D78-AAFC-92C9D1CACF23}" type="sibTrans" cxnId="{5CBC8460-71E3-443E-86A8-4AE3C9E2983C}">
      <dgm:prSet/>
      <dgm:spPr/>
      <dgm:t>
        <a:bodyPr/>
        <a:lstStyle/>
        <a:p>
          <a:endParaRPr lang="en-IN"/>
        </a:p>
      </dgm:t>
    </dgm:pt>
    <dgm:pt modelId="{968FC967-6D07-407E-8365-479D034144CC}" type="pres">
      <dgm:prSet presAssocID="{C96495D2-1F78-4396-8963-50839D8384C5}" presName="Name0" presStyleCnt="0">
        <dgm:presLayoutVars>
          <dgm:dir/>
          <dgm:animLvl val="lvl"/>
          <dgm:resizeHandles val="exact"/>
        </dgm:presLayoutVars>
      </dgm:prSet>
      <dgm:spPr/>
    </dgm:pt>
    <dgm:pt modelId="{281458B1-7B2D-412E-8E58-B371B9C1F0F7}" type="pres">
      <dgm:prSet presAssocID="{66C87141-427F-45FD-B9AD-F84FC94C7689}" presName="boxAndChildren" presStyleCnt="0"/>
      <dgm:spPr/>
    </dgm:pt>
    <dgm:pt modelId="{83D1C2D1-1DE8-4DE3-8E57-3500783C9141}" type="pres">
      <dgm:prSet presAssocID="{66C87141-427F-45FD-B9AD-F84FC94C7689}" presName="parentTextBox" presStyleLbl="node1" presStyleIdx="0" presStyleCnt="5"/>
      <dgm:spPr/>
    </dgm:pt>
    <dgm:pt modelId="{8C5453E3-90DF-42C7-9A38-9DC5B31D8B74}" type="pres">
      <dgm:prSet presAssocID="{F25AE92B-E36E-44F8-850B-8D6EB2A55438}" presName="sp" presStyleCnt="0"/>
      <dgm:spPr/>
    </dgm:pt>
    <dgm:pt modelId="{A3C5F934-F39D-44F9-879C-B716C8EB3AE9}" type="pres">
      <dgm:prSet presAssocID="{91D4E72E-50E3-4C10-9FA8-1EBCA17D4F25}" presName="arrowAndChildren" presStyleCnt="0"/>
      <dgm:spPr/>
    </dgm:pt>
    <dgm:pt modelId="{7A27B5CE-04C5-4FC4-AE63-B04C2BC5A74E}" type="pres">
      <dgm:prSet presAssocID="{91D4E72E-50E3-4C10-9FA8-1EBCA17D4F25}" presName="parentTextArrow" presStyleLbl="node1" presStyleIdx="1" presStyleCnt="5"/>
      <dgm:spPr/>
    </dgm:pt>
    <dgm:pt modelId="{324056D2-0BC8-4713-B706-19F62EEB04BA}" type="pres">
      <dgm:prSet presAssocID="{A23361CB-CFBA-4BE2-83D2-5107037F41B2}" presName="sp" presStyleCnt="0"/>
      <dgm:spPr/>
    </dgm:pt>
    <dgm:pt modelId="{6885F5DF-7FD0-4613-82B4-849FDD8C8987}" type="pres">
      <dgm:prSet presAssocID="{19AB91E9-0851-4C3B-B2A2-13A9DC1249BF}" presName="arrowAndChildren" presStyleCnt="0"/>
      <dgm:spPr/>
    </dgm:pt>
    <dgm:pt modelId="{1A288196-1350-46C3-A59D-C3E52F95C957}" type="pres">
      <dgm:prSet presAssocID="{19AB91E9-0851-4C3B-B2A2-13A9DC1249BF}" presName="parentTextArrow" presStyleLbl="node1" presStyleIdx="2" presStyleCnt="5"/>
      <dgm:spPr/>
    </dgm:pt>
    <dgm:pt modelId="{10D3E28A-5D69-499E-BD62-6C8F7C289D8E}" type="pres">
      <dgm:prSet presAssocID="{E9E9FCB2-5F4A-42B1-8633-78C660376383}" presName="sp" presStyleCnt="0"/>
      <dgm:spPr/>
    </dgm:pt>
    <dgm:pt modelId="{D45A8E9A-3875-4FC4-BC87-7644E3C900CE}" type="pres">
      <dgm:prSet presAssocID="{0C9A3702-E9BF-4350-AB47-7A6E81BC7AF0}" presName="arrowAndChildren" presStyleCnt="0"/>
      <dgm:spPr/>
    </dgm:pt>
    <dgm:pt modelId="{EFB04420-7EB3-4FC0-9A73-A5E308E68EA2}" type="pres">
      <dgm:prSet presAssocID="{0C9A3702-E9BF-4350-AB47-7A6E81BC7AF0}" presName="parentTextArrow" presStyleLbl="node1" presStyleIdx="3" presStyleCnt="5"/>
      <dgm:spPr/>
    </dgm:pt>
    <dgm:pt modelId="{6555BEFF-8F56-40E8-84BC-343B8ED0BDFE}" type="pres">
      <dgm:prSet presAssocID="{5FDE9549-8CEB-4739-9287-BDA48E136229}" presName="sp" presStyleCnt="0"/>
      <dgm:spPr/>
    </dgm:pt>
    <dgm:pt modelId="{D34CB1F7-E907-4A13-A06A-5D663BE72200}" type="pres">
      <dgm:prSet presAssocID="{E6962735-85C3-46D8-AD8E-649F6065FEB6}" presName="arrowAndChildren" presStyleCnt="0"/>
      <dgm:spPr/>
    </dgm:pt>
    <dgm:pt modelId="{6EB34258-3B7B-46BB-9A4A-2DE9FF67D00C}" type="pres">
      <dgm:prSet presAssocID="{E6962735-85C3-46D8-AD8E-649F6065FEB6}" presName="parentTextArrow" presStyleLbl="node1" presStyleIdx="4" presStyleCnt="5"/>
      <dgm:spPr/>
    </dgm:pt>
  </dgm:ptLst>
  <dgm:cxnLst>
    <dgm:cxn modelId="{DC9D1503-2770-4305-9ED7-FBA473B64436}" srcId="{C96495D2-1F78-4396-8963-50839D8384C5}" destId="{91D4E72E-50E3-4C10-9FA8-1EBCA17D4F25}" srcOrd="3" destOrd="0" parTransId="{342DD7CE-5488-49E8-B43C-C05B370C1CBD}" sibTransId="{F25AE92B-E36E-44F8-850B-8D6EB2A55438}"/>
    <dgm:cxn modelId="{2F4BD80D-1F00-4DAC-979A-EAFA52C58182}" srcId="{C96495D2-1F78-4396-8963-50839D8384C5}" destId="{0C9A3702-E9BF-4350-AB47-7A6E81BC7AF0}" srcOrd="1" destOrd="0" parTransId="{5657787B-A49B-49B7-AF9C-5AE3B3BE7864}" sibTransId="{E9E9FCB2-5F4A-42B1-8633-78C660376383}"/>
    <dgm:cxn modelId="{8E55F235-95AF-4EB7-AF43-8744CCC5B17E}" type="presOf" srcId="{19AB91E9-0851-4C3B-B2A2-13A9DC1249BF}" destId="{1A288196-1350-46C3-A59D-C3E52F95C957}" srcOrd="0" destOrd="0" presId="urn:microsoft.com/office/officeart/2005/8/layout/process4"/>
    <dgm:cxn modelId="{96DAD03D-FA96-4901-B029-BA6FEB93B476}" srcId="{C96495D2-1F78-4396-8963-50839D8384C5}" destId="{E6962735-85C3-46D8-AD8E-649F6065FEB6}" srcOrd="0" destOrd="0" parTransId="{0554A884-4AA5-4227-94F1-48528E736785}" sibTransId="{5FDE9549-8CEB-4739-9287-BDA48E136229}"/>
    <dgm:cxn modelId="{5CBC8460-71E3-443E-86A8-4AE3C9E2983C}" srcId="{C96495D2-1F78-4396-8963-50839D8384C5}" destId="{66C87141-427F-45FD-B9AD-F84FC94C7689}" srcOrd="4" destOrd="0" parTransId="{F38CEB2C-E114-4F0B-8A78-D7085BA1EE20}" sibTransId="{554301FD-DF21-4D78-AAFC-92C9D1CACF23}"/>
    <dgm:cxn modelId="{B2DA7258-BB9B-43AB-AF94-40E5CB1DFF9A}" type="presOf" srcId="{E6962735-85C3-46D8-AD8E-649F6065FEB6}" destId="{6EB34258-3B7B-46BB-9A4A-2DE9FF67D00C}" srcOrd="0" destOrd="0" presId="urn:microsoft.com/office/officeart/2005/8/layout/process4"/>
    <dgm:cxn modelId="{5DAE008D-9261-4E88-98E2-D382EFFEB5B2}" srcId="{C96495D2-1F78-4396-8963-50839D8384C5}" destId="{19AB91E9-0851-4C3B-B2A2-13A9DC1249BF}" srcOrd="2" destOrd="0" parTransId="{0622C6FE-9EB1-4E5D-AF11-56B1C94D3063}" sibTransId="{A23361CB-CFBA-4BE2-83D2-5107037F41B2}"/>
    <dgm:cxn modelId="{37C1D5A5-A7AD-4AA7-821C-B26F497CC76F}" type="presOf" srcId="{C96495D2-1F78-4396-8963-50839D8384C5}" destId="{968FC967-6D07-407E-8365-479D034144CC}" srcOrd="0" destOrd="0" presId="urn:microsoft.com/office/officeart/2005/8/layout/process4"/>
    <dgm:cxn modelId="{1E5A81BB-832A-43FA-A14C-BDCAB273DFD3}" type="presOf" srcId="{91D4E72E-50E3-4C10-9FA8-1EBCA17D4F25}" destId="{7A27B5CE-04C5-4FC4-AE63-B04C2BC5A74E}" srcOrd="0" destOrd="0" presId="urn:microsoft.com/office/officeart/2005/8/layout/process4"/>
    <dgm:cxn modelId="{F17222C2-1A8D-493C-96C3-E34D681A0872}" type="presOf" srcId="{0C9A3702-E9BF-4350-AB47-7A6E81BC7AF0}" destId="{EFB04420-7EB3-4FC0-9A73-A5E308E68EA2}" srcOrd="0" destOrd="0" presId="urn:microsoft.com/office/officeart/2005/8/layout/process4"/>
    <dgm:cxn modelId="{2D9321EF-AA59-4A8C-9F10-E979038E3D23}" type="presOf" srcId="{66C87141-427F-45FD-B9AD-F84FC94C7689}" destId="{83D1C2D1-1DE8-4DE3-8E57-3500783C9141}" srcOrd="0" destOrd="0" presId="urn:microsoft.com/office/officeart/2005/8/layout/process4"/>
    <dgm:cxn modelId="{22E6649F-06EF-4416-A4C0-8205ECFCAF10}" type="presParOf" srcId="{968FC967-6D07-407E-8365-479D034144CC}" destId="{281458B1-7B2D-412E-8E58-B371B9C1F0F7}" srcOrd="0" destOrd="0" presId="urn:microsoft.com/office/officeart/2005/8/layout/process4"/>
    <dgm:cxn modelId="{8C6908C2-3BE6-4DB7-AC40-9FD9A7418058}" type="presParOf" srcId="{281458B1-7B2D-412E-8E58-B371B9C1F0F7}" destId="{83D1C2D1-1DE8-4DE3-8E57-3500783C9141}" srcOrd="0" destOrd="0" presId="urn:microsoft.com/office/officeart/2005/8/layout/process4"/>
    <dgm:cxn modelId="{6E382B22-7046-49BC-82F6-B1BE96078563}" type="presParOf" srcId="{968FC967-6D07-407E-8365-479D034144CC}" destId="{8C5453E3-90DF-42C7-9A38-9DC5B31D8B74}" srcOrd="1" destOrd="0" presId="urn:microsoft.com/office/officeart/2005/8/layout/process4"/>
    <dgm:cxn modelId="{23CF509B-F33F-457B-85F6-F580BA208515}" type="presParOf" srcId="{968FC967-6D07-407E-8365-479D034144CC}" destId="{A3C5F934-F39D-44F9-879C-B716C8EB3AE9}" srcOrd="2" destOrd="0" presId="urn:microsoft.com/office/officeart/2005/8/layout/process4"/>
    <dgm:cxn modelId="{AFCD5C6C-6008-41CF-BCA4-5783FEF79854}" type="presParOf" srcId="{A3C5F934-F39D-44F9-879C-B716C8EB3AE9}" destId="{7A27B5CE-04C5-4FC4-AE63-B04C2BC5A74E}" srcOrd="0" destOrd="0" presId="urn:microsoft.com/office/officeart/2005/8/layout/process4"/>
    <dgm:cxn modelId="{BEE5A951-7B76-406A-89A6-22EFDDD04EA3}" type="presParOf" srcId="{968FC967-6D07-407E-8365-479D034144CC}" destId="{324056D2-0BC8-4713-B706-19F62EEB04BA}" srcOrd="3" destOrd="0" presId="urn:microsoft.com/office/officeart/2005/8/layout/process4"/>
    <dgm:cxn modelId="{9D08CD82-2196-48F9-A096-FA1684B5CBC5}" type="presParOf" srcId="{968FC967-6D07-407E-8365-479D034144CC}" destId="{6885F5DF-7FD0-4613-82B4-849FDD8C8987}" srcOrd="4" destOrd="0" presId="urn:microsoft.com/office/officeart/2005/8/layout/process4"/>
    <dgm:cxn modelId="{B1CA0F4A-3CFF-482F-AFEB-C8822A004B88}" type="presParOf" srcId="{6885F5DF-7FD0-4613-82B4-849FDD8C8987}" destId="{1A288196-1350-46C3-A59D-C3E52F95C957}" srcOrd="0" destOrd="0" presId="urn:microsoft.com/office/officeart/2005/8/layout/process4"/>
    <dgm:cxn modelId="{D8533434-CC55-48F9-93DC-C219A71349A8}" type="presParOf" srcId="{968FC967-6D07-407E-8365-479D034144CC}" destId="{10D3E28A-5D69-499E-BD62-6C8F7C289D8E}" srcOrd="5" destOrd="0" presId="urn:microsoft.com/office/officeart/2005/8/layout/process4"/>
    <dgm:cxn modelId="{FBE25B07-6AF7-46E8-88B4-295CE585A1AB}" type="presParOf" srcId="{968FC967-6D07-407E-8365-479D034144CC}" destId="{D45A8E9A-3875-4FC4-BC87-7644E3C900CE}" srcOrd="6" destOrd="0" presId="urn:microsoft.com/office/officeart/2005/8/layout/process4"/>
    <dgm:cxn modelId="{157E444A-DD9D-477C-A0A1-A9AB7E55357C}" type="presParOf" srcId="{D45A8E9A-3875-4FC4-BC87-7644E3C900CE}" destId="{EFB04420-7EB3-4FC0-9A73-A5E308E68EA2}" srcOrd="0" destOrd="0" presId="urn:microsoft.com/office/officeart/2005/8/layout/process4"/>
    <dgm:cxn modelId="{68A6BB3B-8F28-42A2-9BC5-D52ECB62D70E}" type="presParOf" srcId="{968FC967-6D07-407E-8365-479D034144CC}" destId="{6555BEFF-8F56-40E8-84BC-343B8ED0BDFE}" srcOrd="7" destOrd="0" presId="urn:microsoft.com/office/officeart/2005/8/layout/process4"/>
    <dgm:cxn modelId="{37303646-7925-4331-9985-9E59DCC85B43}" type="presParOf" srcId="{968FC967-6D07-407E-8365-479D034144CC}" destId="{D34CB1F7-E907-4A13-A06A-5D663BE72200}" srcOrd="8" destOrd="0" presId="urn:microsoft.com/office/officeart/2005/8/layout/process4"/>
    <dgm:cxn modelId="{4A386A8C-36E0-4040-95CD-08EED1B96AF6}" type="presParOf" srcId="{D34CB1F7-E907-4A13-A06A-5D663BE72200}" destId="{6EB34258-3B7B-46BB-9A4A-2DE9FF67D00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495D2-1F78-4396-8963-50839D8384C5}" type="doc">
      <dgm:prSet loTypeId="urn:microsoft.com/office/officeart/2005/8/layout/vList6" loCatId="process" qsTypeId="urn:microsoft.com/office/officeart/2005/8/quickstyle/simple3" qsCatId="simple" csTypeId="urn:microsoft.com/office/officeart/2005/8/colors/colorful4" csCatId="colorful" phldr="1"/>
      <dgm:spPr/>
      <dgm:t>
        <a:bodyPr/>
        <a:lstStyle/>
        <a:p>
          <a:endParaRPr lang="en-IN"/>
        </a:p>
      </dgm:t>
    </dgm:pt>
    <dgm:pt modelId="{E6962735-85C3-46D8-AD8E-649F6065FEB6}">
      <dgm:prSet phldrT="[Text]" custT="1"/>
      <dgm:spPr/>
      <dgm:t>
        <a:bodyPr/>
        <a:lstStyle/>
        <a:p>
          <a:pPr>
            <a:buFont typeface="Wingdings" panose="05000000000000000000" pitchFamily="2" charset="2"/>
            <a:buChar char="Ø"/>
          </a:pPr>
          <a:r>
            <a:rPr lang="en-US" sz="2000" dirty="0"/>
            <a:t>Hardware</a:t>
          </a:r>
          <a:endParaRPr lang="en-IN" sz="2000" dirty="0"/>
        </a:p>
      </dgm:t>
    </dgm:pt>
    <dgm:pt modelId="{0554A884-4AA5-4227-94F1-48528E736785}" type="parTrans" cxnId="{96DAD03D-FA96-4901-B029-BA6FEB93B476}">
      <dgm:prSet/>
      <dgm:spPr/>
      <dgm:t>
        <a:bodyPr/>
        <a:lstStyle/>
        <a:p>
          <a:endParaRPr lang="en-IN" sz="1400"/>
        </a:p>
      </dgm:t>
    </dgm:pt>
    <dgm:pt modelId="{5FDE9549-8CEB-4739-9287-BDA48E136229}" type="sibTrans" cxnId="{96DAD03D-FA96-4901-B029-BA6FEB93B476}">
      <dgm:prSet/>
      <dgm:spPr/>
      <dgm:t>
        <a:bodyPr/>
        <a:lstStyle/>
        <a:p>
          <a:endParaRPr lang="en-IN" sz="1400"/>
        </a:p>
      </dgm:t>
    </dgm:pt>
    <dgm:pt modelId="{0C9A3702-E9BF-4350-AB47-7A6E81BC7AF0}">
      <dgm:prSet phldrT="[Text]" custT="1"/>
      <dgm:spPr/>
      <dgm:t>
        <a:bodyPr/>
        <a:lstStyle/>
        <a:p>
          <a:pPr>
            <a:buFont typeface="Wingdings" panose="05000000000000000000" pitchFamily="2" charset="2"/>
            <a:buChar char="Ø"/>
          </a:pPr>
          <a:r>
            <a:rPr lang="en-US" sz="2000" dirty="0"/>
            <a:t>Application software</a:t>
          </a:r>
          <a:endParaRPr lang="en-IN" sz="2000" dirty="0"/>
        </a:p>
      </dgm:t>
    </dgm:pt>
    <dgm:pt modelId="{5657787B-A49B-49B7-AF9C-5AE3B3BE7864}" type="parTrans" cxnId="{2F4BD80D-1F00-4DAC-979A-EAFA52C58182}">
      <dgm:prSet/>
      <dgm:spPr/>
      <dgm:t>
        <a:bodyPr/>
        <a:lstStyle/>
        <a:p>
          <a:endParaRPr lang="en-IN" sz="1400"/>
        </a:p>
      </dgm:t>
    </dgm:pt>
    <dgm:pt modelId="{E9E9FCB2-5F4A-42B1-8633-78C660376383}" type="sibTrans" cxnId="{2F4BD80D-1F00-4DAC-979A-EAFA52C58182}">
      <dgm:prSet/>
      <dgm:spPr/>
      <dgm:t>
        <a:bodyPr/>
        <a:lstStyle/>
        <a:p>
          <a:endParaRPr lang="en-IN" sz="1400"/>
        </a:p>
      </dgm:t>
    </dgm:pt>
    <dgm:pt modelId="{19AB91E9-0851-4C3B-B2A2-13A9DC1249BF}">
      <dgm:prSet phldrT="[Text]" custT="1"/>
      <dgm:spPr/>
      <dgm:t>
        <a:bodyPr/>
        <a:lstStyle/>
        <a:p>
          <a:pPr>
            <a:buFont typeface="Wingdings" panose="05000000000000000000" pitchFamily="2" charset="2"/>
            <a:buChar char="Ø"/>
          </a:pPr>
          <a:r>
            <a:rPr lang="en-US" sz="2000" dirty="0"/>
            <a:t>Real Time Operating system (RTOS)</a:t>
          </a:r>
          <a:endParaRPr lang="en-IN" sz="2000" dirty="0"/>
        </a:p>
      </dgm:t>
    </dgm:pt>
    <dgm:pt modelId="{0622C6FE-9EB1-4E5D-AF11-56B1C94D3063}" type="parTrans" cxnId="{5DAE008D-9261-4E88-98E2-D382EFFEB5B2}">
      <dgm:prSet/>
      <dgm:spPr/>
      <dgm:t>
        <a:bodyPr/>
        <a:lstStyle/>
        <a:p>
          <a:endParaRPr lang="en-IN" sz="1400"/>
        </a:p>
      </dgm:t>
    </dgm:pt>
    <dgm:pt modelId="{A23361CB-CFBA-4BE2-83D2-5107037F41B2}" type="sibTrans" cxnId="{5DAE008D-9261-4E88-98E2-D382EFFEB5B2}">
      <dgm:prSet/>
      <dgm:spPr/>
      <dgm:t>
        <a:bodyPr/>
        <a:lstStyle/>
        <a:p>
          <a:endParaRPr lang="en-IN" sz="1400"/>
        </a:p>
      </dgm:t>
    </dgm:pt>
    <dgm:pt modelId="{D99F73B5-E08B-4795-BBFB-40BBAB9B6CF0}">
      <dgm:prSet custT="1"/>
      <dgm:spPr/>
      <dgm:t>
        <a:bodyPr/>
        <a:lstStyle/>
        <a:p>
          <a:pPr>
            <a:buNone/>
          </a:pPr>
          <a:r>
            <a:rPr lang="en-US" sz="1500" dirty="0"/>
            <a:t>  Component physically connected with an embedded system comprises of microcontroller based integrated circuit, power supply, LCD display etc. </a:t>
          </a:r>
          <a:endParaRPr lang="en-IN" sz="1500" dirty="0"/>
        </a:p>
      </dgm:t>
    </dgm:pt>
    <dgm:pt modelId="{3B2D7F20-D9D5-45FD-8187-88E10525D734}" type="parTrans" cxnId="{22DEB3ED-AB4E-42B8-BD36-A59A3088B6E6}">
      <dgm:prSet/>
      <dgm:spPr/>
      <dgm:t>
        <a:bodyPr/>
        <a:lstStyle/>
        <a:p>
          <a:endParaRPr lang="en-IN"/>
        </a:p>
      </dgm:t>
    </dgm:pt>
    <dgm:pt modelId="{059675BA-806A-4A6F-B24A-93DFBCD40376}" type="sibTrans" cxnId="{22DEB3ED-AB4E-42B8-BD36-A59A3088B6E6}">
      <dgm:prSet/>
      <dgm:spPr/>
      <dgm:t>
        <a:bodyPr/>
        <a:lstStyle/>
        <a:p>
          <a:endParaRPr lang="en-IN"/>
        </a:p>
      </dgm:t>
    </dgm:pt>
    <dgm:pt modelId="{7483D81B-9CE0-4919-9A72-C909B7852D71}">
      <dgm:prSet custT="1"/>
      <dgm:spPr/>
      <dgm:t>
        <a:bodyPr/>
        <a:lstStyle/>
        <a:p>
          <a:pPr>
            <a:buNone/>
          </a:pPr>
          <a:r>
            <a:rPr lang="en-US" sz="1500" dirty="0"/>
            <a:t>  </a:t>
          </a:r>
          <a:endParaRPr lang="en-IN" sz="1500" dirty="0"/>
        </a:p>
      </dgm:t>
    </dgm:pt>
    <dgm:pt modelId="{F2EC4DF4-9960-4C0F-B0A8-44153AC173D0}" type="parTrans" cxnId="{261B6B00-551E-4221-B170-E84FDE63209D}">
      <dgm:prSet/>
      <dgm:spPr/>
      <dgm:t>
        <a:bodyPr/>
        <a:lstStyle/>
        <a:p>
          <a:endParaRPr lang="en-IN"/>
        </a:p>
      </dgm:t>
    </dgm:pt>
    <dgm:pt modelId="{A1BE5AB5-B142-44C7-8F27-A8B399A317A0}" type="sibTrans" cxnId="{261B6B00-551E-4221-B170-E84FDE63209D}">
      <dgm:prSet/>
      <dgm:spPr/>
      <dgm:t>
        <a:bodyPr/>
        <a:lstStyle/>
        <a:p>
          <a:endParaRPr lang="en-IN"/>
        </a:p>
      </dgm:t>
    </dgm:pt>
    <dgm:pt modelId="{1C296380-1A16-40B5-A321-14B33A4F266C}">
      <dgm:prSet custT="1"/>
      <dgm:spPr/>
      <dgm:t>
        <a:bodyPr/>
        <a:lstStyle/>
        <a:p>
          <a:endParaRPr lang="en-IN" sz="1500" dirty="0"/>
        </a:p>
      </dgm:t>
    </dgm:pt>
    <dgm:pt modelId="{45D65571-31FC-4574-9846-5827C58343F6}" type="parTrans" cxnId="{4FEDEE37-09AE-4ED4-A66F-B81C2609E5DF}">
      <dgm:prSet/>
      <dgm:spPr/>
      <dgm:t>
        <a:bodyPr/>
        <a:lstStyle/>
        <a:p>
          <a:endParaRPr lang="en-IN"/>
        </a:p>
      </dgm:t>
    </dgm:pt>
    <dgm:pt modelId="{B8137B0F-A679-405F-AAC9-460D166A7502}" type="sibTrans" cxnId="{4FEDEE37-09AE-4ED4-A66F-B81C2609E5DF}">
      <dgm:prSet/>
      <dgm:spPr/>
      <dgm:t>
        <a:bodyPr/>
        <a:lstStyle/>
        <a:p>
          <a:endParaRPr lang="en-IN"/>
        </a:p>
      </dgm:t>
    </dgm:pt>
    <dgm:pt modelId="{E063AABB-9601-4A25-AF48-84C295CB1AE3}">
      <dgm:prSet custT="1"/>
      <dgm:spPr/>
      <dgm:t>
        <a:bodyPr/>
        <a:lstStyle/>
        <a:p>
          <a:pPr>
            <a:buNone/>
          </a:pPr>
          <a:r>
            <a:rPr lang="en-US" sz="1500" dirty="0"/>
            <a:t>  Allows the user to perform varieties of application to be run on an embedded system by changing the code installed in an embedded system.</a:t>
          </a:r>
          <a:endParaRPr lang="en-IN" sz="1500" dirty="0"/>
        </a:p>
      </dgm:t>
    </dgm:pt>
    <dgm:pt modelId="{FFBD0652-980F-499D-85C9-FF56C91CEBF4}" type="parTrans" cxnId="{DA096F27-356F-4B5A-A938-8C3F3AD41375}">
      <dgm:prSet/>
      <dgm:spPr/>
      <dgm:t>
        <a:bodyPr/>
        <a:lstStyle/>
        <a:p>
          <a:endParaRPr lang="en-IN"/>
        </a:p>
      </dgm:t>
    </dgm:pt>
    <dgm:pt modelId="{60B6D65A-CD9A-4C98-A9D5-6DEB4E1FD4D5}" type="sibTrans" cxnId="{DA096F27-356F-4B5A-A938-8C3F3AD41375}">
      <dgm:prSet/>
      <dgm:spPr/>
      <dgm:t>
        <a:bodyPr/>
        <a:lstStyle/>
        <a:p>
          <a:endParaRPr lang="en-IN"/>
        </a:p>
      </dgm:t>
    </dgm:pt>
    <dgm:pt modelId="{6E5F5883-2E8A-4D2D-AB1E-5771E7A7CFB2}">
      <dgm:prSet custT="1"/>
      <dgm:spPr/>
      <dgm:t>
        <a:bodyPr/>
        <a:lstStyle/>
        <a:p>
          <a:pPr>
            <a:buNone/>
          </a:pPr>
          <a:r>
            <a:rPr lang="en-US" sz="1500" dirty="0"/>
            <a:t>  </a:t>
          </a:r>
          <a:endParaRPr lang="en-IN" sz="1400" dirty="0"/>
        </a:p>
      </dgm:t>
    </dgm:pt>
    <dgm:pt modelId="{904EDBF6-9F63-4377-8F69-B9835974E7B0}" type="parTrans" cxnId="{5C3DE2B2-D153-473D-97FB-8680D36ED4D4}">
      <dgm:prSet/>
      <dgm:spPr/>
      <dgm:t>
        <a:bodyPr/>
        <a:lstStyle/>
        <a:p>
          <a:endParaRPr lang="en-IN"/>
        </a:p>
      </dgm:t>
    </dgm:pt>
    <dgm:pt modelId="{D294384D-DC1B-484F-B349-66E13497F8B5}" type="sibTrans" cxnId="{5C3DE2B2-D153-473D-97FB-8680D36ED4D4}">
      <dgm:prSet/>
      <dgm:spPr/>
      <dgm:t>
        <a:bodyPr/>
        <a:lstStyle/>
        <a:p>
          <a:endParaRPr lang="en-IN"/>
        </a:p>
      </dgm:t>
    </dgm:pt>
    <dgm:pt modelId="{B104E7EB-E30C-426E-A7D8-A0FC0E53F361}">
      <dgm:prSet custT="1"/>
      <dgm:spPr/>
      <dgm:t>
        <a:bodyPr/>
        <a:lstStyle/>
        <a:p>
          <a:pPr>
            <a:buNone/>
          </a:pPr>
          <a:r>
            <a:rPr lang="en-US" sz="1500" dirty="0"/>
            <a:t>  Supervises the way an embedded system work. Interface between hardware and application software. Provide mechanism to let the processor run on the basis of scheduling for controlling the effect of latencies.</a:t>
          </a:r>
          <a:endParaRPr lang="en-IN" sz="1400" dirty="0"/>
        </a:p>
      </dgm:t>
    </dgm:pt>
    <dgm:pt modelId="{8A080D39-054E-405C-A1A4-203F04B71FE6}" type="parTrans" cxnId="{7B0E6578-903E-47EC-8A78-1489BF5176ED}">
      <dgm:prSet/>
      <dgm:spPr/>
      <dgm:t>
        <a:bodyPr/>
        <a:lstStyle/>
        <a:p>
          <a:endParaRPr lang="en-IN"/>
        </a:p>
      </dgm:t>
    </dgm:pt>
    <dgm:pt modelId="{07A85B23-D3A0-4C0F-96D9-7CF46FFC413B}" type="sibTrans" cxnId="{7B0E6578-903E-47EC-8A78-1489BF5176ED}">
      <dgm:prSet/>
      <dgm:spPr/>
      <dgm:t>
        <a:bodyPr/>
        <a:lstStyle/>
        <a:p>
          <a:endParaRPr lang="en-IN"/>
        </a:p>
      </dgm:t>
    </dgm:pt>
    <dgm:pt modelId="{2C29950A-F0F7-40FC-8CFC-567C158DB458}" type="pres">
      <dgm:prSet presAssocID="{C96495D2-1F78-4396-8963-50839D8384C5}" presName="Name0" presStyleCnt="0">
        <dgm:presLayoutVars>
          <dgm:dir/>
          <dgm:animLvl val="lvl"/>
          <dgm:resizeHandles/>
        </dgm:presLayoutVars>
      </dgm:prSet>
      <dgm:spPr/>
    </dgm:pt>
    <dgm:pt modelId="{5ABD0F48-A8CA-4EDD-9235-1AE28D8FAC61}" type="pres">
      <dgm:prSet presAssocID="{E6962735-85C3-46D8-AD8E-649F6065FEB6}" presName="linNode" presStyleCnt="0"/>
      <dgm:spPr/>
    </dgm:pt>
    <dgm:pt modelId="{CC4FF852-DA6C-4AAA-9EB7-F99F07B4BF74}" type="pres">
      <dgm:prSet presAssocID="{E6962735-85C3-46D8-AD8E-649F6065FEB6}" presName="parentShp" presStyleLbl="node1" presStyleIdx="0" presStyleCnt="3">
        <dgm:presLayoutVars>
          <dgm:bulletEnabled val="1"/>
        </dgm:presLayoutVars>
      </dgm:prSet>
      <dgm:spPr/>
    </dgm:pt>
    <dgm:pt modelId="{01FE1147-B76C-4A67-BF85-1AB297C5A12C}" type="pres">
      <dgm:prSet presAssocID="{E6962735-85C3-46D8-AD8E-649F6065FEB6}" presName="childShp" presStyleLbl="bgAccFollowNode1" presStyleIdx="0" presStyleCnt="3">
        <dgm:presLayoutVars>
          <dgm:bulletEnabled val="1"/>
        </dgm:presLayoutVars>
      </dgm:prSet>
      <dgm:spPr/>
    </dgm:pt>
    <dgm:pt modelId="{AACEB05E-12D8-46D8-AFC0-19D1E33295B4}" type="pres">
      <dgm:prSet presAssocID="{5FDE9549-8CEB-4739-9287-BDA48E136229}" presName="spacing" presStyleCnt="0"/>
      <dgm:spPr/>
    </dgm:pt>
    <dgm:pt modelId="{DA2DED93-5537-497D-90E7-2402A11DF001}" type="pres">
      <dgm:prSet presAssocID="{0C9A3702-E9BF-4350-AB47-7A6E81BC7AF0}" presName="linNode" presStyleCnt="0"/>
      <dgm:spPr/>
    </dgm:pt>
    <dgm:pt modelId="{0505976C-5F55-4552-B502-A3DE2104CDB3}" type="pres">
      <dgm:prSet presAssocID="{0C9A3702-E9BF-4350-AB47-7A6E81BC7AF0}" presName="parentShp" presStyleLbl="node1" presStyleIdx="1" presStyleCnt="3">
        <dgm:presLayoutVars>
          <dgm:bulletEnabled val="1"/>
        </dgm:presLayoutVars>
      </dgm:prSet>
      <dgm:spPr/>
    </dgm:pt>
    <dgm:pt modelId="{31CE1395-C716-4CA6-85C3-8D6E6F155C6E}" type="pres">
      <dgm:prSet presAssocID="{0C9A3702-E9BF-4350-AB47-7A6E81BC7AF0}" presName="childShp" presStyleLbl="bgAccFollowNode1" presStyleIdx="1" presStyleCnt="3">
        <dgm:presLayoutVars>
          <dgm:bulletEnabled val="1"/>
        </dgm:presLayoutVars>
      </dgm:prSet>
      <dgm:spPr/>
    </dgm:pt>
    <dgm:pt modelId="{2D3419ED-88F2-4660-B676-12D75C3C1A25}" type="pres">
      <dgm:prSet presAssocID="{E9E9FCB2-5F4A-42B1-8633-78C660376383}" presName="spacing" presStyleCnt="0"/>
      <dgm:spPr/>
    </dgm:pt>
    <dgm:pt modelId="{0106E8A0-82D6-4457-BAE7-AB3D99119413}" type="pres">
      <dgm:prSet presAssocID="{19AB91E9-0851-4C3B-B2A2-13A9DC1249BF}" presName="linNode" presStyleCnt="0"/>
      <dgm:spPr/>
    </dgm:pt>
    <dgm:pt modelId="{CE706F91-507B-4836-A32C-2A113FE1A174}" type="pres">
      <dgm:prSet presAssocID="{19AB91E9-0851-4C3B-B2A2-13A9DC1249BF}" presName="parentShp" presStyleLbl="node1" presStyleIdx="2" presStyleCnt="3">
        <dgm:presLayoutVars>
          <dgm:bulletEnabled val="1"/>
        </dgm:presLayoutVars>
      </dgm:prSet>
      <dgm:spPr/>
    </dgm:pt>
    <dgm:pt modelId="{8AF56EEB-B12C-4A3E-BAB4-78B6565CB0B4}" type="pres">
      <dgm:prSet presAssocID="{19AB91E9-0851-4C3B-B2A2-13A9DC1249BF}" presName="childShp" presStyleLbl="bgAccFollowNode1" presStyleIdx="2" presStyleCnt="3" custScaleY="120467">
        <dgm:presLayoutVars>
          <dgm:bulletEnabled val="1"/>
        </dgm:presLayoutVars>
      </dgm:prSet>
      <dgm:spPr/>
    </dgm:pt>
  </dgm:ptLst>
  <dgm:cxnLst>
    <dgm:cxn modelId="{261B6B00-551E-4221-B170-E84FDE63209D}" srcId="{0C9A3702-E9BF-4350-AB47-7A6E81BC7AF0}" destId="{7483D81B-9CE0-4919-9A72-C909B7852D71}" srcOrd="0" destOrd="0" parTransId="{F2EC4DF4-9960-4C0F-B0A8-44153AC173D0}" sibTransId="{A1BE5AB5-B142-44C7-8F27-A8B399A317A0}"/>
    <dgm:cxn modelId="{2F4BD80D-1F00-4DAC-979A-EAFA52C58182}" srcId="{C96495D2-1F78-4396-8963-50839D8384C5}" destId="{0C9A3702-E9BF-4350-AB47-7A6E81BC7AF0}" srcOrd="1" destOrd="0" parTransId="{5657787B-A49B-49B7-AF9C-5AE3B3BE7864}" sibTransId="{E9E9FCB2-5F4A-42B1-8633-78C660376383}"/>
    <dgm:cxn modelId="{A4B2A022-7465-448E-90F0-BEC7FC9B6A84}" type="presOf" srcId="{19AB91E9-0851-4C3B-B2A2-13A9DC1249BF}" destId="{CE706F91-507B-4836-A32C-2A113FE1A174}" srcOrd="0" destOrd="0" presId="urn:microsoft.com/office/officeart/2005/8/layout/vList6"/>
    <dgm:cxn modelId="{DA096F27-356F-4B5A-A938-8C3F3AD41375}" srcId="{0C9A3702-E9BF-4350-AB47-7A6E81BC7AF0}" destId="{E063AABB-9601-4A25-AF48-84C295CB1AE3}" srcOrd="1" destOrd="0" parTransId="{FFBD0652-980F-499D-85C9-FF56C91CEBF4}" sibTransId="{60B6D65A-CD9A-4C98-A9D5-6DEB4E1FD4D5}"/>
    <dgm:cxn modelId="{4FEDEE37-09AE-4ED4-A66F-B81C2609E5DF}" srcId="{E6962735-85C3-46D8-AD8E-649F6065FEB6}" destId="{1C296380-1A16-40B5-A321-14B33A4F266C}" srcOrd="0" destOrd="0" parTransId="{45D65571-31FC-4574-9846-5827C58343F6}" sibTransId="{B8137B0F-A679-405F-AAC9-460D166A7502}"/>
    <dgm:cxn modelId="{96DAD03D-FA96-4901-B029-BA6FEB93B476}" srcId="{C96495D2-1F78-4396-8963-50839D8384C5}" destId="{E6962735-85C3-46D8-AD8E-649F6065FEB6}" srcOrd="0" destOrd="0" parTransId="{0554A884-4AA5-4227-94F1-48528E736785}" sibTransId="{5FDE9549-8CEB-4739-9287-BDA48E136229}"/>
    <dgm:cxn modelId="{E3ACEA63-8486-4A15-919B-7265DA60F757}" type="presOf" srcId="{7483D81B-9CE0-4919-9A72-C909B7852D71}" destId="{31CE1395-C716-4CA6-85C3-8D6E6F155C6E}" srcOrd="0" destOrd="0" presId="urn:microsoft.com/office/officeart/2005/8/layout/vList6"/>
    <dgm:cxn modelId="{03972A48-3A45-4E88-A184-B8C118005EFB}" type="presOf" srcId="{C96495D2-1F78-4396-8963-50839D8384C5}" destId="{2C29950A-F0F7-40FC-8CFC-567C158DB458}" srcOrd="0" destOrd="0" presId="urn:microsoft.com/office/officeart/2005/8/layout/vList6"/>
    <dgm:cxn modelId="{BC8ADF6C-345F-41E2-9572-D48D81FECB52}" type="presOf" srcId="{E6962735-85C3-46D8-AD8E-649F6065FEB6}" destId="{CC4FF852-DA6C-4AAA-9EB7-F99F07B4BF74}" srcOrd="0" destOrd="0" presId="urn:microsoft.com/office/officeart/2005/8/layout/vList6"/>
    <dgm:cxn modelId="{7B0E6578-903E-47EC-8A78-1489BF5176ED}" srcId="{19AB91E9-0851-4C3B-B2A2-13A9DC1249BF}" destId="{B104E7EB-E30C-426E-A7D8-A0FC0E53F361}" srcOrd="1" destOrd="0" parTransId="{8A080D39-054E-405C-A1A4-203F04B71FE6}" sibTransId="{07A85B23-D3A0-4C0F-96D9-7CF46FFC413B}"/>
    <dgm:cxn modelId="{074F127C-04EA-4A2E-A4ED-3E2963EAAC27}" type="presOf" srcId="{1C296380-1A16-40B5-A321-14B33A4F266C}" destId="{01FE1147-B76C-4A67-BF85-1AB297C5A12C}" srcOrd="0" destOrd="0" presId="urn:microsoft.com/office/officeart/2005/8/layout/vList6"/>
    <dgm:cxn modelId="{A4455789-A43D-4D67-86E3-5E671420941F}" type="presOf" srcId="{D99F73B5-E08B-4795-BBFB-40BBAB9B6CF0}" destId="{01FE1147-B76C-4A67-BF85-1AB297C5A12C}" srcOrd="0" destOrd="1" presId="urn:microsoft.com/office/officeart/2005/8/layout/vList6"/>
    <dgm:cxn modelId="{5DAE008D-9261-4E88-98E2-D382EFFEB5B2}" srcId="{C96495D2-1F78-4396-8963-50839D8384C5}" destId="{19AB91E9-0851-4C3B-B2A2-13A9DC1249BF}" srcOrd="2" destOrd="0" parTransId="{0622C6FE-9EB1-4E5D-AF11-56B1C94D3063}" sibTransId="{A23361CB-CFBA-4BE2-83D2-5107037F41B2}"/>
    <dgm:cxn modelId="{5C3DE2B2-D153-473D-97FB-8680D36ED4D4}" srcId="{19AB91E9-0851-4C3B-B2A2-13A9DC1249BF}" destId="{6E5F5883-2E8A-4D2D-AB1E-5771E7A7CFB2}" srcOrd="0" destOrd="0" parTransId="{904EDBF6-9F63-4377-8F69-B9835974E7B0}" sibTransId="{D294384D-DC1B-484F-B349-66E13497F8B5}"/>
    <dgm:cxn modelId="{3A48FAC0-3D50-42C8-9551-113218C8BAF6}" type="presOf" srcId="{6E5F5883-2E8A-4D2D-AB1E-5771E7A7CFB2}" destId="{8AF56EEB-B12C-4A3E-BAB4-78B6565CB0B4}" srcOrd="0" destOrd="0" presId="urn:microsoft.com/office/officeart/2005/8/layout/vList6"/>
    <dgm:cxn modelId="{CA7352CF-B247-477F-84BD-2FEC85E13349}" type="presOf" srcId="{0C9A3702-E9BF-4350-AB47-7A6E81BC7AF0}" destId="{0505976C-5F55-4552-B502-A3DE2104CDB3}" srcOrd="0" destOrd="0" presId="urn:microsoft.com/office/officeart/2005/8/layout/vList6"/>
    <dgm:cxn modelId="{E3DE16D9-921F-4ECE-96AC-2CCEE82079E1}" type="presOf" srcId="{B104E7EB-E30C-426E-A7D8-A0FC0E53F361}" destId="{8AF56EEB-B12C-4A3E-BAB4-78B6565CB0B4}" srcOrd="0" destOrd="1" presId="urn:microsoft.com/office/officeart/2005/8/layout/vList6"/>
    <dgm:cxn modelId="{A6E489E7-240A-4D56-924F-C6550C30057E}" type="presOf" srcId="{E063AABB-9601-4A25-AF48-84C295CB1AE3}" destId="{31CE1395-C716-4CA6-85C3-8D6E6F155C6E}" srcOrd="0" destOrd="1" presId="urn:microsoft.com/office/officeart/2005/8/layout/vList6"/>
    <dgm:cxn modelId="{22DEB3ED-AB4E-42B8-BD36-A59A3088B6E6}" srcId="{E6962735-85C3-46D8-AD8E-649F6065FEB6}" destId="{D99F73B5-E08B-4795-BBFB-40BBAB9B6CF0}" srcOrd="1" destOrd="0" parTransId="{3B2D7F20-D9D5-45FD-8187-88E10525D734}" sibTransId="{059675BA-806A-4A6F-B24A-93DFBCD40376}"/>
    <dgm:cxn modelId="{BA65ACD8-3848-4EB5-BA9B-C4722BB82E5F}" type="presParOf" srcId="{2C29950A-F0F7-40FC-8CFC-567C158DB458}" destId="{5ABD0F48-A8CA-4EDD-9235-1AE28D8FAC61}" srcOrd="0" destOrd="0" presId="urn:microsoft.com/office/officeart/2005/8/layout/vList6"/>
    <dgm:cxn modelId="{2A63166B-A387-469F-B5E6-E78F2002D27D}" type="presParOf" srcId="{5ABD0F48-A8CA-4EDD-9235-1AE28D8FAC61}" destId="{CC4FF852-DA6C-4AAA-9EB7-F99F07B4BF74}" srcOrd="0" destOrd="0" presId="urn:microsoft.com/office/officeart/2005/8/layout/vList6"/>
    <dgm:cxn modelId="{B631A4D7-B069-4A9E-AA47-5DCAA6856794}" type="presParOf" srcId="{5ABD0F48-A8CA-4EDD-9235-1AE28D8FAC61}" destId="{01FE1147-B76C-4A67-BF85-1AB297C5A12C}" srcOrd="1" destOrd="0" presId="urn:microsoft.com/office/officeart/2005/8/layout/vList6"/>
    <dgm:cxn modelId="{59607093-7D83-4E1E-9089-D72132427F12}" type="presParOf" srcId="{2C29950A-F0F7-40FC-8CFC-567C158DB458}" destId="{AACEB05E-12D8-46D8-AFC0-19D1E33295B4}" srcOrd="1" destOrd="0" presId="urn:microsoft.com/office/officeart/2005/8/layout/vList6"/>
    <dgm:cxn modelId="{7587F4BF-1811-4C9D-9873-F2FCDCF50017}" type="presParOf" srcId="{2C29950A-F0F7-40FC-8CFC-567C158DB458}" destId="{DA2DED93-5537-497D-90E7-2402A11DF001}" srcOrd="2" destOrd="0" presId="urn:microsoft.com/office/officeart/2005/8/layout/vList6"/>
    <dgm:cxn modelId="{A9751178-139E-4388-A8E5-9EF2D06695CA}" type="presParOf" srcId="{DA2DED93-5537-497D-90E7-2402A11DF001}" destId="{0505976C-5F55-4552-B502-A3DE2104CDB3}" srcOrd="0" destOrd="0" presId="urn:microsoft.com/office/officeart/2005/8/layout/vList6"/>
    <dgm:cxn modelId="{206D037D-EEE1-46CF-82CD-93A260142392}" type="presParOf" srcId="{DA2DED93-5537-497D-90E7-2402A11DF001}" destId="{31CE1395-C716-4CA6-85C3-8D6E6F155C6E}" srcOrd="1" destOrd="0" presId="urn:microsoft.com/office/officeart/2005/8/layout/vList6"/>
    <dgm:cxn modelId="{FF9A2A99-7CA3-4CFA-97FA-0A6A6860CDFA}" type="presParOf" srcId="{2C29950A-F0F7-40FC-8CFC-567C158DB458}" destId="{2D3419ED-88F2-4660-B676-12D75C3C1A25}" srcOrd="3" destOrd="0" presId="urn:microsoft.com/office/officeart/2005/8/layout/vList6"/>
    <dgm:cxn modelId="{ADBFDCA0-6ED0-4B7A-AD70-F53E2DE63DDE}" type="presParOf" srcId="{2C29950A-F0F7-40FC-8CFC-567C158DB458}" destId="{0106E8A0-82D6-4457-BAE7-AB3D99119413}" srcOrd="4" destOrd="0" presId="urn:microsoft.com/office/officeart/2005/8/layout/vList6"/>
    <dgm:cxn modelId="{D45DD8D9-15A2-41AE-9025-8FD702B0224F}" type="presParOf" srcId="{0106E8A0-82D6-4457-BAE7-AB3D99119413}" destId="{CE706F91-507B-4836-A32C-2A113FE1A174}" srcOrd="0" destOrd="0" presId="urn:microsoft.com/office/officeart/2005/8/layout/vList6"/>
    <dgm:cxn modelId="{F373E7C5-F5C3-4771-A609-9A7E1156BD46}" type="presParOf" srcId="{0106E8A0-82D6-4457-BAE7-AB3D99119413}" destId="{8AF56EEB-B12C-4A3E-BAB4-78B6565CB0B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6495D2-1F78-4396-8963-50839D8384C5}" type="doc">
      <dgm:prSet loTypeId="urn:microsoft.com/office/officeart/2005/8/layout/vList6" loCatId="process" qsTypeId="urn:microsoft.com/office/officeart/2005/8/quickstyle/simple3" qsCatId="simple" csTypeId="urn:microsoft.com/office/officeart/2005/8/colors/colorful3" csCatId="colorful" phldr="1"/>
      <dgm:spPr/>
      <dgm:t>
        <a:bodyPr/>
        <a:lstStyle/>
        <a:p>
          <a:endParaRPr lang="en-IN"/>
        </a:p>
      </dgm:t>
    </dgm:pt>
    <dgm:pt modelId="{E6962735-85C3-46D8-AD8E-649F6065FEB6}">
      <dgm:prSet phldrT="[Text]" custT="1"/>
      <dgm:spPr/>
      <dgm:t>
        <a:bodyPr/>
        <a:lstStyle/>
        <a:p>
          <a:pPr>
            <a:buFont typeface="Wingdings" panose="05000000000000000000" pitchFamily="2" charset="2"/>
            <a:buChar char="Ø"/>
          </a:pPr>
          <a:r>
            <a:rPr lang="en-US" sz="1600" b="1" dirty="0"/>
            <a:t>Power Supply</a:t>
          </a:r>
          <a:endParaRPr lang="en-IN" sz="1600" b="1" dirty="0"/>
        </a:p>
      </dgm:t>
    </dgm:pt>
    <dgm:pt modelId="{0554A884-4AA5-4227-94F1-48528E736785}" type="parTrans" cxnId="{96DAD03D-FA96-4901-B029-BA6FEB93B476}">
      <dgm:prSet/>
      <dgm:spPr/>
      <dgm:t>
        <a:bodyPr/>
        <a:lstStyle/>
        <a:p>
          <a:endParaRPr lang="en-IN" sz="1600"/>
        </a:p>
      </dgm:t>
    </dgm:pt>
    <dgm:pt modelId="{5FDE9549-8CEB-4739-9287-BDA48E136229}" type="sibTrans" cxnId="{96DAD03D-FA96-4901-B029-BA6FEB93B476}">
      <dgm:prSet/>
      <dgm:spPr/>
      <dgm:t>
        <a:bodyPr/>
        <a:lstStyle/>
        <a:p>
          <a:endParaRPr lang="en-IN" sz="1600"/>
        </a:p>
      </dgm:t>
    </dgm:pt>
    <dgm:pt modelId="{0C9A3702-E9BF-4350-AB47-7A6E81BC7AF0}">
      <dgm:prSet phldrT="[Text]" custT="1"/>
      <dgm:spPr/>
      <dgm:t>
        <a:bodyPr/>
        <a:lstStyle/>
        <a:p>
          <a:pPr>
            <a:buFont typeface="Wingdings" panose="05000000000000000000" pitchFamily="2" charset="2"/>
            <a:buChar char="Ø"/>
          </a:pPr>
          <a:r>
            <a:rPr lang="en-IN" sz="1600" b="1" dirty="0"/>
            <a:t>Microcontroller and microprocessor</a:t>
          </a:r>
          <a:endParaRPr lang="en-IN" sz="1600" dirty="0"/>
        </a:p>
      </dgm:t>
    </dgm:pt>
    <dgm:pt modelId="{5657787B-A49B-49B7-AF9C-5AE3B3BE7864}" type="parTrans" cxnId="{2F4BD80D-1F00-4DAC-979A-EAFA52C58182}">
      <dgm:prSet/>
      <dgm:spPr/>
      <dgm:t>
        <a:bodyPr/>
        <a:lstStyle/>
        <a:p>
          <a:endParaRPr lang="en-IN" sz="1600"/>
        </a:p>
      </dgm:t>
    </dgm:pt>
    <dgm:pt modelId="{E9E9FCB2-5F4A-42B1-8633-78C660376383}" type="sibTrans" cxnId="{2F4BD80D-1F00-4DAC-979A-EAFA52C58182}">
      <dgm:prSet/>
      <dgm:spPr/>
      <dgm:t>
        <a:bodyPr/>
        <a:lstStyle/>
        <a:p>
          <a:endParaRPr lang="en-IN" sz="1600"/>
        </a:p>
      </dgm:t>
    </dgm:pt>
    <dgm:pt modelId="{19AB91E9-0851-4C3B-B2A2-13A9DC1249BF}">
      <dgm:prSet phldrT="[Text]" custT="1"/>
      <dgm:spPr/>
      <dgm:t>
        <a:bodyPr/>
        <a:lstStyle/>
        <a:p>
          <a:pPr>
            <a:buFont typeface="Wingdings" panose="05000000000000000000" pitchFamily="2" charset="2"/>
            <a:buChar char="Ø"/>
          </a:pPr>
          <a:r>
            <a:rPr lang="en-US" sz="1600" b="1" dirty="0"/>
            <a:t>Memory</a:t>
          </a:r>
          <a:endParaRPr lang="en-IN" sz="1600" b="1" dirty="0"/>
        </a:p>
      </dgm:t>
    </dgm:pt>
    <dgm:pt modelId="{0622C6FE-9EB1-4E5D-AF11-56B1C94D3063}" type="parTrans" cxnId="{5DAE008D-9261-4E88-98E2-D382EFFEB5B2}">
      <dgm:prSet/>
      <dgm:spPr/>
      <dgm:t>
        <a:bodyPr/>
        <a:lstStyle/>
        <a:p>
          <a:endParaRPr lang="en-IN" sz="1600"/>
        </a:p>
      </dgm:t>
    </dgm:pt>
    <dgm:pt modelId="{A23361CB-CFBA-4BE2-83D2-5107037F41B2}" type="sibTrans" cxnId="{5DAE008D-9261-4E88-98E2-D382EFFEB5B2}">
      <dgm:prSet/>
      <dgm:spPr/>
      <dgm:t>
        <a:bodyPr/>
        <a:lstStyle/>
        <a:p>
          <a:endParaRPr lang="en-IN" sz="1600"/>
        </a:p>
      </dgm:t>
    </dgm:pt>
    <dgm:pt modelId="{7483D81B-9CE0-4919-9A72-C909B7852D71}">
      <dgm:prSet custT="1"/>
      <dgm:spPr/>
      <dgm:t>
        <a:bodyPr/>
        <a:lstStyle/>
        <a:p>
          <a:pPr>
            <a:buNone/>
          </a:pPr>
          <a:r>
            <a:rPr lang="en-US" sz="1600" b="0" dirty="0"/>
            <a:t>   Processors range from 8-bit to 16-bit to 32-bit, with the main difference in processing speed and throughput.</a:t>
          </a:r>
          <a:endParaRPr lang="en-IN" sz="1600" dirty="0"/>
        </a:p>
      </dgm:t>
    </dgm:pt>
    <dgm:pt modelId="{F2EC4DF4-9960-4C0F-B0A8-44153AC173D0}" type="parTrans" cxnId="{261B6B00-551E-4221-B170-E84FDE63209D}">
      <dgm:prSet/>
      <dgm:spPr/>
      <dgm:t>
        <a:bodyPr/>
        <a:lstStyle/>
        <a:p>
          <a:endParaRPr lang="en-IN" sz="1600"/>
        </a:p>
      </dgm:t>
    </dgm:pt>
    <dgm:pt modelId="{A1BE5AB5-B142-44C7-8F27-A8B399A317A0}" type="sibTrans" cxnId="{261B6B00-551E-4221-B170-E84FDE63209D}">
      <dgm:prSet/>
      <dgm:spPr/>
      <dgm:t>
        <a:bodyPr/>
        <a:lstStyle/>
        <a:p>
          <a:endParaRPr lang="en-IN" sz="1600"/>
        </a:p>
      </dgm:t>
    </dgm:pt>
    <dgm:pt modelId="{1C296380-1A16-40B5-A321-14B33A4F266C}">
      <dgm:prSet custT="1"/>
      <dgm:spPr/>
      <dgm:t>
        <a:bodyPr/>
        <a:lstStyle/>
        <a:p>
          <a:pPr>
            <a:buNone/>
          </a:pPr>
          <a:r>
            <a:rPr lang="en-US" sz="1600" b="0" dirty="0"/>
            <a:t>   A 5V power supply is generally required, the range can go from 1.8V to 3.3V, depending on the application.</a:t>
          </a:r>
          <a:endParaRPr lang="en-IN" sz="1600" dirty="0"/>
        </a:p>
      </dgm:t>
    </dgm:pt>
    <dgm:pt modelId="{45D65571-31FC-4574-9846-5827C58343F6}" type="parTrans" cxnId="{4FEDEE37-09AE-4ED4-A66F-B81C2609E5DF}">
      <dgm:prSet/>
      <dgm:spPr/>
      <dgm:t>
        <a:bodyPr/>
        <a:lstStyle/>
        <a:p>
          <a:endParaRPr lang="en-IN" sz="1600"/>
        </a:p>
      </dgm:t>
    </dgm:pt>
    <dgm:pt modelId="{B8137B0F-A679-405F-AAC9-460D166A7502}" type="sibTrans" cxnId="{4FEDEE37-09AE-4ED4-A66F-B81C2609E5DF}">
      <dgm:prSet/>
      <dgm:spPr/>
      <dgm:t>
        <a:bodyPr/>
        <a:lstStyle/>
        <a:p>
          <a:endParaRPr lang="en-IN" sz="1600"/>
        </a:p>
      </dgm:t>
    </dgm:pt>
    <dgm:pt modelId="{6E5F5883-2E8A-4D2D-AB1E-5771E7A7CFB2}">
      <dgm:prSet custT="1"/>
      <dgm:spPr/>
      <dgm:t>
        <a:bodyPr/>
        <a:lstStyle/>
        <a:p>
          <a:pPr>
            <a:buNone/>
          </a:pPr>
          <a:r>
            <a:rPr lang="en-US" sz="1600" b="0" dirty="0"/>
            <a:t>   Two types of memory are RAM (random access memory) and ROM (read-only memory).</a:t>
          </a:r>
          <a:endParaRPr lang="en-IN" sz="1600" dirty="0"/>
        </a:p>
      </dgm:t>
    </dgm:pt>
    <dgm:pt modelId="{904EDBF6-9F63-4377-8F69-B9835974E7B0}" type="parTrans" cxnId="{5C3DE2B2-D153-473D-97FB-8680D36ED4D4}">
      <dgm:prSet/>
      <dgm:spPr/>
      <dgm:t>
        <a:bodyPr/>
        <a:lstStyle/>
        <a:p>
          <a:endParaRPr lang="en-IN" sz="1600"/>
        </a:p>
      </dgm:t>
    </dgm:pt>
    <dgm:pt modelId="{D294384D-DC1B-484F-B349-66E13497F8B5}" type="sibTrans" cxnId="{5C3DE2B2-D153-473D-97FB-8680D36ED4D4}">
      <dgm:prSet/>
      <dgm:spPr/>
      <dgm:t>
        <a:bodyPr/>
        <a:lstStyle/>
        <a:p>
          <a:endParaRPr lang="en-IN" sz="1600"/>
        </a:p>
      </dgm:t>
    </dgm:pt>
    <dgm:pt modelId="{4AA52D89-A9FE-4953-8988-9110A259FF90}">
      <dgm:prSet phldrT="[Text]" custT="1"/>
      <dgm:spPr/>
      <dgm:t>
        <a:bodyPr/>
        <a:lstStyle/>
        <a:p>
          <a:pPr>
            <a:buFont typeface="Wingdings" panose="05000000000000000000" pitchFamily="2" charset="2"/>
            <a:buChar char="Ø"/>
          </a:pPr>
          <a:r>
            <a:rPr lang="en-IN" sz="1600" b="1" dirty="0"/>
            <a:t>Timer and counter</a:t>
          </a:r>
        </a:p>
      </dgm:t>
    </dgm:pt>
    <dgm:pt modelId="{960CA107-C8FC-4A94-B36F-2B9C6863048F}" type="parTrans" cxnId="{B32D9C86-5066-40E8-A4EA-6CFC99163317}">
      <dgm:prSet/>
      <dgm:spPr/>
      <dgm:t>
        <a:bodyPr/>
        <a:lstStyle/>
        <a:p>
          <a:endParaRPr lang="en-IN" sz="1600"/>
        </a:p>
      </dgm:t>
    </dgm:pt>
    <dgm:pt modelId="{2BB34B2C-2869-4801-8B15-CA571FABE9DF}" type="sibTrans" cxnId="{B32D9C86-5066-40E8-A4EA-6CFC99163317}">
      <dgm:prSet/>
      <dgm:spPr/>
      <dgm:t>
        <a:bodyPr/>
        <a:lstStyle/>
        <a:p>
          <a:endParaRPr lang="en-IN" sz="1600"/>
        </a:p>
      </dgm:t>
    </dgm:pt>
    <dgm:pt modelId="{2B2C64AB-8A70-4C25-8EBB-38317EDF5B0F}">
      <dgm:prSet custT="1"/>
      <dgm:spPr/>
      <dgm:t>
        <a:bodyPr/>
        <a:lstStyle/>
        <a:p>
          <a:pPr>
            <a:buNone/>
          </a:pPr>
          <a:r>
            <a:rPr lang="en-US" sz="1600" b="0" dirty="0"/>
            <a:t>  Timers are used in applications delays are used before the execution of a specific function. Counters are used where the number of times a specific event takes place needs to be tracked.</a:t>
          </a:r>
          <a:endParaRPr lang="en-IN" sz="1600" dirty="0"/>
        </a:p>
      </dgm:t>
    </dgm:pt>
    <dgm:pt modelId="{145E6179-A49E-45B3-BEE3-2B2361A67E29}" type="parTrans" cxnId="{07017048-050A-4040-A5AE-0B4EF561F225}">
      <dgm:prSet/>
      <dgm:spPr/>
      <dgm:t>
        <a:bodyPr/>
        <a:lstStyle/>
        <a:p>
          <a:endParaRPr lang="en-IN" sz="1600"/>
        </a:p>
      </dgm:t>
    </dgm:pt>
    <dgm:pt modelId="{3542F47E-4BA1-47C9-B35B-43237F2F65F1}" type="sibTrans" cxnId="{07017048-050A-4040-A5AE-0B4EF561F225}">
      <dgm:prSet/>
      <dgm:spPr/>
      <dgm:t>
        <a:bodyPr/>
        <a:lstStyle/>
        <a:p>
          <a:endParaRPr lang="en-IN" sz="1600"/>
        </a:p>
      </dgm:t>
    </dgm:pt>
    <dgm:pt modelId="{2C29950A-F0F7-40FC-8CFC-567C158DB458}" type="pres">
      <dgm:prSet presAssocID="{C96495D2-1F78-4396-8963-50839D8384C5}" presName="Name0" presStyleCnt="0">
        <dgm:presLayoutVars>
          <dgm:dir/>
          <dgm:animLvl val="lvl"/>
          <dgm:resizeHandles/>
        </dgm:presLayoutVars>
      </dgm:prSet>
      <dgm:spPr/>
    </dgm:pt>
    <dgm:pt modelId="{5ABD0F48-A8CA-4EDD-9235-1AE28D8FAC61}" type="pres">
      <dgm:prSet presAssocID="{E6962735-85C3-46D8-AD8E-649F6065FEB6}" presName="linNode" presStyleCnt="0"/>
      <dgm:spPr/>
    </dgm:pt>
    <dgm:pt modelId="{CC4FF852-DA6C-4AAA-9EB7-F99F07B4BF74}" type="pres">
      <dgm:prSet presAssocID="{E6962735-85C3-46D8-AD8E-649F6065FEB6}" presName="parentShp" presStyleLbl="node1" presStyleIdx="0" presStyleCnt="4" custLinFactNeighborY="861">
        <dgm:presLayoutVars>
          <dgm:bulletEnabled val="1"/>
        </dgm:presLayoutVars>
      </dgm:prSet>
      <dgm:spPr/>
    </dgm:pt>
    <dgm:pt modelId="{01FE1147-B76C-4A67-BF85-1AB297C5A12C}" type="pres">
      <dgm:prSet presAssocID="{E6962735-85C3-46D8-AD8E-649F6065FEB6}" presName="childShp" presStyleLbl="bgAccFollowNode1" presStyleIdx="0" presStyleCnt="4" custLinFactNeighborY="861">
        <dgm:presLayoutVars>
          <dgm:bulletEnabled val="1"/>
        </dgm:presLayoutVars>
      </dgm:prSet>
      <dgm:spPr/>
    </dgm:pt>
    <dgm:pt modelId="{AACEB05E-12D8-46D8-AFC0-19D1E33295B4}" type="pres">
      <dgm:prSet presAssocID="{5FDE9549-8CEB-4739-9287-BDA48E136229}" presName="spacing" presStyleCnt="0"/>
      <dgm:spPr/>
    </dgm:pt>
    <dgm:pt modelId="{DA2DED93-5537-497D-90E7-2402A11DF001}" type="pres">
      <dgm:prSet presAssocID="{0C9A3702-E9BF-4350-AB47-7A6E81BC7AF0}" presName="linNode" presStyleCnt="0"/>
      <dgm:spPr/>
    </dgm:pt>
    <dgm:pt modelId="{0505976C-5F55-4552-B502-A3DE2104CDB3}" type="pres">
      <dgm:prSet presAssocID="{0C9A3702-E9BF-4350-AB47-7A6E81BC7AF0}" presName="parentShp" presStyleLbl="node1" presStyleIdx="1" presStyleCnt="4" custLinFactNeighborY="861">
        <dgm:presLayoutVars>
          <dgm:bulletEnabled val="1"/>
        </dgm:presLayoutVars>
      </dgm:prSet>
      <dgm:spPr/>
    </dgm:pt>
    <dgm:pt modelId="{31CE1395-C716-4CA6-85C3-8D6E6F155C6E}" type="pres">
      <dgm:prSet presAssocID="{0C9A3702-E9BF-4350-AB47-7A6E81BC7AF0}" presName="childShp" presStyleLbl="bgAccFollowNode1" presStyleIdx="1" presStyleCnt="4" custLinFactNeighborY="861">
        <dgm:presLayoutVars>
          <dgm:bulletEnabled val="1"/>
        </dgm:presLayoutVars>
      </dgm:prSet>
      <dgm:spPr/>
    </dgm:pt>
    <dgm:pt modelId="{2D3419ED-88F2-4660-B676-12D75C3C1A25}" type="pres">
      <dgm:prSet presAssocID="{E9E9FCB2-5F4A-42B1-8633-78C660376383}" presName="spacing" presStyleCnt="0"/>
      <dgm:spPr/>
    </dgm:pt>
    <dgm:pt modelId="{0106E8A0-82D6-4457-BAE7-AB3D99119413}" type="pres">
      <dgm:prSet presAssocID="{19AB91E9-0851-4C3B-B2A2-13A9DC1249BF}" presName="linNode" presStyleCnt="0"/>
      <dgm:spPr/>
    </dgm:pt>
    <dgm:pt modelId="{CE706F91-507B-4836-A32C-2A113FE1A174}" type="pres">
      <dgm:prSet presAssocID="{19AB91E9-0851-4C3B-B2A2-13A9DC1249BF}" presName="parentShp" presStyleLbl="node1" presStyleIdx="2" presStyleCnt="4" custLinFactNeighborY="861">
        <dgm:presLayoutVars>
          <dgm:bulletEnabled val="1"/>
        </dgm:presLayoutVars>
      </dgm:prSet>
      <dgm:spPr/>
    </dgm:pt>
    <dgm:pt modelId="{8AF56EEB-B12C-4A3E-BAB4-78B6565CB0B4}" type="pres">
      <dgm:prSet presAssocID="{19AB91E9-0851-4C3B-B2A2-13A9DC1249BF}" presName="childShp" presStyleLbl="bgAccFollowNode1" presStyleIdx="2" presStyleCnt="4" custScaleY="120467" custLinFactNeighborY="861">
        <dgm:presLayoutVars>
          <dgm:bulletEnabled val="1"/>
        </dgm:presLayoutVars>
      </dgm:prSet>
      <dgm:spPr/>
    </dgm:pt>
    <dgm:pt modelId="{3D11023F-9452-42A3-83FA-00AF95F41CE9}" type="pres">
      <dgm:prSet presAssocID="{A23361CB-CFBA-4BE2-83D2-5107037F41B2}" presName="spacing" presStyleCnt="0"/>
      <dgm:spPr/>
    </dgm:pt>
    <dgm:pt modelId="{4B4429ED-C870-4782-BC28-AF66F60856CF}" type="pres">
      <dgm:prSet presAssocID="{4AA52D89-A9FE-4953-8988-9110A259FF90}" presName="linNode" presStyleCnt="0"/>
      <dgm:spPr/>
    </dgm:pt>
    <dgm:pt modelId="{E272B0AC-2B4A-48AA-8303-946040C679FF}" type="pres">
      <dgm:prSet presAssocID="{4AA52D89-A9FE-4953-8988-9110A259FF90}" presName="parentShp" presStyleLbl="node1" presStyleIdx="3" presStyleCnt="4" custLinFactNeighborY="861">
        <dgm:presLayoutVars>
          <dgm:bulletEnabled val="1"/>
        </dgm:presLayoutVars>
      </dgm:prSet>
      <dgm:spPr/>
    </dgm:pt>
    <dgm:pt modelId="{4F2014D3-5BE2-4C38-8F48-8EE4D4BC5BC9}" type="pres">
      <dgm:prSet presAssocID="{4AA52D89-A9FE-4953-8988-9110A259FF90}" presName="childShp" presStyleLbl="bgAccFollowNode1" presStyleIdx="3" presStyleCnt="4" custScaleY="123941" custLinFactNeighborY="861">
        <dgm:presLayoutVars>
          <dgm:bulletEnabled val="1"/>
        </dgm:presLayoutVars>
      </dgm:prSet>
      <dgm:spPr/>
    </dgm:pt>
  </dgm:ptLst>
  <dgm:cxnLst>
    <dgm:cxn modelId="{261B6B00-551E-4221-B170-E84FDE63209D}" srcId="{0C9A3702-E9BF-4350-AB47-7A6E81BC7AF0}" destId="{7483D81B-9CE0-4919-9A72-C909B7852D71}" srcOrd="0" destOrd="0" parTransId="{F2EC4DF4-9960-4C0F-B0A8-44153AC173D0}" sibTransId="{A1BE5AB5-B142-44C7-8F27-A8B399A317A0}"/>
    <dgm:cxn modelId="{2F4BD80D-1F00-4DAC-979A-EAFA52C58182}" srcId="{C96495D2-1F78-4396-8963-50839D8384C5}" destId="{0C9A3702-E9BF-4350-AB47-7A6E81BC7AF0}" srcOrd="1" destOrd="0" parTransId="{5657787B-A49B-49B7-AF9C-5AE3B3BE7864}" sibTransId="{E9E9FCB2-5F4A-42B1-8633-78C660376383}"/>
    <dgm:cxn modelId="{A4B2A022-7465-448E-90F0-BEC7FC9B6A84}" type="presOf" srcId="{19AB91E9-0851-4C3B-B2A2-13A9DC1249BF}" destId="{CE706F91-507B-4836-A32C-2A113FE1A174}" srcOrd="0" destOrd="0" presId="urn:microsoft.com/office/officeart/2005/8/layout/vList6"/>
    <dgm:cxn modelId="{4FEDEE37-09AE-4ED4-A66F-B81C2609E5DF}" srcId="{E6962735-85C3-46D8-AD8E-649F6065FEB6}" destId="{1C296380-1A16-40B5-A321-14B33A4F266C}" srcOrd="0" destOrd="0" parTransId="{45D65571-31FC-4574-9846-5827C58343F6}" sibTransId="{B8137B0F-A679-405F-AAC9-460D166A7502}"/>
    <dgm:cxn modelId="{96DAD03D-FA96-4901-B029-BA6FEB93B476}" srcId="{C96495D2-1F78-4396-8963-50839D8384C5}" destId="{E6962735-85C3-46D8-AD8E-649F6065FEB6}" srcOrd="0" destOrd="0" parTransId="{0554A884-4AA5-4227-94F1-48528E736785}" sibTransId="{5FDE9549-8CEB-4739-9287-BDA48E136229}"/>
    <dgm:cxn modelId="{E3ACEA63-8486-4A15-919B-7265DA60F757}" type="presOf" srcId="{7483D81B-9CE0-4919-9A72-C909B7852D71}" destId="{31CE1395-C716-4CA6-85C3-8D6E6F155C6E}" srcOrd="0" destOrd="0" presId="urn:microsoft.com/office/officeart/2005/8/layout/vList6"/>
    <dgm:cxn modelId="{03972A48-3A45-4E88-A184-B8C118005EFB}" type="presOf" srcId="{C96495D2-1F78-4396-8963-50839D8384C5}" destId="{2C29950A-F0F7-40FC-8CFC-567C158DB458}" srcOrd="0" destOrd="0" presId="urn:microsoft.com/office/officeart/2005/8/layout/vList6"/>
    <dgm:cxn modelId="{07017048-050A-4040-A5AE-0B4EF561F225}" srcId="{4AA52D89-A9FE-4953-8988-9110A259FF90}" destId="{2B2C64AB-8A70-4C25-8EBB-38317EDF5B0F}" srcOrd="0" destOrd="0" parTransId="{145E6179-A49E-45B3-BEE3-2B2361A67E29}" sibTransId="{3542F47E-4BA1-47C9-B35B-43237F2F65F1}"/>
    <dgm:cxn modelId="{BC8ADF6C-345F-41E2-9572-D48D81FECB52}" type="presOf" srcId="{E6962735-85C3-46D8-AD8E-649F6065FEB6}" destId="{CC4FF852-DA6C-4AAA-9EB7-F99F07B4BF74}" srcOrd="0" destOrd="0" presId="urn:microsoft.com/office/officeart/2005/8/layout/vList6"/>
    <dgm:cxn modelId="{518D4451-A05F-47C5-B8A2-F914670890DA}" type="presOf" srcId="{2B2C64AB-8A70-4C25-8EBB-38317EDF5B0F}" destId="{4F2014D3-5BE2-4C38-8F48-8EE4D4BC5BC9}" srcOrd="0" destOrd="0" presId="urn:microsoft.com/office/officeart/2005/8/layout/vList6"/>
    <dgm:cxn modelId="{074F127C-04EA-4A2E-A4ED-3E2963EAAC27}" type="presOf" srcId="{1C296380-1A16-40B5-A321-14B33A4F266C}" destId="{01FE1147-B76C-4A67-BF85-1AB297C5A12C}" srcOrd="0" destOrd="0" presId="urn:microsoft.com/office/officeart/2005/8/layout/vList6"/>
    <dgm:cxn modelId="{B32D9C86-5066-40E8-A4EA-6CFC99163317}" srcId="{C96495D2-1F78-4396-8963-50839D8384C5}" destId="{4AA52D89-A9FE-4953-8988-9110A259FF90}" srcOrd="3" destOrd="0" parTransId="{960CA107-C8FC-4A94-B36F-2B9C6863048F}" sibTransId="{2BB34B2C-2869-4801-8B15-CA571FABE9DF}"/>
    <dgm:cxn modelId="{5DAE008D-9261-4E88-98E2-D382EFFEB5B2}" srcId="{C96495D2-1F78-4396-8963-50839D8384C5}" destId="{19AB91E9-0851-4C3B-B2A2-13A9DC1249BF}" srcOrd="2" destOrd="0" parTransId="{0622C6FE-9EB1-4E5D-AF11-56B1C94D3063}" sibTransId="{A23361CB-CFBA-4BE2-83D2-5107037F41B2}"/>
    <dgm:cxn modelId="{5C3DE2B2-D153-473D-97FB-8680D36ED4D4}" srcId="{19AB91E9-0851-4C3B-B2A2-13A9DC1249BF}" destId="{6E5F5883-2E8A-4D2D-AB1E-5771E7A7CFB2}" srcOrd="0" destOrd="0" parTransId="{904EDBF6-9F63-4377-8F69-B9835974E7B0}" sibTransId="{D294384D-DC1B-484F-B349-66E13497F8B5}"/>
    <dgm:cxn modelId="{3A48FAC0-3D50-42C8-9551-113218C8BAF6}" type="presOf" srcId="{6E5F5883-2E8A-4D2D-AB1E-5771E7A7CFB2}" destId="{8AF56EEB-B12C-4A3E-BAB4-78B6565CB0B4}" srcOrd="0" destOrd="0" presId="urn:microsoft.com/office/officeart/2005/8/layout/vList6"/>
    <dgm:cxn modelId="{CA7352CF-B247-477F-84BD-2FEC85E13349}" type="presOf" srcId="{0C9A3702-E9BF-4350-AB47-7A6E81BC7AF0}" destId="{0505976C-5F55-4552-B502-A3DE2104CDB3}" srcOrd="0" destOrd="0" presId="urn:microsoft.com/office/officeart/2005/8/layout/vList6"/>
    <dgm:cxn modelId="{21339DF2-8C5D-405D-9F0C-6CFC30D34CE9}" type="presOf" srcId="{4AA52D89-A9FE-4953-8988-9110A259FF90}" destId="{E272B0AC-2B4A-48AA-8303-946040C679FF}" srcOrd="0" destOrd="0" presId="urn:microsoft.com/office/officeart/2005/8/layout/vList6"/>
    <dgm:cxn modelId="{BA65ACD8-3848-4EB5-BA9B-C4722BB82E5F}" type="presParOf" srcId="{2C29950A-F0F7-40FC-8CFC-567C158DB458}" destId="{5ABD0F48-A8CA-4EDD-9235-1AE28D8FAC61}" srcOrd="0" destOrd="0" presId="urn:microsoft.com/office/officeart/2005/8/layout/vList6"/>
    <dgm:cxn modelId="{2A63166B-A387-469F-B5E6-E78F2002D27D}" type="presParOf" srcId="{5ABD0F48-A8CA-4EDD-9235-1AE28D8FAC61}" destId="{CC4FF852-DA6C-4AAA-9EB7-F99F07B4BF74}" srcOrd="0" destOrd="0" presId="urn:microsoft.com/office/officeart/2005/8/layout/vList6"/>
    <dgm:cxn modelId="{B631A4D7-B069-4A9E-AA47-5DCAA6856794}" type="presParOf" srcId="{5ABD0F48-A8CA-4EDD-9235-1AE28D8FAC61}" destId="{01FE1147-B76C-4A67-BF85-1AB297C5A12C}" srcOrd="1" destOrd="0" presId="urn:microsoft.com/office/officeart/2005/8/layout/vList6"/>
    <dgm:cxn modelId="{59607093-7D83-4E1E-9089-D72132427F12}" type="presParOf" srcId="{2C29950A-F0F7-40FC-8CFC-567C158DB458}" destId="{AACEB05E-12D8-46D8-AFC0-19D1E33295B4}" srcOrd="1" destOrd="0" presId="urn:microsoft.com/office/officeart/2005/8/layout/vList6"/>
    <dgm:cxn modelId="{7587F4BF-1811-4C9D-9873-F2FCDCF50017}" type="presParOf" srcId="{2C29950A-F0F7-40FC-8CFC-567C158DB458}" destId="{DA2DED93-5537-497D-90E7-2402A11DF001}" srcOrd="2" destOrd="0" presId="urn:microsoft.com/office/officeart/2005/8/layout/vList6"/>
    <dgm:cxn modelId="{A9751178-139E-4388-A8E5-9EF2D06695CA}" type="presParOf" srcId="{DA2DED93-5537-497D-90E7-2402A11DF001}" destId="{0505976C-5F55-4552-B502-A3DE2104CDB3}" srcOrd="0" destOrd="0" presId="urn:microsoft.com/office/officeart/2005/8/layout/vList6"/>
    <dgm:cxn modelId="{206D037D-EEE1-46CF-82CD-93A260142392}" type="presParOf" srcId="{DA2DED93-5537-497D-90E7-2402A11DF001}" destId="{31CE1395-C716-4CA6-85C3-8D6E6F155C6E}" srcOrd="1" destOrd="0" presId="urn:microsoft.com/office/officeart/2005/8/layout/vList6"/>
    <dgm:cxn modelId="{FF9A2A99-7CA3-4CFA-97FA-0A6A6860CDFA}" type="presParOf" srcId="{2C29950A-F0F7-40FC-8CFC-567C158DB458}" destId="{2D3419ED-88F2-4660-B676-12D75C3C1A25}" srcOrd="3" destOrd="0" presId="urn:microsoft.com/office/officeart/2005/8/layout/vList6"/>
    <dgm:cxn modelId="{ADBFDCA0-6ED0-4B7A-AD70-F53E2DE63DDE}" type="presParOf" srcId="{2C29950A-F0F7-40FC-8CFC-567C158DB458}" destId="{0106E8A0-82D6-4457-BAE7-AB3D99119413}" srcOrd="4" destOrd="0" presId="urn:microsoft.com/office/officeart/2005/8/layout/vList6"/>
    <dgm:cxn modelId="{D45DD8D9-15A2-41AE-9025-8FD702B0224F}" type="presParOf" srcId="{0106E8A0-82D6-4457-BAE7-AB3D99119413}" destId="{CE706F91-507B-4836-A32C-2A113FE1A174}" srcOrd="0" destOrd="0" presId="urn:microsoft.com/office/officeart/2005/8/layout/vList6"/>
    <dgm:cxn modelId="{F373E7C5-F5C3-4771-A609-9A7E1156BD46}" type="presParOf" srcId="{0106E8A0-82D6-4457-BAE7-AB3D99119413}" destId="{8AF56EEB-B12C-4A3E-BAB4-78B6565CB0B4}" srcOrd="1" destOrd="0" presId="urn:microsoft.com/office/officeart/2005/8/layout/vList6"/>
    <dgm:cxn modelId="{9F42ED2B-9CFD-4586-86E1-03C6B69A8633}" type="presParOf" srcId="{2C29950A-F0F7-40FC-8CFC-567C158DB458}" destId="{3D11023F-9452-42A3-83FA-00AF95F41CE9}" srcOrd="5" destOrd="0" presId="urn:microsoft.com/office/officeart/2005/8/layout/vList6"/>
    <dgm:cxn modelId="{19A540B8-A8B6-4EE1-B68E-9C93E30120CD}" type="presParOf" srcId="{2C29950A-F0F7-40FC-8CFC-567C158DB458}" destId="{4B4429ED-C870-4782-BC28-AF66F60856CF}" srcOrd="6" destOrd="0" presId="urn:microsoft.com/office/officeart/2005/8/layout/vList6"/>
    <dgm:cxn modelId="{6051E2A4-F2A4-42C1-9E10-F5C25D783834}" type="presParOf" srcId="{4B4429ED-C870-4782-BC28-AF66F60856CF}" destId="{E272B0AC-2B4A-48AA-8303-946040C679FF}" srcOrd="0" destOrd="0" presId="urn:microsoft.com/office/officeart/2005/8/layout/vList6"/>
    <dgm:cxn modelId="{3CA7644A-830E-49B6-AD0E-A5F9B946E9A0}" type="presParOf" srcId="{4B4429ED-C870-4782-BC28-AF66F60856CF}" destId="{4F2014D3-5BE2-4C38-8F48-8EE4D4BC5BC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6495D2-1F78-4396-8963-50839D8384C5}" type="doc">
      <dgm:prSet loTypeId="urn:microsoft.com/office/officeart/2005/8/layout/vList6" loCatId="process" qsTypeId="urn:microsoft.com/office/officeart/2005/8/quickstyle/simple3" qsCatId="simple" csTypeId="urn:microsoft.com/office/officeart/2005/8/colors/colorful3" csCatId="colorful" phldr="1"/>
      <dgm:spPr/>
      <dgm:t>
        <a:bodyPr/>
        <a:lstStyle/>
        <a:p>
          <a:endParaRPr lang="en-IN"/>
        </a:p>
      </dgm:t>
    </dgm:pt>
    <dgm:pt modelId="{049762C7-C772-4273-B54A-C986799072A9}">
      <dgm:prSet phldrT="[Text]" custT="1"/>
      <dgm:spPr/>
      <dgm:t>
        <a:bodyPr/>
        <a:lstStyle/>
        <a:p>
          <a:pPr>
            <a:buFont typeface="Wingdings" panose="05000000000000000000" pitchFamily="2" charset="2"/>
            <a:buChar char="Ø"/>
          </a:pPr>
          <a:r>
            <a:rPr lang="en-IN" sz="1600" b="1" dirty="0"/>
            <a:t>Input/output</a:t>
          </a:r>
        </a:p>
      </dgm:t>
    </dgm:pt>
    <dgm:pt modelId="{60FCA2E5-36FF-4DE3-87F9-C535F4C9DCFE}" type="parTrans" cxnId="{99A8DC5C-8FD8-4F9C-A7C5-D379421F4EC6}">
      <dgm:prSet/>
      <dgm:spPr/>
      <dgm:t>
        <a:bodyPr/>
        <a:lstStyle/>
        <a:p>
          <a:endParaRPr lang="en-IN" sz="1600"/>
        </a:p>
      </dgm:t>
    </dgm:pt>
    <dgm:pt modelId="{1BBCAB2D-C6B3-4816-A9EE-AE520E078AFB}" type="sibTrans" cxnId="{99A8DC5C-8FD8-4F9C-A7C5-D379421F4EC6}">
      <dgm:prSet/>
      <dgm:spPr/>
      <dgm:t>
        <a:bodyPr/>
        <a:lstStyle/>
        <a:p>
          <a:endParaRPr lang="en-IN" sz="1600"/>
        </a:p>
      </dgm:t>
    </dgm:pt>
    <dgm:pt modelId="{A668844D-6688-4D28-AEC5-AB6FA2F3D7CB}">
      <dgm:prSet phldrT="[Text]" custT="1"/>
      <dgm:spPr/>
      <dgm:t>
        <a:bodyPr/>
        <a:lstStyle/>
        <a:p>
          <a:pPr>
            <a:buFont typeface="Wingdings" panose="05000000000000000000" pitchFamily="2" charset="2"/>
            <a:buChar char="Ø"/>
          </a:pPr>
          <a:r>
            <a:rPr lang="en-IN" sz="1600" b="1" dirty="0"/>
            <a:t>Communication interface</a:t>
          </a:r>
        </a:p>
      </dgm:t>
    </dgm:pt>
    <dgm:pt modelId="{70D98176-D9EB-4AD6-92A6-865FDB29E8A5}" type="parTrans" cxnId="{958A567E-C304-4588-B62E-88D43FB8CC1D}">
      <dgm:prSet/>
      <dgm:spPr/>
      <dgm:t>
        <a:bodyPr/>
        <a:lstStyle/>
        <a:p>
          <a:endParaRPr lang="en-IN" sz="1600"/>
        </a:p>
      </dgm:t>
    </dgm:pt>
    <dgm:pt modelId="{A6670F7B-5CB7-4F77-B353-CB8088E5B944}" type="sibTrans" cxnId="{958A567E-C304-4588-B62E-88D43FB8CC1D}">
      <dgm:prSet/>
      <dgm:spPr/>
      <dgm:t>
        <a:bodyPr/>
        <a:lstStyle/>
        <a:p>
          <a:endParaRPr lang="en-IN" sz="1600"/>
        </a:p>
      </dgm:t>
    </dgm:pt>
    <dgm:pt modelId="{91CF9806-3577-462C-9591-95AEB7EE107F}">
      <dgm:prSet phldrT="[Text]" custT="1"/>
      <dgm:spPr/>
      <dgm:t>
        <a:bodyPr/>
        <a:lstStyle/>
        <a:p>
          <a:pPr>
            <a:buFont typeface="Wingdings" panose="05000000000000000000" pitchFamily="2" charset="2"/>
            <a:buChar char="Ø"/>
          </a:pPr>
          <a:r>
            <a:rPr lang="en-IN" sz="1600" b="1" dirty="0"/>
            <a:t>Electrical circuit</a:t>
          </a:r>
        </a:p>
      </dgm:t>
    </dgm:pt>
    <dgm:pt modelId="{5F9763DC-EBA8-42E6-9D74-773E848A5361}" type="parTrans" cxnId="{A52ED773-5F7E-4CC6-8ED1-DCD21584C7CD}">
      <dgm:prSet/>
      <dgm:spPr/>
      <dgm:t>
        <a:bodyPr/>
        <a:lstStyle/>
        <a:p>
          <a:endParaRPr lang="en-IN" sz="1600"/>
        </a:p>
      </dgm:t>
    </dgm:pt>
    <dgm:pt modelId="{EBA34BB9-6A00-4032-90D4-25DE6E497AFB}" type="sibTrans" cxnId="{A52ED773-5F7E-4CC6-8ED1-DCD21584C7CD}">
      <dgm:prSet/>
      <dgm:spPr/>
      <dgm:t>
        <a:bodyPr/>
        <a:lstStyle/>
        <a:p>
          <a:endParaRPr lang="en-IN" sz="1600"/>
        </a:p>
      </dgm:t>
    </dgm:pt>
    <dgm:pt modelId="{B88F113A-2772-4DFC-90ED-31BB0090100B}">
      <dgm:prSet custT="1"/>
      <dgm:spPr/>
      <dgm:t>
        <a:bodyPr/>
        <a:lstStyle/>
        <a:p>
          <a:r>
            <a:rPr lang="en-US" sz="1600" b="0" dirty="0"/>
            <a:t>Input components allow other components within the larger interconnected infrastructure to interact with the embedded system. Once processing is complete, the results are communicated to the required destination via the output component.</a:t>
          </a:r>
          <a:endParaRPr lang="en-IN" sz="1600" dirty="0"/>
        </a:p>
      </dgm:t>
    </dgm:pt>
    <dgm:pt modelId="{AC375771-65D0-4C25-B4C5-5FBC1A4BE1F1}" type="parTrans" cxnId="{8AE27C8D-7133-4F95-9248-40C9E34FCC47}">
      <dgm:prSet/>
      <dgm:spPr/>
      <dgm:t>
        <a:bodyPr/>
        <a:lstStyle/>
        <a:p>
          <a:endParaRPr lang="en-IN" sz="1600"/>
        </a:p>
      </dgm:t>
    </dgm:pt>
    <dgm:pt modelId="{0B98B647-B809-4913-AB9D-588D7399B220}" type="sibTrans" cxnId="{8AE27C8D-7133-4F95-9248-40C9E34FCC47}">
      <dgm:prSet/>
      <dgm:spPr/>
      <dgm:t>
        <a:bodyPr/>
        <a:lstStyle/>
        <a:p>
          <a:endParaRPr lang="en-IN" sz="1600"/>
        </a:p>
      </dgm:t>
    </dgm:pt>
    <dgm:pt modelId="{BA668EE4-F3B3-4990-AAC4-BD2377D0F4C8}">
      <dgm:prSet custT="1"/>
      <dgm:spPr/>
      <dgm:t>
        <a:bodyPr/>
        <a:lstStyle/>
        <a:p>
          <a:r>
            <a:rPr lang="en-US" sz="1600" b="0" dirty="0"/>
            <a:t>Communication interfaces enable embedded systems to establish communications with each other and other components within the larger system. Different interfaces include USB, I2C, UART, RS-232, and SPI. </a:t>
          </a:r>
          <a:endParaRPr lang="en-IN" sz="1600" dirty="0"/>
        </a:p>
      </dgm:t>
    </dgm:pt>
    <dgm:pt modelId="{AC92BFEF-582D-484C-81FE-5CCE9FCCED65}" type="parTrans" cxnId="{CA2F0CB9-77AC-4C45-BB06-CB8F99CEDC2B}">
      <dgm:prSet/>
      <dgm:spPr/>
      <dgm:t>
        <a:bodyPr/>
        <a:lstStyle/>
        <a:p>
          <a:endParaRPr lang="en-IN" sz="1600"/>
        </a:p>
      </dgm:t>
    </dgm:pt>
    <dgm:pt modelId="{E46AC9AE-08EA-431D-931F-0062EDD65F71}" type="sibTrans" cxnId="{CA2F0CB9-77AC-4C45-BB06-CB8F99CEDC2B}">
      <dgm:prSet/>
      <dgm:spPr/>
      <dgm:t>
        <a:bodyPr/>
        <a:lstStyle/>
        <a:p>
          <a:endParaRPr lang="en-IN" sz="1600"/>
        </a:p>
      </dgm:t>
    </dgm:pt>
    <dgm:pt modelId="{FBB18C40-18B0-4D13-B671-E3D08EC36761}">
      <dgm:prSet custT="1"/>
      <dgm:spPr/>
      <dgm:t>
        <a:bodyPr/>
        <a:lstStyle/>
        <a:p>
          <a:r>
            <a:rPr lang="en-US" sz="1600" b="0" dirty="0"/>
            <a:t>Depending on the application, embedded systems can contain customized electrical circuits comprising of </a:t>
          </a:r>
          <a:r>
            <a:rPr lang="en-IN" sz="1600" b="0" dirty="0"/>
            <a:t>Printed circuit board (PCB), resistor, capacitor, diode, transistor, inductor, LED</a:t>
          </a:r>
        </a:p>
      </dgm:t>
    </dgm:pt>
    <dgm:pt modelId="{4F27E15D-E9B4-46CD-B446-B9000B08E428}" type="parTrans" cxnId="{223A0BF2-6DDB-41AD-8B6A-89B49FF32485}">
      <dgm:prSet/>
      <dgm:spPr/>
      <dgm:t>
        <a:bodyPr/>
        <a:lstStyle/>
        <a:p>
          <a:endParaRPr lang="en-IN" sz="1600"/>
        </a:p>
      </dgm:t>
    </dgm:pt>
    <dgm:pt modelId="{6D0B513F-406F-48BF-8070-B04F2AE48E5E}" type="sibTrans" cxnId="{223A0BF2-6DDB-41AD-8B6A-89B49FF32485}">
      <dgm:prSet/>
      <dgm:spPr/>
      <dgm:t>
        <a:bodyPr/>
        <a:lstStyle/>
        <a:p>
          <a:endParaRPr lang="en-IN" sz="1600"/>
        </a:p>
      </dgm:t>
    </dgm:pt>
    <dgm:pt modelId="{2C29950A-F0F7-40FC-8CFC-567C158DB458}" type="pres">
      <dgm:prSet presAssocID="{C96495D2-1F78-4396-8963-50839D8384C5}" presName="Name0" presStyleCnt="0">
        <dgm:presLayoutVars>
          <dgm:dir/>
          <dgm:animLvl val="lvl"/>
          <dgm:resizeHandles/>
        </dgm:presLayoutVars>
      </dgm:prSet>
      <dgm:spPr/>
    </dgm:pt>
    <dgm:pt modelId="{527B65F1-33FF-4022-9953-FEAC13708E2B}" type="pres">
      <dgm:prSet presAssocID="{049762C7-C772-4273-B54A-C986799072A9}" presName="linNode" presStyleCnt="0"/>
      <dgm:spPr/>
    </dgm:pt>
    <dgm:pt modelId="{731EF4CB-EB2A-4BF2-B6B8-BA939FB086AC}" type="pres">
      <dgm:prSet presAssocID="{049762C7-C772-4273-B54A-C986799072A9}" presName="parentShp" presStyleLbl="node1" presStyleIdx="0" presStyleCnt="3" custLinFactNeighborY="580">
        <dgm:presLayoutVars>
          <dgm:bulletEnabled val="1"/>
        </dgm:presLayoutVars>
      </dgm:prSet>
      <dgm:spPr/>
    </dgm:pt>
    <dgm:pt modelId="{FB779D75-D815-4295-B997-0644AA34ECAD}" type="pres">
      <dgm:prSet presAssocID="{049762C7-C772-4273-B54A-C986799072A9}" presName="childShp" presStyleLbl="bgAccFollowNode1" presStyleIdx="0" presStyleCnt="3" custLinFactNeighborY="580">
        <dgm:presLayoutVars>
          <dgm:bulletEnabled val="1"/>
        </dgm:presLayoutVars>
      </dgm:prSet>
      <dgm:spPr/>
    </dgm:pt>
    <dgm:pt modelId="{AC881E0F-9717-4C68-8C69-E9D5B705D51F}" type="pres">
      <dgm:prSet presAssocID="{1BBCAB2D-C6B3-4816-A9EE-AE520E078AFB}" presName="spacing" presStyleCnt="0"/>
      <dgm:spPr/>
    </dgm:pt>
    <dgm:pt modelId="{DCAAAB4D-BA3B-428D-AA07-6C9E71C9B627}" type="pres">
      <dgm:prSet presAssocID="{A668844D-6688-4D28-AEC5-AB6FA2F3D7CB}" presName="linNode" presStyleCnt="0"/>
      <dgm:spPr/>
    </dgm:pt>
    <dgm:pt modelId="{1B5C7D87-1111-4FEA-90A2-52ACEEA75974}" type="pres">
      <dgm:prSet presAssocID="{A668844D-6688-4D28-AEC5-AB6FA2F3D7CB}" presName="parentShp" presStyleLbl="node1" presStyleIdx="1" presStyleCnt="3" custLinFactNeighborY="580">
        <dgm:presLayoutVars>
          <dgm:bulletEnabled val="1"/>
        </dgm:presLayoutVars>
      </dgm:prSet>
      <dgm:spPr/>
    </dgm:pt>
    <dgm:pt modelId="{867011D7-D230-43C5-B0D3-EC2EFE4D11F5}" type="pres">
      <dgm:prSet presAssocID="{A668844D-6688-4D28-AEC5-AB6FA2F3D7CB}" presName="childShp" presStyleLbl="bgAccFollowNode1" presStyleIdx="1" presStyleCnt="3" custLinFactNeighborY="580">
        <dgm:presLayoutVars>
          <dgm:bulletEnabled val="1"/>
        </dgm:presLayoutVars>
      </dgm:prSet>
      <dgm:spPr/>
    </dgm:pt>
    <dgm:pt modelId="{4DDD4B7E-598F-454B-BAFB-3F7B39C19180}" type="pres">
      <dgm:prSet presAssocID="{A6670F7B-5CB7-4F77-B353-CB8088E5B944}" presName="spacing" presStyleCnt="0"/>
      <dgm:spPr/>
    </dgm:pt>
    <dgm:pt modelId="{0F95C964-142F-4FE5-8455-790D62A34B2A}" type="pres">
      <dgm:prSet presAssocID="{91CF9806-3577-462C-9591-95AEB7EE107F}" presName="linNode" presStyleCnt="0"/>
      <dgm:spPr/>
    </dgm:pt>
    <dgm:pt modelId="{1B703724-D697-42E4-AD49-466AB8C36BC5}" type="pres">
      <dgm:prSet presAssocID="{91CF9806-3577-462C-9591-95AEB7EE107F}" presName="parentShp" presStyleLbl="node1" presStyleIdx="2" presStyleCnt="3" custLinFactNeighborY="580">
        <dgm:presLayoutVars>
          <dgm:bulletEnabled val="1"/>
        </dgm:presLayoutVars>
      </dgm:prSet>
      <dgm:spPr/>
    </dgm:pt>
    <dgm:pt modelId="{C62230AF-7A23-4E97-9323-E42924E0AE6B}" type="pres">
      <dgm:prSet presAssocID="{91CF9806-3577-462C-9591-95AEB7EE107F}" presName="childShp" presStyleLbl="bgAccFollowNode1" presStyleIdx="2" presStyleCnt="3" custLinFactNeighborY="580">
        <dgm:presLayoutVars>
          <dgm:bulletEnabled val="1"/>
        </dgm:presLayoutVars>
      </dgm:prSet>
      <dgm:spPr/>
    </dgm:pt>
  </dgm:ptLst>
  <dgm:cxnLst>
    <dgm:cxn modelId="{F9B38202-2537-4484-BAF7-0479B86FFAE0}" type="presOf" srcId="{049762C7-C772-4273-B54A-C986799072A9}" destId="{731EF4CB-EB2A-4BF2-B6B8-BA939FB086AC}" srcOrd="0" destOrd="0" presId="urn:microsoft.com/office/officeart/2005/8/layout/vList6"/>
    <dgm:cxn modelId="{DF0A4C32-0234-4834-AF5C-0F067BDD397D}" type="presOf" srcId="{FBB18C40-18B0-4D13-B671-E3D08EC36761}" destId="{C62230AF-7A23-4E97-9323-E42924E0AE6B}" srcOrd="0" destOrd="0" presId="urn:microsoft.com/office/officeart/2005/8/layout/vList6"/>
    <dgm:cxn modelId="{99A8DC5C-8FD8-4F9C-A7C5-D379421F4EC6}" srcId="{C96495D2-1F78-4396-8963-50839D8384C5}" destId="{049762C7-C772-4273-B54A-C986799072A9}" srcOrd="0" destOrd="0" parTransId="{60FCA2E5-36FF-4DE3-87F9-C535F4C9DCFE}" sibTransId="{1BBCAB2D-C6B3-4816-A9EE-AE520E078AFB}"/>
    <dgm:cxn modelId="{03972A48-3A45-4E88-A184-B8C118005EFB}" type="presOf" srcId="{C96495D2-1F78-4396-8963-50839D8384C5}" destId="{2C29950A-F0F7-40FC-8CFC-567C158DB458}" srcOrd="0" destOrd="0" presId="urn:microsoft.com/office/officeart/2005/8/layout/vList6"/>
    <dgm:cxn modelId="{A52ED773-5F7E-4CC6-8ED1-DCD21584C7CD}" srcId="{C96495D2-1F78-4396-8963-50839D8384C5}" destId="{91CF9806-3577-462C-9591-95AEB7EE107F}" srcOrd="2" destOrd="0" parTransId="{5F9763DC-EBA8-42E6-9D74-773E848A5361}" sibTransId="{EBA34BB9-6A00-4032-90D4-25DE6E497AFB}"/>
    <dgm:cxn modelId="{FA21FA57-D417-47B5-8609-C676CEFF3DBC}" type="presOf" srcId="{BA668EE4-F3B3-4990-AAC4-BD2377D0F4C8}" destId="{867011D7-D230-43C5-B0D3-EC2EFE4D11F5}" srcOrd="0" destOrd="0" presId="urn:microsoft.com/office/officeart/2005/8/layout/vList6"/>
    <dgm:cxn modelId="{958A567E-C304-4588-B62E-88D43FB8CC1D}" srcId="{C96495D2-1F78-4396-8963-50839D8384C5}" destId="{A668844D-6688-4D28-AEC5-AB6FA2F3D7CB}" srcOrd="1" destOrd="0" parTransId="{70D98176-D9EB-4AD6-92A6-865FDB29E8A5}" sibTransId="{A6670F7B-5CB7-4F77-B353-CB8088E5B944}"/>
    <dgm:cxn modelId="{8AE27C8D-7133-4F95-9248-40C9E34FCC47}" srcId="{049762C7-C772-4273-B54A-C986799072A9}" destId="{B88F113A-2772-4DFC-90ED-31BB0090100B}" srcOrd="0" destOrd="0" parTransId="{AC375771-65D0-4C25-B4C5-5FBC1A4BE1F1}" sibTransId="{0B98B647-B809-4913-AB9D-588D7399B220}"/>
    <dgm:cxn modelId="{CA2F0CB9-77AC-4C45-BB06-CB8F99CEDC2B}" srcId="{A668844D-6688-4D28-AEC5-AB6FA2F3D7CB}" destId="{BA668EE4-F3B3-4990-AAC4-BD2377D0F4C8}" srcOrd="0" destOrd="0" parTransId="{AC92BFEF-582D-484C-81FE-5CCE9FCCED65}" sibTransId="{E46AC9AE-08EA-431D-931F-0062EDD65F71}"/>
    <dgm:cxn modelId="{7021BAB9-F422-43BB-A9DD-88E52A25557F}" type="presOf" srcId="{A668844D-6688-4D28-AEC5-AB6FA2F3D7CB}" destId="{1B5C7D87-1111-4FEA-90A2-52ACEEA75974}" srcOrd="0" destOrd="0" presId="urn:microsoft.com/office/officeart/2005/8/layout/vList6"/>
    <dgm:cxn modelId="{93C26ADE-B241-4F49-B352-BD5226FD8603}" type="presOf" srcId="{B88F113A-2772-4DFC-90ED-31BB0090100B}" destId="{FB779D75-D815-4295-B997-0644AA34ECAD}" srcOrd="0" destOrd="0" presId="urn:microsoft.com/office/officeart/2005/8/layout/vList6"/>
    <dgm:cxn modelId="{34898FEA-1793-48C4-9C18-0F1B5EA4DAFD}" type="presOf" srcId="{91CF9806-3577-462C-9591-95AEB7EE107F}" destId="{1B703724-D697-42E4-AD49-466AB8C36BC5}" srcOrd="0" destOrd="0" presId="urn:microsoft.com/office/officeart/2005/8/layout/vList6"/>
    <dgm:cxn modelId="{223A0BF2-6DDB-41AD-8B6A-89B49FF32485}" srcId="{91CF9806-3577-462C-9591-95AEB7EE107F}" destId="{FBB18C40-18B0-4D13-B671-E3D08EC36761}" srcOrd="0" destOrd="0" parTransId="{4F27E15D-E9B4-46CD-B446-B9000B08E428}" sibTransId="{6D0B513F-406F-48BF-8070-B04F2AE48E5E}"/>
    <dgm:cxn modelId="{6C160489-8613-49A8-94EE-CD382AB4A1D9}" type="presParOf" srcId="{2C29950A-F0F7-40FC-8CFC-567C158DB458}" destId="{527B65F1-33FF-4022-9953-FEAC13708E2B}" srcOrd="0" destOrd="0" presId="urn:microsoft.com/office/officeart/2005/8/layout/vList6"/>
    <dgm:cxn modelId="{05073DA2-52B0-4F34-B568-8349768FCB11}" type="presParOf" srcId="{527B65F1-33FF-4022-9953-FEAC13708E2B}" destId="{731EF4CB-EB2A-4BF2-B6B8-BA939FB086AC}" srcOrd="0" destOrd="0" presId="urn:microsoft.com/office/officeart/2005/8/layout/vList6"/>
    <dgm:cxn modelId="{4CCCFABF-B68D-43E6-A2C5-76D79701A835}" type="presParOf" srcId="{527B65F1-33FF-4022-9953-FEAC13708E2B}" destId="{FB779D75-D815-4295-B997-0644AA34ECAD}" srcOrd="1" destOrd="0" presId="urn:microsoft.com/office/officeart/2005/8/layout/vList6"/>
    <dgm:cxn modelId="{9EB33B0C-02EF-42C1-82F7-D0A5FFF9285E}" type="presParOf" srcId="{2C29950A-F0F7-40FC-8CFC-567C158DB458}" destId="{AC881E0F-9717-4C68-8C69-E9D5B705D51F}" srcOrd="1" destOrd="0" presId="urn:microsoft.com/office/officeart/2005/8/layout/vList6"/>
    <dgm:cxn modelId="{31C90455-E767-4EB1-AE92-B8B375619AE8}" type="presParOf" srcId="{2C29950A-F0F7-40FC-8CFC-567C158DB458}" destId="{DCAAAB4D-BA3B-428D-AA07-6C9E71C9B627}" srcOrd="2" destOrd="0" presId="urn:microsoft.com/office/officeart/2005/8/layout/vList6"/>
    <dgm:cxn modelId="{3E8AF973-C44B-47AE-A9B9-54D036BB60C8}" type="presParOf" srcId="{DCAAAB4D-BA3B-428D-AA07-6C9E71C9B627}" destId="{1B5C7D87-1111-4FEA-90A2-52ACEEA75974}" srcOrd="0" destOrd="0" presId="urn:microsoft.com/office/officeart/2005/8/layout/vList6"/>
    <dgm:cxn modelId="{E3992A81-425E-48AB-ADAB-7ED23AD26002}" type="presParOf" srcId="{DCAAAB4D-BA3B-428D-AA07-6C9E71C9B627}" destId="{867011D7-D230-43C5-B0D3-EC2EFE4D11F5}" srcOrd="1" destOrd="0" presId="urn:microsoft.com/office/officeart/2005/8/layout/vList6"/>
    <dgm:cxn modelId="{0C82B3A1-6AE6-46FF-88AB-31A9B1F1BF02}" type="presParOf" srcId="{2C29950A-F0F7-40FC-8CFC-567C158DB458}" destId="{4DDD4B7E-598F-454B-BAFB-3F7B39C19180}" srcOrd="3" destOrd="0" presId="urn:microsoft.com/office/officeart/2005/8/layout/vList6"/>
    <dgm:cxn modelId="{DA372E21-F2B4-4483-9759-E66CBD1569BF}" type="presParOf" srcId="{2C29950A-F0F7-40FC-8CFC-567C158DB458}" destId="{0F95C964-142F-4FE5-8455-790D62A34B2A}" srcOrd="4" destOrd="0" presId="urn:microsoft.com/office/officeart/2005/8/layout/vList6"/>
    <dgm:cxn modelId="{9751CC11-F1C7-4EBB-BAF5-B4DB09ACFCA5}" type="presParOf" srcId="{0F95C964-142F-4FE5-8455-790D62A34B2A}" destId="{1B703724-D697-42E4-AD49-466AB8C36BC5}" srcOrd="0" destOrd="0" presId="urn:microsoft.com/office/officeart/2005/8/layout/vList6"/>
    <dgm:cxn modelId="{787EB861-FD3C-465A-8DF3-6A9BC11F2EC6}" type="presParOf" srcId="{0F95C964-142F-4FE5-8455-790D62A34B2A}" destId="{C62230AF-7A23-4E97-9323-E42924E0AE6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6495D2-1F78-4396-8963-50839D8384C5}" type="doc">
      <dgm:prSet loTypeId="urn:microsoft.com/office/officeart/2005/8/layout/vList6" loCatId="process" qsTypeId="urn:microsoft.com/office/officeart/2005/8/quickstyle/simple2" qsCatId="simple" csTypeId="urn:microsoft.com/office/officeart/2005/8/colors/colorful3" csCatId="colorful" phldr="1"/>
      <dgm:spPr/>
      <dgm:t>
        <a:bodyPr/>
        <a:lstStyle/>
        <a:p>
          <a:endParaRPr lang="en-IN"/>
        </a:p>
      </dgm:t>
    </dgm:pt>
    <dgm:pt modelId="{049762C7-C772-4273-B54A-C986799072A9}">
      <dgm:prSet phldrT="[Text]" custT="1"/>
      <dgm:spPr/>
      <dgm:t>
        <a:bodyPr/>
        <a:lstStyle/>
        <a:p>
          <a:pPr>
            <a:buFont typeface="Wingdings" panose="05000000000000000000" pitchFamily="2" charset="2"/>
            <a:buChar char="Ø"/>
          </a:pPr>
          <a:r>
            <a:rPr lang="en-IN" sz="1600" b="1" i="0" dirty="0"/>
            <a:t>Text editor</a:t>
          </a:r>
          <a:endParaRPr lang="en-IN" sz="1600" b="1" dirty="0"/>
        </a:p>
      </dgm:t>
    </dgm:pt>
    <dgm:pt modelId="{60FCA2E5-36FF-4DE3-87F9-C535F4C9DCFE}" type="parTrans" cxnId="{99A8DC5C-8FD8-4F9C-A7C5-D379421F4EC6}">
      <dgm:prSet/>
      <dgm:spPr/>
      <dgm:t>
        <a:bodyPr/>
        <a:lstStyle/>
        <a:p>
          <a:endParaRPr lang="en-IN" sz="1600"/>
        </a:p>
      </dgm:t>
    </dgm:pt>
    <dgm:pt modelId="{1BBCAB2D-C6B3-4816-A9EE-AE520E078AFB}" type="sibTrans" cxnId="{99A8DC5C-8FD8-4F9C-A7C5-D379421F4EC6}">
      <dgm:prSet/>
      <dgm:spPr/>
      <dgm:t>
        <a:bodyPr/>
        <a:lstStyle/>
        <a:p>
          <a:endParaRPr lang="en-IN" sz="1600"/>
        </a:p>
      </dgm:t>
    </dgm:pt>
    <dgm:pt modelId="{A668844D-6688-4D28-AEC5-AB6FA2F3D7CB}">
      <dgm:prSet phldrT="[Text]" custT="1"/>
      <dgm:spPr/>
      <dgm:t>
        <a:bodyPr/>
        <a:lstStyle/>
        <a:p>
          <a:pPr>
            <a:buFont typeface="Wingdings" panose="05000000000000000000" pitchFamily="2" charset="2"/>
            <a:buChar char="Ø"/>
          </a:pPr>
          <a:r>
            <a:rPr lang="en-IN" sz="1600" b="1" i="0" dirty="0"/>
            <a:t>Compiler</a:t>
          </a:r>
          <a:endParaRPr lang="en-IN" sz="1600" b="1" dirty="0"/>
        </a:p>
      </dgm:t>
    </dgm:pt>
    <dgm:pt modelId="{70D98176-D9EB-4AD6-92A6-865FDB29E8A5}" type="parTrans" cxnId="{958A567E-C304-4588-B62E-88D43FB8CC1D}">
      <dgm:prSet/>
      <dgm:spPr/>
      <dgm:t>
        <a:bodyPr/>
        <a:lstStyle/>
        <a:p>
          <a:endParaRPr lang="en-IN" sz="1600"/>
        </a:p>
      </dgm:t>
    </dgm:pt>
    <dgm:pt modelId="{A6670F7B-5CB7-4F77-B353-CB8088E5B944}" type="sibTrans" cxnId="{958A567E-C304-4588-B62E-88D43FB8CC1D}">
      <dgm:prSet/>
      <dgm:spPr/>
      <dgm:t>
        <a:bodyPr/>
        <a:lstStyle/>
        <a:p>
          <a:endParaRPr lang="en-IN" sz="1600"/>
        </a:p>
      </dgm:t>
    </dgm:pt>
    <dgm:pt modelId="{91CF9806-3577-462C-9591-95AEB7EE107F}">
      <dgm:prSet phldrT="[Text]" custT="1"/>
      <dgm:spPr/>
      <dgm:t>
        <a:bodyPr/>
        <a:lstStyle/>
        <a:p>
          <a:pPr>
            <a:buFont typeface="Wingdings" panose="05000000000000000000" pitchFamily="2" charset="2"/>
            <a:buChar char="Ø"/>
          </a:pPr>
          <a:r>
            <a:rPr lang="en-IN" sz="1600" b="1" i="0" dirty="0"/>
            <a:t>Assembler</a:t>
          </a:r>
          <a:endParaRPr lang="en-IN" sz="1600" b="1" dirty="0"/>
        </a:p>
      </dgm:t>
    </dgm:pt>
    <dgm:pt modelId="{5F9763DC-EBA8-42E6-9D74-773E848A5361}" type="parTrans" cxnId="{A52ED773-5F7E-4CC6-8ED1-DCD21584C7CD}">
      <dgm:prSet/>
      <dgm:spPr/>
      <dgm:t>
        <a:bodyPr/>
        <a:lstStyle/>
        <a:p>
          <a:endParaRPr lang="en-IN" sz="1600"/>
        </a:p>
      </dgm:t>
    </dgm:pt>
    <dgm:pt modelId="{EBA34BB9-6A00-4032-90D4-25DE6E497AFB}" type="sibTrans" cxnId="{A52ED773-5F7E-4CC6-8ED1-DCD21584C7CD}">
      <dgm:prSet/>
      <dgm:spPr/>
      <dgm:t>
        <a:bodyPr/>
        <a:lstStyle/>
        <a:p>
          <a:endParaRPr lang="en-IN" sz="1600"/>
        </a:p>
      </dgm:t>
    </dgm:pt>
    <dgm:pt modelId="{B88F113A-2772-4DFC-90ED-31BB0090100B}">
      <dgm:prSet custT="1"/>
      <dgm:spPr/>
      <dgm:t>
        <a:bodyPr/>
        <a:lstStyle/>
        <a:p>
          <a:r>
            <a:rPr lang="en-US" sz="1600" b="0" i="0" dirty="0"/>
            <a:t>A text editor is the first software component needed for building an embedded system. This editor is used to write source code in C and C++ programming languages and save it as a text file.</a:t>
          </a:r>
          <a:endParaRPr lang="en-IN" sz="1600" dirty="0"/>
        </a:p>
      </dgm:t>
    </dgm:pt>
    <dgm:pt modelId="{AC375771-65D0-4C25-B4C5-5FBC1A4BE1F1}" type="parTrans" cxnId="{8AE27C8D-7133-4F95-9248-40C9E34FCC47}">
      <dgm:prSet/>
      <dgm:spPr/>
      <dgm:t>
        <a:bodyPr/>
        <a:lstStyle/>
        <a:p>
          <a:endParaRPr lang="en-IN" sz="1600"/>
        </a:p>
      </dgm:t>
    </dgm:pt>
    <dgm:pt modelId="{0B98B647-B809-4913-AB9D-588D7399B220}" type="sibTrans" cxnId="{8AE27C8D-7133-4F95-9248-40C9E34FCC47}">
      <dgm:prSet/>
      <dgm:spPr/>
      <dgm:t>
        <a:bodyPr/>
        <a:lstStyle/>
        <a:p>
          <a:endParaRPr lang="en-IN" sz="1600"/>
        </a:p>
      </dgm:t>
    </dgm:pt>
    <dgm:pt modelId="{BA668EE4-F3B3-4990-AAC4-BD2377D0F4C8}">
      <dgm:prSet custT="1"/>
      <dgm:spPr/>
      <dgm:t>
        <a:bodyPr/>
        <a:lstStyle/>
        <a:p>
          <a:r>
            <a:rPr lang="en-US" sz="1600" b="0" i="0" dirty="0"/>
            <a:t>This component’s core function is the development of an executable program. Translates the written code into low-level machine language such as machine code, assembly language, and object code.</a:t>
          </a:r>
          <a:endParaRPr lang="en-IN" sz="1600" dirty="0"/>
        </a:p>
      </dgm:t>
    </dgm:pt>
    <dgm:pt modelId="{AC92BFEF-582D-484C-81FE-5CCE9FCCED65}" type="parTrans" cxnId="{CA2F0CB9-77AC-4C45-BB06-CB8F99CEDC2B}">
      <dgm:prSet/>
      <dgm:spPr/>
      <dgm:t>
        <a:bodyPr/>
        <a:lstStyle/>
        <a:p>
          <a:endParaRPr lang="en-IN" sz="1600"/>
        </a:p>
      </dgm:t>
    </dgm:pt>
    <dgm:pt modelId="{E46AC9AE-08EA-431D-931F-0062EDD65F71}" type="sibTrans" cxnId="{CA2F0CB9-77AC-4C45-BB06-CB8F99CEDC2B}">
      <dgm:prSet/>
      <dgm:spPr/>
      <dgm:t>
        <a:bodyPr/>
        <a:lstStyle/>
        <a:p>
          <a:endParaRPr lang="en-IN" sz="1600"/>
        </a:p>
      </dgm:t>
    </dgm:pt>
    <dgm:pt modelId="{FBB18C40-18B0-4D13-B671-E3D08EC36761}">
      <dgm:prSet custT="1"/>
      <dgm:spPr/>
      <dgm:t>
        <a:bodyPr/>
        <a:lstStyle/>
        <a:p>
          <a:r>
            <a:rPr lang="en-US" sz="1600" b="0" i="0" dirty="0"/>
            <a:t>The assembler is used when assembly language is the programming language used to build the application. The assembly language program is translated into HEX code for further processing. Once the code is written, the programmer is used to write the program on the chip.</a:t>
          </a:r>
          <a:endParaRPr lang="en-IN" sz="1600" b="0" dirty="0"/>
        </a:p>
      </dgm:t>
    </dgm:pt>
    <dgm:pt modelId="{4F27E15D-E9B4-46CD-B446-B9000B08E428}" type="parTrans" cxnId="{223A0BF2-6DDB-41AD-8B6A-89B49FF32485}">
      <dgm:prSet/>
      <dgm:spPr/>
      <dgm:t>
        <a:bodyPr/>
        <a:lstStyle/>
        <a:p>
          <a:endParaRPr lang="en-IN" sz="1600"/>
        </a:p>
      </dgm:t>
    </dgm:pt>
    <dgm:pt modelId="{6D0B513F-406F-48BF-8070-B04F2AE48E5E}" type="sibTrans" cxnId="{223A0BF2-6DDB-41AD-8B6A-89B49FF32485}">
      <dgm:prSet/>
      <dgm:spPr/>
      <dgm:t>
        <a:bodyPr/>
        <a:lstStyle/>
        <a:p>
          <a:endParaRPr lang="en-IN" sz="1600"/>
        </a:p>
      </dgm:t>
    </dgm:pt>
    <dgm:pt modelId="{2C29950A-F0F7-40FC-8CFC-567C158DB458}" type="pres">
      <dgm:prSet presAssocID="{C96495D2-1F78-4396-8963-50839D8384C5}" presName="Name0" presStyleCnt="0">
        <dgm:presLayoutVars>
          <dgm:dir/>
          <dgm:animLvl val="lvl"/>
          <dgm:resizeHandles/>
        </dgm:presLayoutVars>
      </dgm:prSet>
      <dgm:spPr/>
    </dgm:pt>
    <dgm:pt modelId="{527B65F1-33FF-4022-9953-FEAC13708E2B}" type="pres">
      <dgm:prSet presAssocID="{049762C7-C772-4273-B54A-C986799072A9}" presName="linNode" presStyleCnt="0"/>
      <dgm:spPr/>
    </dgm:pt>
    <dgm:pt modelId="{731EF4CB-EB2A-4BF2-B6B8-BA939FB086AC}" type="pres">
      <dgm:prSet presAssocID="{049762C7-C772-4273-B54A-C986799072A9}" presName="parentShp" presStyleLbl="node1" presStyleIdx="0" presStyleCnt="3">
        <dgm:presLayoutVars>
          <dgm:bulletEnabled val="1"/>
        </dgm:presLayoutVars>
      </dgm:prSet>
      <dgm:spPr/>
    </dgm:pt>
    <dgm:pt modelId="{FB779D75-D815-4295-B997-0644AA34ECAD}" type="pres">
      <dgm:prSet presAssocID="{049762C7-C772-4273-B54A-C986799072A9}" presName="childShp" presStyleLbl="bgAccFollowNode1" presStyleIdx="0" presStyleCnt="3">
        <dgm:presLayoutVars>
          <dgm:bulletEnabled val="1"/>
        </dgm:presLayoutVars>
      </dgm:prSet>
      <dgm:spPr/>
    </dgm:pt>
    <dgm:pt modelId="{AC881E0F-9717-4C68-8C69-E9D5B705D51F}" type="pres">
      <dgm:prSet presAssocID="{1BBCAB2D-C6B3-4816-A9EE-AE520E078AFB}" presName="spacing" presStyleCnt="0"/>
      <dgm:spPr/>
    </dgm:pt>
    <dgm:pt modelId="{DCAAAB4D-BA3B-428D-AA07-6C9E71C9B627}" type="pres">
      <dgm:prSet presAssocID="{A668844D-6688-4D28-AEC5-AB6FA2F3D7CB}" presName="linNode" presStyleCnt="0"/>
      <dgm:spPr/>
    </dgm:pt>
    <dgm:pt modelId="{1B5C7D87-1111-4FEA-90A2-52ACEEA75974}" type="pres">
      <dgm:prSet presAssocID="{A668844D-6688-4D28-AEC5-AB6FA2F3D7CB}" presName="parentShp" presStyleLbl="node1" presStyleIdx="1" presStyleCnt="3">
        <dgm:presLayoutVars>
          <dgm:bulletEnabled val="1"/>
        </dgm:presLayoutVars>
      </dgm:prSet>
      <dgm:spPr/>
    </dgm:pt>
    <dgm:pt modelId="{867011D7-D230-43C5-B0D3-EC2EFE4D11F5}" type="pres">
      <dgm:prSet presAssocID="{A668844D-6688-4D28-AEC5-AB6FA2F3D7CB}" presName="childShp" presStyleLbl="bgAccFollowNode1" presStyleIdx="1" presStyleCnt="3">
        <dgm:presLayoutVars>
          <dgm:bulletEnabled val="1"/>
        </dgm:presLayoutVars>
      </dgm:prSet>
      <dgm:spPr/>
    </dgm:pt>
    <dgm:pt modelId="{4DDD4B7E-598F-454B-BAFB-3F7B39C19180}" type="pres">
      <dgm:prSet presAssocID="{A6670F7B-5CB7-4F77-B353-CB8088E5B944}" presName="spacing" presStyleCnt="0"/>
      <dgm:spPr/>
    </dgm:pt>
    <dgm:pt modelId="{0F95C964-142F-4FE5-8455-790D62A34B2A}" type="pres">
      <dgm:prSet presAssocID="{91CF9806-3577-462C-9591-95AEB7EE107F}" presName="linNode" presStyleCnt="0"/>
      <dgm:spPr/>
    </dgm:pt>
    <dgm:pt modelId="{1B703724-D697-42E4-AD49-466AB8C36BC5}" type="pres">
      <dgm:prSet presAssocID="{91CF9806-3577-462C-9591-95AEB7EE107F}" presName="parentShp" presStyleLbl="node1" presStyleIdx="2" presStyleCnt="3">
        <dgm:presLayoutVars>
          <dgm:bulletEnabled val="1"/>
        </dgm:presLayoutVars>
      </dgm:prSet>
      <dgm:spPr/>
    </dgm:pt>
    <dgm:pt modelId="{C62230AF-7A23-4E97-9323-E42924E0AE6B}" type="pres">
      <dgm:prSet presAssocID="{91CF9806-3577-462C-9591-95AEB7EE107F}" presName="childShp" presStyleLbl="bgAccFollowNode1" presStyleIdx="2" presStyleCnt="3">
        <dgm:presLayoutVars>
          <dgm:bulletEnabled val="1"/>
        </dgm:presLayoutVars>
      </dgm:prSet>
      <dgm:spPr/>
    </dgm:pt>
  </dgm:ptLst>
  <dgm:cxnLst>
    <dgm:cxn modelId="{F9B38202-2537-4484-BAF7-0479B86FFAE0}" type="presOf" srcId="{049762C7-C772-4273-B54A-C986799072A9}" destId="{731EF4CB-EB2A-4BF2-B6B8-BA939FB086AC}" srcOrd="0" destOrd="0" presId="urn:microsoft.com/office/officeart/2005/8/layout/vList6"/>
    <dgm:cxn modelId="{DF0A4C32-0234-4834-AF5C-0F067BDD397D}" type="presOf" srcId="{FBB18C40-18B0-4D13-B671-E3D08EC36761}" destId="{C62230AF-7A23-4E97-9323-E42924E0AE6B}" srcOrd="0" destOrd="0" presId="urn:microsoft.com/office/officeart/2005/8/layout/vList6"/>
    <dgm:cxn modelId="{99A8DC5C-8FD8-4F9C-A7C5-D379421F4EC6}" srcId="{C96495D2-1F78-4396-8963-50839D8384C5}" destId="{049762C7-C772-4273-B54A-C986799072A9}" srcOrd="0" destOrd="0" parTransId="{60FCA2E5-36FF-4DE3-87F9-C535F4C9DCFE}" sibTransId="{1BBCAB2D-C6B3-4816-A9EE-AE520E078AFB}"/>
    <dgm:cxn modelId="{03972A48-3A45-4E88-A184-B8C118005EFB}" type="presOf" srcId="{C96495D2-1F78-4396-8963-50839D8384C5}" destId="{2C29950A-F0F7-40FC-8CFC-567C158DB458}" srcOrd="0" destOrd="0" presId="urn:microsoft.com/office/officeart/2005/8/layout/vList6"/>
    <dgm:cxn modelId="{A52ED773-5F7E-4CC6-8ED1-DCD21584C7CD}" srcId="{C96495D2-1F78-4396-8963-50839D8384C5}" destId="{91CF9806-3577-462C-9591-95AEB7EE107F}" srcOrd="2" destOrd="0" parTransId="{5F9763DC-EBA8-42E6-9D74-773E848A5361}" sibTransId="{EBA34BB9-6A00-4032-90D4-25DE6E497AFB}"/>
    <dgm:cxn modelId="{FA21FA57-D417-47B5-8609-C676CEFF3DBC}" type="presOf" srcId="{BA668EE4-F3B3-4990-AAC4-BD2377D0F4C8}" destId="{867011D7-D230-43C5-B0D3-EC2EFE4D11F5}" srcOrd="0" destOrd="0" presId="urn:microsoft.com/office/officeart/2005/8/layout/vList6"/>
    <dgm:cxn modelId="{958A567E-C304-4588-B62E-88D43FB8CC1D}" srcId="{C96495D2-1F78-4396-8963-50839D8384C5}" destId="{A668844D-6688-4D28-AEC5-AB6FA2F3D7CB}" srcOrd="1" destOrd="0" parTransId="{70D98176-D9EB-4AD6-92A6-865FDB29E8A5}" sibTransId="{A6670F7B-5CB7-4F77-B353-CB8088E5B944}"/>
    <dgm:cxn modelId="{8AE27C8D-7133-4F95-9248-40C9E34FCC47}" srcId="{049762C7-C772-4273-B54A-C986799072A9}" destId="{B88F113A-2772-4DFC-90ED-31BB0090100B}" srcOrd="0" destOrd="0" parTransId="{AC375771-65D0-4C25-B4C5-5FBC1A4BE1F1}" sibTransId="{0B98B647-B809-4913-AB9D-588D7399B220}"/>
    <dgm:cxn modelId="{CA2F0CB9-77AC-4C45-BB06-CB8F99CEDC2B}" srcId="{A668844D-6688-4D28-AEC5-AB6FA2F3D7CB}" destId="{BA668EE4-F3B3-4990-AAC4-BD2377D0F4C8}" srcOrd="0" destOrd="0" parTransId="{AC92BFEF-582D-484C-81FE-5CCE9FCCED65}" sibTransId="{E46AC9AE-08EA-431D-931F-0062EDD65F71}"/>
    <dgm:cxn modelId="{7021BAB9-F422-43BB-A9DD-88E52A25557F}" type="presOf" srcId="{A668844D-6688-4D28-AEC5-AB6FA2F3D7CB}" destId="{1B5C7D87-1111-4FEA-90A2-52ACEEA75974}" srcOrd="0" destOrd="0" presId="urn:microsoft.com/office/officeart/2005/8/layout/vList6"/>
    <dgm:cxn modelId="{93C26ADE-B241-4F49-B352-BD5226FD8603}" type="presOf" srcId="{B88F113A-2772-4DFC-90ED-31BB0090100B}" destId="{FB779D75-D815-4295-B997-0644AA34ECAD}" srcOrd="0" destOrd="0" presId="urn:microsoft.com/office/officeart/2005/8/layout/vList6"/>
    <dgm:cxn modelId="{34898FEA-1793-48C4-9C18-0F1B5EA4DAFD}" type="presOf" srcId="{91CF9806-3577-462C-9591-95AEB7EE107F}" destId="{1B703724-D697-42E4-AD49-466AB8C36BC5}" srcOrd="0" destOrd="0" presId="urn:microsoft.com/office/officeart/2005/8/layout/vList6"/>
    <dgm:cxn modelId="{223A0BF2-6DDB-41AD-8B6A-89B49FF32485}" srcId="{91CF9806-3577-462C-9591-95AEB7EE107F}" destId="{FBB18C40-18B0-4D13-B671-E3D08EC36761}" srcOrd="0" destOrd="0" parTransId="{4F27E15D-E9B4-46CD-B446-B9000B08E428}" sibTransId="{6D0B513F-406F-48BF-8070-B04F2AE48E5E}"/>
    <dgm:cxn modelId="{6C160489-8613-49A8-94EE-CD382AB4A1D9}" type="presParOf" srcId="{2C29950A-F0F7-40FC-8CFC-567C158DB458}" destId="{527B65F1-33FF-4022-9953-FEAC13708E2B}" srcOrd="0" destOrd="0" presId="urn:microsoft.com/office/officeart/2005/8/layout/vList6"/>
    <dgm:cxn modelId="{05073DA2-52B0-4F34-B568-8349768FCB11}" type="presParOf" srcId="{527B65F1-33FF-4022-9953-FEAC13708E2B}" destId="{731EF4CB-EB2A-4BF2-B6B8-BA939FB086AC}" srcOrd="0" destOrd="0" presId="urn:microsoft.com/office/officeart/2005/8/layout/vList6"/>
    <dgm:cxn modelId="{4CCCFABF-B68D-43E6-A2C5-76D79701A835}" type="presParOf" srcId="{527B65F1-33FF-4022-9953-FEAC13708E2B}" destId="{FB779D75-D815-4295-B997-0644AA34ECAD}" srcOrd="1" destOrd="0" presId="urn:microsoft.com/office/officeart/2005/8/layout/vList6"/>
    <dgm:cxn modelId="{9EB33B0C-02EF-42C1-82F7-D0A5FFF9285E}" type="presParOf" srcId="{2C29950A-F0F7-40FC-8CFC-567C158DB458}" destId="{AC881E0F-9717-4C68-8C69-E9D5B705D51F}" srcOrd="1" destOrd="0" presId="urn:microsoft.com/office/officeart/2005/8/layout/vList6"/>
    <dgm:cxn modelId="{31C90455-E767-4EB1-AE92-B8B375619AE8}" type="presParOf" srcId="{2C29950A-F0F7-40FC-8CFC-567C158DB458}" destId="{DCAAAB4D-BA3B-428D-AA07-6C9E71C9B627}" srcOrd="2" destOrd="0" presId="urn:microsoft.com/office/officeart/2005/8/layout/vList6"/>
    <dgm:cxn modelId="{3E8AF973-C44B-47AE-A9B9-54D036BB60C8}" type="presParOf" srcId="{DCAAAB4D-BA3B-428D-AA07-6C9E71C9B627}" destId="{1B5C7D87-1111-4FEA-90A2-52ACEEA75974}" srcOrd="0" destOrd="0" presId="urn:microsoft.com/office/officeart/2005/8/layout/vList6"/>
    <dgm:cxn modelId="{E3992A81-425E-48AB-ADAB-7ED23AD26002}" type="presParOf" srcId="{DCAAAB4D-BA3B-428D-AA07-6C9E71C9B627}" destId="{867011D7-D230-43C5-B0D3-EC2EFE4D11F5}" srcOrd="1" destOrd="0" presId="urn:microsoft.com/office/officeart/2005/8/layout/vList6"/>
    <dgm:cxn modelId="{0C82B3A1-6AE6-46FF-88AB-31A9B1F1BF02}" type="presParOf" srcId="{2C29950A-F0F7-40FC-8CFC-567C158DB458}" destId="{4DDD4B7E-598F-454B-BAFB-3F7B39C19180}" srcOrd="3" destOrd="0" presId="urn:microsoft.com/office/officeart/2005/8/layout/vList6"/>
    <dgm:cxn modelId="{DA372E21-F2B4-4483-9759-E66CBD1569BF}" type="presParOf" srcId="{2C29950A-F0F7-40FC-8CFC-567C158DB458}" destId="{0F95C964-142F-4FE5-8455-790D62A34B2A}" srcOrd="4" destOrd="0" presId="urn:microsoft.com/office/officeart/2005/8/layout/vList6"/>
    <dgm:cxn modelId="{9751CC11-F1C7-4EBB-BAF5-B4DB09ACFCA5}" type="presParOf" srcId="{0F95C964-142F-4FE5-8455-790D62A34B2A}" destId="{1B703724-D697-42E4-AD49-466AB8C36BC5}" srcOrd="0" destOrd="0" presId="urn:microsoft.com/office/officeart/2005/8/layout/vList6"/>
    <dgm:cxn modelId="{787EB861-FD3C-465A-8DF3-6A9BC11F2EC6}" type="presParOf" srcId="{0F95C964-142F-4FE5-8455-790D62A34B2A}" destId="{C62230AF-7A23-4E97-9323-E42924E0AE6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6495D2-1F78-4396-8963-50839D8384C5}" type="doc">
      <dgm:prSet loTypeId="urn:microsoft.com/office/officeart/2005/8/layout/vList6" loCatId="process" qsTypeId="urn:microsoft.com/office/officeart/2005/8/quickstyle/simple2" qsCatId="simple" csTypeId="urn:microsoft.com/office/officeart/2005/8/colors/colorful3" csCatId="colorful" phldr="1"/>
      <dgm:spPr/>
      <dgm:t>
        <a:bodyPr/>
        <a:lstStyle/>
        <a:p>
          <a:endParaRPr lang="en-IN"/>
        </a:p>
      </dgm:t>
    </dgm:pt>
    <dgm:pt modelId="{049762C7-C772-4273-B54A-C986799072A9}">
      <dgm:prSet phldrT="[Text]" custT="1"/>
      <dgm:spPr/>
      <dgm:t>
        <a:bodyPr/>
        <a:lstStyle/>
        <a:p>
          <a:pPr>
            <a:buFont typeface="Wingdings" panose="05000000000000000000" pitchFamily="2" charset="2"/>
            <a:buChar char="Ø"/>
          </a:pPr>
          <a:r>
            <a:rPr lang="en-IN" sz="1600" b="1" i="0" dirty="0"/>
            <a:t>Emulator</a:t>
          </a:r>
          <a:endParaRPr lang="en-IN" sz="1600" b="1" dirty="0"/>
        </a:p>
      </dgm:t>
    </dgm:pt>
    <dgm:pt modelId="{60FCA2E5-36FF-4DE3-87F9-C535F4C9DCFE}" type="parTrans" cxnId="{99A8DC5C-8FD8-4F9C-A7C5-D379421F4EC6}">
      <dgm:prSet/>
      <dgm:spPr/>
      <dgm:t>
        <a:bodyPr/>
        <a:lstStyle/>
        <a:p>
          <a:endParaRPr lang="en-IN" sz="1600"/>
        </a:p>
      </dgm:t>
    </dgm:pt>
    <dgm:pt modelId="{1BBCAB2D-C6B3-4816-A9EE-AE520E078AFB}" type="sibTrans" cxnId="{99A8DC5C-8FD8-4F9C-A7C5-D379421F4EC6}">
      <dgm:prSet/>
      <dgm:spPr/>
      <dgm:t>
        <a:bodyPr/>
        <a:lstStyle/>
        <a:p>
          <a:endParaRPr lang="en-IN" sz="1600"/>
        </a:p>
      </dgm:t>
    </dgm:pt>
    <dgm:pt modelId="{A668844D-6688-4D28-AEC5-AB6FA2F3D7CB}">
      <dgm:prSet phldrT="[Text]" custT="1"/>
      <dgm:spPr/>
      <dgm:t>
        <a:bodyPr/>
        <a:lstStyle/>
        <a:p>
          <a:pPr>
            <a:buFont typeface="Wingdings" panose="05000000000000000000" pitchFamily="2" charset="2"/>
            <a:buChar char="Ø"/>
          </a:pPr>
          <a:r>
            <a:rPr lang="en-IN" sz="1600" b="1" i="0" dirty="0"/>
            <a:t>Link editor</a:t>
          </a:r>
          <a:endParaRPr lang="en-IN" sz="1600" b="1" dirty="0"/>
        </a:p>
      </dgm:t>
    </dgm:pt>
    <dgm:pt modelId="{70D98176-D9EB-4AD6-92A6-865FDB29E8A5}" type="parTrans" cxnId="{958A567E-C304-4588-B62E-88D43FB8CC1D}">
      <dgm:prSet/>
      <dgm:spPr/>
      <dgm:t>
        <a:bodyPr/>
        <a:lstStyle/>
        <a:p>
          <a:endParaRPr lang="en-IN" sz="1600"/>
        </a:p>
      </dgm:t>
    </dgm:pt>
    <dgm:pt modelId="{A6670F7B-5CB7-4F77-B353-CB8088E5B944}" type="sibTrans" cxnId="{958A567E-C304-4588-B62E-88D43FB8CC1D}">
      <dgm:prSet/>
      <dgm:spPr/>
      <dgm:t>
        <a:bodyPr/>
        <a:lstStyle/>
        <a:p>
          <a:endParaRPr lang="en-IN" sz="1600"/>
        </a:p>
      </dgm:t>
    </dgm:pt>
    <dgm:pt modelId="{91CF9806-3577-462C-9591-95AEB7EE107F}">
      <dgm:prSet phldrT="[Text]" custT="1"/>
      <dgm:spPr/>
      <dgm:t>
        <a:bodyPr/>
        <a:lstStyle/>
        <a:p>
          <a:pPr>
            <a:buFont typeface="Wingdings" panose="05000000000000000000" pitchFamily="2" charset="2"/>
            <a:buChar char="Ø"/>
          </a:pPr>
          <a:r>
            <a:rPr lang="en-IN" sz="1600" b="1" i="0" dirty="0"/>
            <a:t>Debugger</a:t>
          </a:r>
          <a:endParaRPr lang="en-IN" sz="1600" b="1" dirty="0"/>
        </a:p>
      </dgm:t>
    </dgm:pt>
    <dgm:pt modelId="{5F9763DC-EBA8-42E6-9D74-773E848A5361}" type="parTrans" cxnId="{A52ED773-5F7E-4CC6-8ED1-DCD21584C7CD}">
      <dgm:prSet/>
      <dgm:spPr/>
      <dgm:t>
        <a:bodyPr/>
        <a:lstStyle/>
        <a:p>
          <a:endParaRPr lang="en-IN" sz="1600"/>
        </a:p>
      </dgm:t>
    </dgm:pt>
    <dgm:pt modelId="{EBA34BB9-6A00-4032-90D4-25DE6E497AFB}" type="sibTrans" cxnId="{A52ED773-5F7E-4CC6-8ED1-DCD21584C7CD}">
      <dgm:prSet/>
      <dgm:spPr/>
      <dgm:t>
        <a:bodyPr/>
        <a:lstStyle/>
        <a:p>
          <a:endParaRPr lang="en-IN" sz="1600"/>
        </a:p>
      </dgm:t>
    </dgm:pt>
    <dgm:pt modelId="{B88F113A-2772-4DFC-90ED-31BB0090100B}">
      <dgm:prSet custT="1"/>
      <dgm:spPr/>
      <dgm:t>
        <a:bodyPr/>
        <a:lstStyle/>
        <a:p>
          <a:r>
            <a:rPr lang="en-US" sz="1600" b="0" i="0" dirty="0"/>
            <a:t>It makes the embedded system behave like a real, live system while operating in a simulation environment. The emulator is used to gain an idea of the way the code will operate in real time.</a:t>
          </a:r>
          <a:endParaRPr lang="en-IN" sz="1600" dirty="0"/>
        </a:p>
      </dgm:t>
    </dgm:pt>
    <dgm:pt modelId="{AC375771-65D0-4C25-B4C5-5FBC1A4BE1F1}" type="parTrans" cxnId="{8AE27C8D-7133-4F95-9248-40C9E34FCC47}">
      <dgm:prSet/>
      <dgm:spPr/>
      <dgm:t>
        <a:bodyPr/>
        <a:lstStyle/>
        <a:p>
          <a:endParaRPr lang="en-IN" sz="1600"/>
        </a:p>
      </dgm:t>
    </dgm:pt>
    <dgm:pt modelId="{0B98B647-B809-4913-AB9D-588D7399B220}" type="sibTrans" cxnId="{8AE27C8D-7133-4F95-9248-40C9E34FCC47}">
      <dgm:prSet/>
      <dgm:spPr/>
      <dgm:t>
        <a:bodyPr/>
        <a:lstStyle/>
        <a:p>
          <a:endParaRPr lang="en-IN" sz="1600"/>
        </a:p>
      </dgm:t>
    </dgm:pt>
    <dgm:pt modelId="{BA668EE4-F3B3-4990-AAC4-BD2377D0F4C8}">
      <dgm:prSet custT="1"/>
      <dgm:spPr/>
      <dgm:t>
        <a:bodyPr/>
        <a:lstStyle/>
        <a:p>
          <a:r>
            <a:rPr lang="en-US" sz="1600" b="0" i="0" dirty="0"/>
            <a:t>Software code is generally written in small-sized pieces and modules. The link editor, also known as a ‘linker,’ is the component used to take one or more object files and integrate them to develop a single executable code.</a:t>
          </a:r>
          <a:endParaRPr lang="en-IN" sz="1600" dirty="0"/>
        </a:p>
      </dgm:t>
    </dgm:pt>
    <dgm:pt modelId="{AC92BFEF-582D-484C-81FE-5CCE9FCCED65}" type="parTrans" cxnId="{CA2F0CB9-77AC-4C45-BB06-CB8F99CEDC2B}">
      <dgm:prSet/>
      <dgm:spPr/>
      <dgm:t>
        <a:bodyPr/>
        <a:lstStyle/>
        <a:p>
          <a:endParaRPr lang="en-IN" sz="1600"/>
        </a:p>
      </dgm:t>
    </dgm:pt>
    <dgm:pt modelId="{E46AC9AE-08EA-431D-931F-0062EDD65F71}" type="sibTrans" cxnId="{CA2F0CB9-77AC-4C45-BB06-CB8F99CEDC2B}">
      <dgm:prSet/>
      <dgm:spPr/>
      <dgm:t>
        <a:bodyPr/>
        <a:lstStyle/>
        <a:p>
          <a:endParaRPr lang="en-IN" sz="1600"/>
        </a:p>
      </dgm:t>
    </dgm:pt>
    <dgm:pt modelId="{FBB18C40-18B0-4D13-B671-E3D08EC36761}">
      <dgm:prSet custT="1"/>
      <dgm:spPr/>
      <dgm:t>
        <a:bodyPr/>
        <a:lstStyle/>
        <a:p>
          <a:r>
            <a:rPr lang="en-US" sz="1600" b="0" i="0" dirty="0"/>
            <a:t>A software component used for debugging and testing. It is responsible for scanning the code, removing bugs and other errors, and highlighting the specific instances where they occurred. The debugger helps programmers address errors swiftly.</a:t>
          </a:r>
          <a:endParaRPr lang="en-IN" sz="1600" b="0" dirty="0"/>
        </a:p>
      </dgm:t>
    </dgm:pt>
    <dgm:pt modelId="{4F27E15D-E9B4-46CD-B446-B9000B08E428}" type="parTrans" cxnId="{223A0BF2-6DDB-41AD-8B6A-89B49FF32485}">
      <dgm:prSet/>
      <dgm:spPr/>
      <dgm:t>
        <a:bodyPr/>
        <a:lstStyle/>
        <a:p>
          <a:endParaRPr lang="en-IN" sz="1600"/>
        </a:p>
      </dgm:t>
    </dgm:pt>
    <dgm:pt modelId="{6D0B513F-406F-48BF-8070-B04F2AE48E5E}" type="sibTrans" cxnId="{223A0BF2-6DDB-41AD-8B6A-89B49FF32485}">
      <dgm:prSet/>
      <dgm:spPr/>
      <dgm:t>
        <a:bodyPr/>
        <a:lstStyle/>
        <a:p>
          <a:endParaRPr lang="en-IN" sz="1600"/>
        </a:p>
      </dgm:t>
    </dgm:pt>
    <dgm:pt modelId="{2C29950A-F0F7-40FC-8CFC-567C158DB458}" type="pres">
      <dgm:prSet presAssocID="{C96495D2-1F78-4396-8963-50839D8384C5}" presName="Name0" presStyleCnt="0">
        <dgm:presLayoutVars>
          <dgm:dir/>
          <dgm:animLvl val="lvl"/>
          <dgm:resizeHandles/>
        </dgm:presLayoutVars>
      </dgm:prSet>
      <dgm:spPr/>
    </dgm:pt>
    <dgm:pt modelId="{527B65F1-33FF-4022-9953-FEAC13708E2B}" type="pres">
      <dgm:prSet presAssocID="{049762C7-C772-4273-B54A-C986799072A9}" presName="linNode" presStyleCnt="0"/>
      <dgm:spPr/>
    </dgm:pt>
    <dgm:pt modelId="{731EF4CB-EB2A-4BF2-B6B8-BA939FB086AC}" type="pres">
      <dgm:prSet presAssocID="{049762C7-C772-4273-B54A-C986799072A9}" presName="parentShp" presStyleLbl="node1" presStyleIdx="0" presStyleCnt="3">
        <dgm:presLayoutVars>
          <dgm:bulletEnabled val="1"/>
        </dgm:presLayoutVars>
      </dgm:prSet>
      <dgm:spPr/>
    </dgm:pt>
    <dgm:pt modelId="{FB779D75-D815-4295-B997-0644AA34ECAD}" type="pres">
      <dgm:prSet presAssocID="{049762C7-C772-4273-B54A-C986799072A9}" presName="childShp" presStyleLbl="bgAccFollowNode1" presStyleIdx="0" presStyleCnt="3">
        <dgm:presLayoutVars>
          <dgm:bulletEnabled val="1"/>
        </dgm:presLayoutVars>
      </dgm:prSet>
      <dgm:spPr/>
    </dgm:pt>
    <dgm:pt modelId="{AC881E0F-9717-4C68-8C69-E9D5B705D51F}" type="pres">
      <dgm:prSet presAssocID="{1BBCAB2D-C6B3-4816-A9EE-AE520E078AFB}" presName="spacing" presStyleCnt="0"/>
      <dgm:spPr/>
    </dgm:pt>
    <dgm:pt modelId="{DCAAAB4D-BA3B-428D-AA07-6C9E71C9B627}" type="pres">
      <dgm:prSet presAssocID="{A668844D-6688-4D28-AEC5-AB6FA2F3D7CB}" presName="linNode" presStyleCnt="0"/>
      <dgm:spPr/>
    </dgm:pt>
    <dgm:pt modelId="{1B5C7D87-1111-4FEA-90A2-52ACEEA75974}" type="pres">
      <dgm:prSet presAssocID="{A668844D-6688-4D28-AEC5-AB6FA2F3D7CB}" presName="parentShp" presStyleLbl="node1" presStyleIdx="1" presStyleCnt="3">
        <dgm:presLayoutVars>
          <dgm:bulletEnabled val="1"/>
        </dgm:presLayoutVars>
      </dgm:prSet>
      <dgm:spPr/>
    </dgm:pt>
    <dgm:pt modelId="{867011D7-D230-43C5-B0D3-EC2EFE4D11F5}" type="pres">
      <dgm:prSet presAssocID="{A668844D-6688-4D28-AEC5-AB6FA2F3D7CB}" presName="childShp" presStyleLbl="bgAccFollowNode1" presStyleIdx="1" presStyleCnt="3">
        <dgm:presLayoutVars>
          <dgm:bulletEnabled val="1"/>
        </dgm:presLayoutVars>
      </dgm:prSet>
      <dgm:spPr/>
    </dgm:pt>
    <dgm:pt modelId="{4DDD4B7E-598F-454B-BAFB-3F7B39C19180}" type="pres">
      <dgm:prSet presAssocID="{A6670F7B-5CB7-4F77-B353-CB8088E5B944}" presName="spacing" presStyleCnt="0"/>
      <dgm:spPr/>
    </dgm:pt>
    <dgm:pt modelId="{0F95C964-142F-4FE5-8455-790D62A34B2A}" type="pres">
      <dgm:prSet presAssocID="{91CF9806-3577-462C-9591-95AEB7EE107F}" presName="linNode" presStyleCnt="0"/>
      <dgm:spPr/>
    </dgm:pt>
    <dgm:pt modelId="{1B703724-D697-42E4-AD49-466AB8C36BC5}" type="pres">
      <dgm:prSet presAssocID="{91CF9806-3577-462C-9591-95AEB7EE107F}" presName="parentShp" presStyleLbl="node1" presStyleIdx="2" presStyleCnt="3" custLinFactNeighborY="580">
        <dgm:presLayoutVars>
          <dgm:bulletEnabled val="1"/>
        </dgm:presLayoutVars>
      </dgm:prSet>
      <dgm:spPr/>
    </dgm:pt>
    <dgm:pt modelId="{C62230AF-7A23-4E97-9323-E42924E0AE6B}" type="pres">
      <dgm:prSet presAssocID="{91CF9806-3577-462C-9591-95AEB7EE107F}" presName="childShp" presStyleLbl="bgAccFollowNode1" presStyleIdx="2" presStyleCnt="3">
        <dgm:presLayoutVars>
          <dgm:bulletEnabled val="1"/>
        </dgm:presLayoutVars>
      </dgm:prSet>
      <dgm:spPr/>
    </dgm:pt>
  </dgm:ptLst>
  <dgm:cxnLst>
    <dgm:cxn modelId="{F9B38202-2537-4484-BAF7-0479B86FFAE0}" type="presOf" srcId="{049762C7-C772-4273-B54A-C986799072A9}" destId="{731EF4CB-EB2A-4BF2-B6B8-BA939FB086AC}" srcOrd="0" destOrd="0" presId="urn:microsoft.com/office/officeart/2005/8/layout/vList6"/>
    <dgm:cxn modelId="{DF0A4C32-0234-4834-AF5C-0F067BDD397D}" type="presOf" srcId="{FBB18C40-18B0-4D13-B671-E3D08EC36761}" destId="{C62230AF-7A23-4E97-9323-E42924E0AE6B}" srcOrd="0" destOrd="0" presId="urn:microsoft.com/office/officeart/2005/8/layout/vList6"/>
    <dgm:cxn modelId="{99A8DC5C-8FD8-4F9C-A7C5-D379421F4EC6}" srcId="{C96495D2-1F78-4396-8963-50839D8384C5}" destId="{049762C7-C772-4273-B54A-C986799072A9}" srcOrd="0" destOrd="0" parTransId="{60FCA2E5-36FF-4DE3-87F9-C535F4C9DCFE}" sibTransId="{1BBCAB2D-C6B3-4816-A9EE-AE520E078AFB}"/>
    <dgm:cxn modelId="{03972A48-3A45-4E88-A184-B8C118005EFB}" type="presOf" srcId="{C96495D2-1F78-4396-8963-50839D8384C5}" destId="{2C29950A-F0F7-40FC-8CFC-567C158DB458}" srcOrd="0" destOrd="0" presId="urn:microsoft.com/office/officeart/2005/8/layout/vList6"/>
    <dgm:cxn modelId="{A52ED773-5F7E-4CC6-8ED1-DCD21584C7CD}" srcId="{C96495D2-1F78-4396-8963-50839D8384C5}" destId="{91CF9806-3577-462C-9591-95AEB7EE107F}" srcOrd="2" destOrd="0" parTransId="{5F9763DC-EBA8-42E6-9D74-773E848A5361}" sibTransId="{EBA34BB9-6A00-4032-90D4-25DE6E497AFB}"/>
    <dgm:cxn modelId="{FA21FA57-D417-47B5-8609-C676CEFF3DBC}" type="presOf" srcId="{BA668EE4-F3B3-4990-AAC4-BD2377D0F4C8}" destId="{867011D7-D230-43C5-B0D3-EC2EFE4D11F5}" srcOrd="0" destOrd="0" presId="urn:microsoft.com/office/officeart/2005/8/layout/vList6"/>
    <dgm:cxn modelId="{958A567E-C304-4588-B62E-88D43FB8CC1D}" srcId="{C96495D2-1F78-4396-8963-50839D8384C5}" destId="{A668844D-6688-4D28-AEC5-AB6FA2F3D7CB}" srcOrd="1" destOrd="0" parTransId="{70D98176-D9EB-4AD6-92A6-865FDB29E8A5}" sibTransId="{A6670F7B-5CB7-4F77-B353-CB8088E5B944}"/>
    <dgm:cxn modelId="{8AE27C8D-7133-4F95-9248-40C9E34FCC47}" srcId="{049762C7-C772-4273-B54A-C986799072A9}" destId="{B88F113A-2772-4DFC-90ED-31BB0090100B}" srcOrd="0" destOrd="0" parTransId="{AC375771-65D0-4C25-B4C5-5FBC1A4BE1F1}" sibTransId="{0B98B647-B809-4913-AB9D-588D7399B220}"/>
    <dgm:cxn modelId="{CA2F0CB9-77AC-4C45-BB06-CB8F99CEDC2B}" srcId="{A668844D-6688-4D28-AEC5-AB6FA2F3D7CB}" destId="{BA668EE4-F3B3-4990-AAC4-BD2377D0F4C8}" srcOrd="0" destOrd="0" parTransId="{AC92BFEF-582D-484C-81FE-5CCE9FCCED65}" sibTransId="{E46AC9AE-08EA-431D-931F-0062EDD65F71}"/>
    <dgm:cxn modelId="{7021BAB9-F422-43BB-A9DD-88E52A25557F}" type="presOf" srcId="{A668844D-6688-4D28-AEC5-AB6FA2F3D7CB}" destId="{1B5C7D87-1111-4FEA-90A2-52ACEEA75974}" srcOrd="0" destOrd="0" presId="urn:microsoft.com/office/officeart/2005/8/layout/vList6"/>
    <dgm:cxn modelId="{93C26ADE-B241-4F49-B352-BD5226FD8603}" type="presOf" srcId="{B88F113A-2772-4DFC-90ED-31BB0090100B}" destId="{FB779D75-D815-4295-B997-0644AA34ECAD}" srcOrd="0" destOrd="0" presId="urn:microsoft.com/office/officeart/2005/8/layout/vList6"/>
    <dgm:cxn modelId="{34898FEA-1793-48C4-9C18-0F1B5EA4DAFD}" type="presOf" srcId="{91CF9806-3577-462C-9591-95AEB7EE107F}" destId="{1B703724-D697-42E4-AD49-466AB8C36BC5}" srcOrd="0" destOrd="0" presId="urn:microsoft.com/office/officeart/2005/8/layout/vList6"/>
    <dgm:cxn modelId="{223A0BF2-6DDB-41AD-8B6A-89B49FF32485}" srcId="{91CF9806-3577-462C-9591-95AEB7EE107F}" destId="{FBB18C40-18B0-4D13-B671-E3D08EC36761}" srcOrd="0" destOrd="0" parTransId="{4F27E15D-E9B4-46CD-B446-B9000B08E428}" sibTransId="{6D0B513F-406F-48BF-8070-B04F2AE48E5E}"/>
    <dgm:cxn modelId="{6C160489-8613-49A8-94EE-CD382AB4A1D9}" type="presParOf" srcId="{2C29950A-F0F7-40FC-8CFC-567C158DB458}" destId="{527B65F1-33FF-4022-9953-FEAC13708E2B}" srcOrd="0" destOrd="0" presId="urn:microsoft.com/office/officeart/2005/8/layout/vList6"/>
    <dgm:cxn modelId="{05073DA2-52B0-4F34-B568-8349768FCB11}" type="presParOf" srcId="{527B65F1-33FF-4022-9953-FEAC13708E2B}" destId="{731EF4CB-EB2A-4BF2-B6B8-BA939FB086AC}" srcOrd="0" destOrd="0" presId="urn:microsoft.com/office/officeart/2005/8/layout/vList6"/>
    <dgm:cxn modelId="{4CCCFABF-B68D-43E6-A2C5-76D79701A835}" type="presParOf" srcId="{527B65F1-33FF-4022-9953-FEAC13708E2B}" destId="{FB779D75-D815-4295-B997-0644AA34ECAD}" srcOrd="1" destOrd="0" presId="urn:microsoft.com/office/officeart/2005/8/layout/vList6"/>
    <dgm:cxn modelId="{9EB33B0C-02EF-42C1-82F7-D0A5FFF9285E}" type="presParOf" srcId="{2C29950A-F0F7-40FC-8CFC-567C158DB458}" destId="{AC881E0F-9717-4C68-8C69-E9D5B705D51F}" srcOrd="1" destOrd="0" presId="urn:microsoft.com/office/officeart/2005/8/layout/vList6"/>
    <dgm:cxn modelId="{31C90455-E767-4EB1-AE92-B8B375619AE8}" type="presParOf" srcId="{2C29950A-F0F7-40FC-8CFC-567C158DB458}" destId="{DCAAAB4D-BA3B-428D-AA07-6C9E71C9B627}" srcOrd="2" destOrd="0" presId="urn:microsoft.com/office/officeart/2005/8/layout/vList6"/>
    <dgm:cxn modelId="{3E8AF973-C44B-47AE-A9B9-54D036BB60C8}" type="presParOf" srcId="{DCAAAB4D-BA3B-428D-AA07-6C9E71C9B627}" destId="{1B5C7D87-1111-4FEA-90A2-52ACEEA75974}" srcOrd="0" destOrd="0" presId="urn:microsoft.com/office/officeart/2005/8/layout/vList6"/>
    <dgm:cxn modelId="{E3992A81-425E-48AB-ADAB-7ED23AD26002}" type="presParOf" srcId="{DCAAAB4D-BA3B-428D-AA07-6C9E71C9B627}" destId="{867011D7-D230-43C5-B0D3-EC2EFE4D11F5}" srcOrd="1" destOrd="0" presId="urn:microsoft.com/office/officeart/2005/8/layout/vList6"/>
    <dgm:cxn modelId="{0C82B3A1-6AE6-46FF-88AB-31A9B1F1BF02}" type="presParOf" srcId="{2C29950A-F0F7-40FC-8CFC-567C158DB458}" destId="{4DDD4B7E-598F-454B-BAFB-3F7B39C19180}" srcOrd="3" destOrd="0" presId="urn:microsoft.com/office/officeart/2005/8/layout/vList6"/>
    <dgm:cxn modelId="{DA372E21-F2B4-4483-9759-E66CBD1569BF}" type="presParOf" srcId="{2C29950A-F0F7-40FC-8CFC-567C158DB458}" destId="{0F95C964-142F-4FE5-8455-790D62A34B2A}" srcOrd="4" destOrd="0" presId="urn:microsoft.com/office/officeart/2005/8/layout/vList6"/>
    <dgm:cxn modelId="{9751CC11-F1C7-4EBB-BAF5-B4DB09ACFCA5}" type="presParOf" srcId="{0F95C964-142F-4FE5-8455-790D62A34B2A}" destId="{1B703724-D697-42E4-AD49-466AB8C36BC5}" srcOrd="0" destOrd="0" presId="urn:microsoft.com/office/officeart/2005/8/layout/vList6"/>
    <dgm:cxn modelId="{787EB861-FD3C-465A-8DF3-6A9BC11F2EC6}" type="presParOf" srcId="{0F95C964-142F-4FE5-8455-790D62A34B2A}" destId="{C62230AF-7A23-4E97-9323-E42924E0AE6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1C2D1-1DE8-4DE3-8E57-3500783C9141}">
      <dsp:nvSpPr>
        <dsp:cNvPr id="0" name=""/>
        <dsp:cNvSpPr/>
      </dsp:nvSpPr>
      <dsp:spPr>
        <a:xfrm>
          <a:off x="0" y="4654901"/>
          <a:ext cx="8821882" cy="763675"/>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sz="1700" kern="1200" dirty="0"/>
            <a:t>Actuator: An actuator compares the output given by the D-A Converter to the actual output stored and stores the approved output.</a:t>
          </a:r>
          <a:endParaRPr lang="en-IN" sz="1700" kern="1200" dirty="0"/>
        </a:p>
      </dsp:txBody>
      <dsp:txXfrm>
        <a:off x="0" y="4654901"/>
        <a:ext cx="8821882" cy="763675"/>
      </dsp:txXfrm>
    </dsp:sp>
    <dsp:sp modelId="{7A27B5CE-04C5-4FC4-AE63-B04C2BC5A74E}">
      <dsp:nvSpPr>
        <dsp:cNvPr id="0" name=""/>
        <dsp:cNvSpPr/>
      </dsp:nvSpPr>
      <dsp:spPr>
        <a:xfrm rot="10800000">
          <a:off x="0" y="3491823"/>
          <a:ext cx="8821882" cy="1174532"/>
        </a:xfrm>
        <a:prstGeom prst="upArrowCallout">
          <a:avLst/>
        </a:prstGeom>
        <a:gradFill rotWithShape="0">
          <a:gsLst>
            <a:gs pos="0">
              <a:schemeClr val="accent3">
                <a:hueOff val="2812566"/>
                <a:satOff val="-4220"/>
                <a:lumOff val="-686"/>
                <a:alphaOff val="0"/>
                <a:tint val="50000"/>
                <a:satMod val="300000"/>
              </a:schemeClr>
            </a:gs>
            <a:gs pos="35000">
              <a:schemeClr val="accent3">
                <a:hueOff val="2812566"/>
                <a:satOff val="-4220"/>
                <a:lumOff val="-686"/>
                <a:alphaOff val="0"/>
                <a:tint val="37000"/>
                <a:satMod val="300000"/>
              </a:schemeClr>
            </a:gs>
            <a:gs pos="100000">
              <a:schemeClr val="accent3">
                <a:hueOff val="2812566"/>
                <a:satOff val="-4220"/>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sz="1700" kern="1200" dirty="0"/>
            <a:t>D-A Converter: A digital-to-analog converter changes the digital data fed by the processor to analog data</a:t>
          </a:r>
          <a:endParaRPr lang="en-IN" sz="1700" kern="1200" dirty="0"/>
        </a:p>
      </dsp:txBody>
      <dsp:txXfrm rot="10800000">
        <a:off x="0" y="3491823"/>
        <a:ext cx="8821882" cy="763176"/>
      </dsp:txXfrm>
    </dsp:sp>
    <dsp:sp modelId="{1A288196-1350-46C3-A59D-C3E52F95C957}">
      <dsp:nvSpPr>
        <dsp:cNvPr id="0" name=""/>
        <dsp:cNvSpPr/>
      </dsp:nvSpPr>
      <dsp:spPr>
        <a:xfrm rot="10800000">
          <a:off x="0" y="2328746"/>
          <a:ext cx="8821882" cy="1174532"/>
        </a:xfrm>
        <a:prstGeom prst="upArrowCallout">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sz="1700" kern="1200" dirty="0"/>
            <a:t>Processor &amp; ASICs: Processors assess the data to measure the output and store it to the memory.</a:t>
          </a:r>
          <a:endParaRPr lang="en-IN" sz="1700" kern="1200" dirty="0"/>
        </a:p>
      </dsp:txBody>
      <dsp:txXfrm rot="10800000">
        <a:off x="0" y="2328746"/>
        <a:ext cx="8821882" cy="763176"/>
      </dsp:txXfrm>
    </dsp:sp>
    <dsp:sp modelId="{EFB04420-7EB3-4FC0-9A73-A5E308E68EA2}">
      <dsp:nvSpPr>
        <dsp:cNvPr id="0" name=""/>
        <dsp:cNvSpPr/>
      </dsp:nvSpPr>
      <dsp:spPr>
        <a:xfrm rot="10800000">
          <a:off x="0" y="1165668"/>
          <a:ext cx="8821882" cy="1174532"/>
        </a:xfrm>
        <a:prstGeom prst="upArrowCallout">
          <a:avLst/>
        </a:prstGeom>
        <a:gradFill rotWithShape="0">
          <a:gsLst>
            <a:gs pos="0">
              <a:schemeClr val="accent3">
                <a:hueOff val="8437698"/>
                <a:satOff val="-12660"/>
                <a:lumOff val="-2059"/>
                <a:alphaOff val="0"/>
                <a:tint val="50000"/>
                <a:satMod val="300000"/>
              </a:schemeClr>
            </a:gs>
            <a:gs pos="35000">
              <a:schemeClr val="accent3">
                <a:hueOff val="8437698"/>
                <a:satOff val="-12660"/>
                <a:lumOff val="-2059"/>
                <a:alphaOff val="0"/>
                <a:tint val="37000"/>
                <a:satMod val="300000"/>
              </a:schemeClr>
            </a:gs>
            <a:gs pos="100000">
              <a:schemeClr val="accent3">
                <a:hueOff val="8437698"/>
                <a:satOff val="-12660"/>
                <a:lumOff val="-2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sz="1700" kern="1200" dirty="0"/>
            <a:t>A-D Converter: An analog-to-digital converter converts the analog signal sent by the sensor into a digital signal.</a:t>
          </a:r>
          <a:endParaRPr lang="en-IN" sz="1700" kern="1200" dirty="0"/>
        </a:p>
      </dsp:txBody>
      <dsp:txXfrm rot="10800000">
        <a:off x="0" y="1165668"/>
        <a:ext cx="8821882" cy="763176"/>
      </dsp:txXfrm>
    </dsp:sp>
    <dsp:sp modelId="{6EB34258-3B7B-46BB-9A4A-2DE9FF67D00C}">
      <dsp:nvSpPr>
        <dsp:cNvPr id="0" name=""/>
        <dsp:cNvSpPr/>
      </dsp:nvSpPr>
      <dsp:spPr>
        <a:xfrm rot="10800000">
          <a:off x="0" y="2591"/>
          <a:ext cx="8821882" cy="1174532"/>
        </a:xfrm>
        <a:prstGeom prst="upArrowCallout">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sz="1700" kern="1200" dirty="0"/>
            <a:t>Sensor: The sensor measures and converts the physical quantity to an electrical signal, which can then be read by an embedded systems engineer or any electronic instrument</a:t>
          </a:r>
          <a:endParaRPr lang="en-IN" sz="1700" kern="1200" dirty="0"/>
        </a:p>
      </dsp:txBody>
      <dsp:txXfrm rot="10800000">
        <a:off x="0" y="2591"/>
        <a:ext cx="8821882" cy="763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E1147-B76C-4A67-BF85-1AB297C5A12C}">
      <dsp:nvSpPr>
        <dsp:cNvPr id="0" name=""/>
        <dsp:cNvSpPr/>
      </dsp:nvSpPr>
      <dsp:spPr>
        <a:xfrm>
          <a:off x="3528752" y="2373"/>
          <a:ext cx="5293129" cy="1590879"/>
        </a:xfrm>
        <a:prstGeom prst="rightArrow">
          <a:avLst>
            <a:gd name="adj1" fmla="val 75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endParaRPr lang="en-IN" sz="1500" kern="1200" dirty="0"/>
        </a:p>
        <a:p>
          <a:pPr marL="114300" lvl="1" indent="-114300" algn="l" defTabSz="666750">
            <a:lnSpc>
              <a:spcPct val="90000"/>
            </a:lnSpc>
            <a:spcBef>
              <a:spcPct val="0"/>
            </a:spcBef>
            <a:spcAft>
              <a:spcPct val="15000"/>
            </a:spcAft>
            <a:buNone/>
          </a:pPr>
          <a:r>
            <a:rPr lang="en-US" sz="1500" kern="1200" dirty="0"/>
            <a:t>  Component physically connected with an embedded system comprises of microcontroller based integrated circuit, power supply, LCD display etc. </a:t>
          </a:r>
          <a:endParaRPr lang="en-IN" sz="1500" kern="1200" dirty="0"/>
        </a:p>
      </dsp:txBody>
      <dsp:txXfrm>
        <a:off x="3528752" y="201233"/>
        <a:ext cx="4696549" cy="1193159"/>
      </dsp:txXfrm>
    </dsp:sp>
    <dsp:sp modelId="{CC4FF852-DA6C-4AAA-9EB7-F99F07B4BF74}">
      <dsp:nvSpPr>
        <dsp:cNvPr id="0" name=""/>
        <dsp:cNvSpPr/>
      </dsp:nvSpPr>
      <dsp:spPr>
        <a:xfrm>
          <a:off x="0" y="2373"/>
          <a:ext cx="3528752" cy="159087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t>Hardware</a:t>
          </a:r>
          <a:endParaRPr lang="en-IN" sz="2000" kern="1200" dirty="0"/>
        </a:p>
      </dsp:txBody>
      <dsp:txXfrm>
        <a:off x="77660" y="80033"/>
        <a:ext cx="3373432" cy="1435559"/>
      </dsp:txXfrm>
    </dsp:sp>
    <dsp:sp modelId="{31CE1395-C716-4CA6-85C3-8D6E6F155C6E}">
      <dsp:nvSpPr>
        <dsp:cNvPr id="0" name=""/>
        <dsp:cNvSpPr/>
      </dsp:nvSpPr>
      <dsp:spPr>
        <a:xfrm>
          <a:off x="3528752" y="1752341"/>
          <a:ext cx="5293129" cy="1590879"/>
        </a:xfrm>
        <a:prstGeom prst="rightArrow">
          <a:avLst>
            <a:gd name="adj1" fmla="val 75000"/>
            <a:gd name="adj2" fmla="val 50000"/>
          </a:avLst>
        </a:prstGeom>
        <a:solidFill>
          <a:schemeClr val="accent4">
            <a:tint val="40000"/>
            <a:alpha val="90000"/>
            <a:hueOff val="-1972855"/>
            <a:satOff val="11079"/>
            <a:lumOff val="704"/>
            <a:alphaOff val="0"/>
          </a:schemeClr>
        </a:solidFill>
        <a:ln w="9525" cap="flat" cmpd="sng" algn="ctr">
          <a:solidFill>
            <a:schemeClr val="accent4">
              <a:tint val="40000"/>
              <a:alpha val="90000"/>
              <a:hueOff val="-1972855"/>
              <a:satOff val="11079"/>
              <a:lumOff val="70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None/>
          </a:pPr>
          <a:r>
            <a:rPr lang="en-US" sz="1500" kern="1200" dirty="0"/>
            <a:t>  </a:t>
          </a:r>
          <a:endParaRPr lang="en-IN" sz="1500" kern="1200" dirty="0"/>
        </a:p>
        <a:p>
          <a:pPr marL="114300" lvl="1" indent="-114300" algn="l" defTabSz="666750">
            <a:lnSpc>
              <a:spcPct val="90000"/>
            </a:lnSpc>
            <a:spcBef>
              <a:spcPct val="0"/>
            </a:spcBef>
            <a:spcAft>
              <a:spcPct val="15000"/>
            </a:spcAft>
            <a:buNone/>
          </a:pPr>
          <a:r>
            <a:rPr lang="en-US" sz="1500" kern="1200" dirty="0"/>
            <a:t>  Allows the user to perform varieties of application to be run on an embedded system by changing the code installed in an embedded system.</a:t>
          </a:r>
          <a:endParaRPr lang="en-IN" sz="1500" kern="1200" dirty="0"/>
        </a:p>
      </dsp:txBody>
      <dsp:txXfrm>
        <a:off x="3528752" y="1951201"/>
        <a:ext cx="4696549" cy="1193159"/>
      </dsp:txXfrm>
    </dsp:sp>
    <dsp:sp modelId="{0505976C-5F55-4552-B502-A3DE2104CDB3}">
      <dsp:nvSpPr>
        <dsp:cNvPr id="0" name=""/>
        <dsp:cNvSpPr/>
      </dsp:nvSpPr>
      <dsp:spPr>
        <a:xfrm>
          <a:off x="0" y="1752341"/>
          <a:ext cx="3528752" cy="1590879"/>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t>Application software</a:t>
          </a:r>
          <a:endParaRPr lang="en-IN" sz="2000" kern="1200" dirty="0"/>
        </a:p>
      </dsp:txBody>
      <dsp:txXfrm>
        <a:off x="77660" y="1830001"/>
        <a:ext cx="3373432" cy="1435559"/>
      </dsp:txXfrm>
    </dsp:sp>
    <dsp:sp modelId="{8AF56EEB-B12C-4A3E-BAB4-78B6565CB0B4}">
      <dsp:nvSpPr>
        <dsp:cNvPr id="0" name=""/>
        <dsp:cNvSpPr/>
      </dsp:nvSpPr>
      <dsp:spPr>
        <a:xfrm>
          <a:off x="3529614" y="3502309"/>
          <a:ext cx="5287960" cy="1916485"/>
        </a:xfrm>
        <a:prstGeom prst="rightArrow">
          <a:avLst>
            <a:gd name="adj1" fmla="val 75000"/>
            <a:gd name="adj2" fmla="val 50000"/>
          </a:avLst>
        </a:prstGeom>
        <a:solidFill>
          <a:schemeClr val="accent4">
            <a:tint val="40000"/>
            <a:alpha val="90000"/>
            <a:hueOff val="-3945710"/>
            <a:satOff val="22157"/>
            <a:lumOff val="1408"/>
            <a:alphaOff val="0"/>
          </a:schemeClr>
        </a:solidFill>
        <a:ln w="9525" cap="flat" cmpd="sng" algn="ctr">
          <a:solidFill>
            <a:schemeClr val="accent4">
              <a:tint val="40000"/>
              <a:alpha val="90000"/>
              <a:hueOff val="-3945710"/>
              <a:satOff val="22157"/>
              <a:lumOff val="14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None/>
          </a:pPr>
          <a:r>
            <a:rPr lang="en-US" sz="1500" kern="1200" dirty="0"/>
            <a:t>  </a:t>
          </a:r>
          <a:endParaRPr lang="en-IN" sz="1400" kern="1200" dirty="0"/>
        </a:p>
        <a:p>
          <a:pPr marL="114300" lvl="1" indent="-114300" algn="l" defTabSz="666750">
            <a:lnSpc>
              <a:spcPct val="90000"/>
            </a:lnSpc>
            <a:spcBef>
              <a:spcPct val="0"/>
            </a:spcBef>
            <a:spcAft>
              <a:spcPct val="15000"/>
            </a:spcAft>
            <a:buNone/>
          </a:pPr>
          <a:r>
            <a:rPr lang="en-US" sz="1500" kern="1200" dirty="0"/>
            <a:t>  Supervises the way an embedded system work. Interface between hardware and application software. Provide mechanism to let the processor run on the basis of scheduling for controlling the effect of latencies.</a:t>
          </a:r>
          <a:endParaRPr lang="en-IN" sz="1400" kern="1200" dirty="0"/>
        </a:p>
      </dsp:txBody>
      <dsp:txXfrm>
        <a:off x="3529614" y="3741870"/>
        <a:ext cx="4569278" cy="1437363"/>
      </dsp:txXfrm>
    </dsp:sp>
    <dsp:sp modelId="{CE706F91-507B-4836-A32C-2A113FE1A174}">
      <dsp:nvSpPr>
        <dsp:cNvPr id="0" name=""/>
        <dsp:cNvSpPr/>
      </dsp:nvSpPr>
      <dsp:spPr>
        <a:xfrm>
          <a:off x="4307" y="3665111"/>
          <a:ext cx="3525306" cy="159087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t>Real Time Operating system (RTOS)</a:t>
          </a:r>
          <a:endParaRPr lang="en-IN" sz="2000" kern="1200" dirty="0"/>
        </a:p>
      </dsp:txBody>
      <dsp:txXfrm>
        <a:off x="81967" y="3742771"/>
        <a:ext cx="3369986" cy="1435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E1147-B76C-4A67-BF85-1AB297C5A12C}">
      <dsp:nvSpPr>
        <dsp:cNvPr id="0" name=""/>
        <dsp:cNvSpPr/>
      </dsp:nvSpPr>
      <dsp:spPr>
        <a:xfrm>
          <a:off x="3528752" y="11064"/>
          <a:ext cx="5293129" cy="1142204"/>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None/>
          </a:pPr>
          <a:r>
            <a:rPr lang="en-US" sz="1600" b="0" kern="1200" dirty="0"/>
            <a:t>   A 5V power supply is generally required, the range can go from 1.8V to 3.3V, depending on the application.</a:t>
          </a:r>
          <a:endParaRPr lang="en-IN" sz="1600" kern="1200" dirty="0"/>
        </a:p>
      </dsp:txBody>
      <dsp:txXfrm>
        <a:off x="3528752" y="153840"/>
        <a:ext cx="4864803" cy="856653"/>
      </dsp:txXfrm>
    </dsp:sp>
    <dsp:sp modelId="{CC4FF852-DA6C-4AAA-9EB7-F99F07B4BF74}">
      <dsp:nvSpPr>
        <dsp:cNvPr id="0" name=""/>
        <dsp:cNvSpPr/>
      </dsp:nvSpPr>
      <dsp:spPr>
        <a:xfrm>
          <a:off x="0" y="11064"/>
          <a:ext cx="3528752" cy="1142204"/>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US" sz="1600" b="1" kern="1200" dirty="0"/>
            <a:t>Power Supply</a:t>
          </a:r>
          <a:endParaRPr lang="en-IN" sz="1600" b="1" kern="1200" dirty="0"/>
        </a:p>
      </dsp:txBody>
      <dsp:txXfrm>
        <a:off x="55758" y="66822"/>
        <a:ext cx="3417236" cy="1030688"/>
      </dsp:txXfrm>
    </dsp:sp>
    <dsp:sp modelId="{31CE1395-C716-4CA6-85C3-8D6E6F155C6E}">
      <dsp:nvSpPr>
        <dsp:cNvPr id="0" name=""/>
        <dsp:cNvSpPr/>
      </dsp:nvSpPr>
      <dsp:spPr>
        <a:xfrm>
          <a:off x="3528752" y="1267489"/>
          <a:ext cx="5293129" cy="1142204"/>
        </a:xfrm>
        <a:prstGeom prst="rightArrow">
          <a:avLst>
            <a:gd name="adj1" fmla="val 75000"/>
            <a:gd name="adj2" fmla="val 50000"/>
          </a:avLst>
        </a:prstGeom>
        <a:solidFill>
          <a:schemeClr val="accent3">
            <a:tint val="40000"/>
            <a:alpha val="90000"/>
            <a:hueOff val="3572285"/>
            <a:satOff val="-4598"/>
            <a:lumOff val="-358"/>
            <a:alphaOff val="0"/>
          </a:schemeClr>
        </a:solidFill>
        <a:ln w="9525" cap="flat" cmpd="sng" algn="ctr">
          <a:solidFill>
            <a:schemeClr val="accent3">
              <a:tint val="40000"/>
              <a:alpha val="90000"/>
              <a:hueOff val="3572285"/>
              <a:satOff val="-4598"/>
              <a:lumOff val="-3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None/>
          </a:pPr>
          <a:r>
            <a:rPr lang="en-US" sz="1600" b="0" kern="1200" dirty="0"/>
            <a:t>   Processors range from 8-bit to 16-bit to 32-bit, with the main difference in processing speed and throughput.</a:t>
          </a:r>
          <a:endParaRPr lang="en-IN" sz="1600" kern="1200" dirty="0"/>
        </a:p>
      </dsp:txBody>
      <dsp:txXfrm>
        <a:off x="3528752" y="1410265"/>
        <a:ext cx="4864803" cy="856653"/>
      </dsp:txXfrm>
    </dsp:sp>
    <dsp:sp modelId="{0505976C-5F55-4552-B502-A3DE2104CDB3}">
      <dsp:nvSpPr>
        <dsp:cNvPr id="0" name=""/>
        <dsp:cNvSpPr/>
      </dsp:nvSpPr>
      <dsp:spPr>
        <a:xfrm>
          <a:off x="0" y="1267489"/>
          <a:ext cx="3528752" cy="1142204"/>
        </a:xfrm>
        <a:prstGeom prst="roundRect">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kern="1200" dirty="0"/>
            <a:t>Microcontroller and microprocessor</a:t>
          </a:r>
          <a:endParaRPr lang="en-IN" sz="1600" kern="1200" dirty="0"/>
        </a:p>
      </dsp:txBody>
      <dsp:txXfrm>
        <a:off x="55758" y="1323247"/>
        <a:ext cx="3417236" cy="1030688"/>
      </dsp:txXfrm>
    </dsp:sp>
    <dsp:sp modelId="{8AF56EEB-B12C-4A3E-BAB4-78B6565CB0B4}">
      <dsp:nvSpPr>
        <dsp:cNvPr id="0" name=""/>
        <dsp:cNvSpPr/>
      </dsp:nvSpPr>
      <dsp:spPr>
        <a:xfrm>
          <a:off x="3529614" y="2523913"/>
          <a:ext cx="5287960" cy="1375979"/>
        </a:xfrm>
        <a:prstGeom prst="rightArrow">
          <a:avLst>
            <a:gd name="adj1" fmla="val 75000"/>
            <a:gd name="adj2" fmla="val 50000"/>
          </a:avLst>
        </a:prstGeom>
        <a:solidFill>
          <a:schemeClr val="accent3">
            <a:tint val="40000"/>
            <a:alpha val="90000"/>
            <a:hueOff val="7144569"/>
            <a:satOff val="-9195"/>
            <a:lumOff val="-717"/>
            <a:alphaOff val="0"/>
          </a:schemeClr>
        </a:solidFill>
        <a:ln w="9525" cap="flat" cmpd="sng" algn="ctr">
          <a:solidFill>
            <a:schemeClr val="accent3">
              <a:tint val="40000"/>
              <a:alpha val="90000"/>
              <a:hueOff val="7144569"/>
              <a:satOff val="-9195"/>
              <a:lumOff val="-7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None/>
          </a:pPr>
          <a:r>
            <a:rPr lang="en-US" sz="1600" b="0" kern="1200" dirty="0"/>
            <a:t>   Two types of memory are RAM (random access memory) and ROM (read-only memory).</a:t>
          </a:r>
          <a:endParaRPr lang="en-IN" sz="1600" kern="1200" dirty="0"/>
        </a:p>
      </dsp:txBody>
      <dsp:txXfrm>
        <a:off x="3529614" y="2695910"/>
        <a:ext cx="4771968" cy="1031985"/>
      </dsp:txXfrm>
    </dsp:sp>
    <dsp:sp modelId="{CE706F91-507B-4836-A32C-2A113FE1A174}">
      <dsp:nvSpPr>
        <dsp:cNvPr id="0" name=""/>
        <dsp:cNvSpPr/>
      </dsp:nvSpPr>
      <dsp:spPr>
        <a:xfrm>
          <a:off x="4307" y="2640801"/>
          <a:ext cx="3525306" cy="1142204"/>
        </a:xfrm>
        <a:prstGeom prst="roundRect">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US" sz="1600" b="1" kern="1200" dirty="0"/>
            <a:t>Memory</a:t>
          </a:r>
          <a:endParaRPr lang="en-IN" sz="1600" b="1" kern="1200" dirty="0"/>
        </a:p>
      </dsp:txBody>
      <dsp:txXfrm>
        <a:off x="60065" y="2696559"/>
        <a:ext cx="3413790" cy="1030688"/>
      </dsp:txXfrm>
    </dsp:sp>
    <dsp:sp modelId="{4F2014D3-5BE2-4C38-8F48-8EE4D4BC5BC9}">
      <dsp:nvSpPr>
        <dsp:cNvPr id="0" name=""/>
        <dsp:cNvSpPr/>
      </dsp:nvSpPr>
      <dsp:spPr>
        <a:xfrm>
          <a:off x="3529614" y="4005508"/>
          <a:ext cx="5287960" cy="1415659"/>
        </a:xfrm>
        <a:prstGeom prst="rightArrow">
          <a:avLst>
            <a:gd name="adj1" fmla="val 75000"/>
            <a:gd name="adj2" fmla="val 50000"/>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None/>
          </a:pPr>
          <a:r>
            <a:rPr lang="en-US" sz="1600" b="0" kern="1200" dirty="0"/>
            <a:t>  Timers are used in applications delays are used before the execution of a specific function. Counters are used where the number of times a specific event takes place needs to be tracked.</a:t>
          </a:r>
          <a:endParaRPr lang="en-IN" sz="1600" kern="1200" dirty="0"/>
        </a:p>
      </dsp:txBody>
      <dsp:txXfrm>
        <a:off x="3529614" y="4182465"/>
        <a:ext cx="4757088" cy="1061745"/>
      </dsp:txXfrm>
    </dsp:sp>
    <dsp:sp modelId="{E272B0AC-2B4A-48AA-8303-946040C679FF}">
      <dsp:nvSpPr>
        <dsp:cNvPr id="0" name=""/>
        <dsp:cNvSpPr/>
      </dsp:nvSpPr>
      <dsp:spPr>
        <a:xfrm>
          <a:off x="4307" y="4150840"/>
          <a:ext cx="3525306" cy="1142204"/>
        </a:xfrm>
        <a:prstGeom prst="roundRect">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kern="1200" dirty="0"/>
            <a:t>Timer and counter</a:t>
          </a:r>
        </a:p>
      </dsp:txBody>
      <dsp:txXfrm>
        <a:off x="60065" y="4206598"/>
        <a:ext cx="3413790" cy="1030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79D75-D815-4295-B997-0644AA34ECAD}">
      <dsp:nvSpPr>
        <dsp:cNvPr id="0" name=""/>
        <dsp:cNvSpPr/>
      </dsp:nvSpPr>
      <dsp:spPr>
        <a:xfrm>
          <a:off x="3528752" y="9825"/>
          <a:ext cx="5293129" cy="1694115"/>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Input components allow other components within the larger interconnected infrastructure to interact with the embedded system. Once processing is complete, the results are communicated to the required destination via the output component.</a:t>
          </a:r>
          <a:endParaRPr lang="en-IN" sz="1600" kern="1200" dirty="0"/>
        </a:p>
      </dsp:txBody>
      <dsp:txXfrm>
        <a:off x="3528752" y="221589"/>
        <a:ext cx="4657836" cy="1270587"/>
      </dsp:txXfrm>
    </dsp:sp>
    <dsp:sp modelId="{731EF4CB-EB2A-4BF2-B6B8-BA939FB086AC}">
      <dsp:nvSpPr>
        <dsp:cNvPr id="0" name=""/>
        <dsp:cNvSpPr/>
      </dsp:nvSpPr>
      <dsp:spPr>
        <a:xfrm>
          <a:off x="0" y="9825"/>
          <a:ext cx="3528752" cy="1694115"/>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kern="1200" dirty="0"/>
            <a:t>Input/output</a:t>
          </a:r>
        </a:p>
      </dsp:txBody>
      <dsp:txXfrm>
        <a:off x="82700" y="92525"/>
        <a:ext cx="3363352" cy="1528715"/>
      </dsp:txXfrm>
    </dsp:sp>
    <dsp:sp modelId="{867011D7-D230-43C5-B0D3-EC2EFE4D11F5}">
      <dsp:nvSpPr>
        <dsp:cNvPr id="0" name=""/>
        <dsp:cNvSpPr/>
      </dsp:nvSpPr>
      <dsp:spPr>
        <a:xfrm>
          <a:off x="3528752" y="1873352"/>
          <a:ext cx="5293129" cy="1694115"/>
        </a:xfrm>
        <a:prstGeom prst="rightArrow">
          <a:avLst>
            <a:gd name="adj1" fmla="val 75000"/>
            <a:gd name="adj2" fmla="val 50000"/>
          </a:avLst>
        </a:prstGeom>
        <a:solidFill>
          <a:schemeClr val="accent3">
            <a:tint val="40000"/>
            <a:alpha val="90000"/>
            <a:hueOff val="5358427"/>
            <a:satOff val="-6896"/>
            <a:lumOff val="-537"/>
            <a:alphaOff val="0"/>
          </a:schemeClr>
        </a:solidFill>
        <a:ln w="9525" cap="flat" cmpd="sng" algn="ctr">
          <a:solidFill>
            <a:schemeClr val="accent3">
              <a:tint val="40000"/>
              <a:alpha val="90000"/>
              <a:hueOff val="5358427"/>
              <a:satOff val="-6896"/>
              <a:lumOff val="-5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Communication interfaces enable embedded systems to establish communications with each other and other components within the larger system. Different interfaces include USB, I2C, UART, RS-232, and SPI. </a:t>
          </a:r>
          <a:endParaRPr lang="en-IN" sz="1600" kern="1200" dirty="0"/>
        </a:p>
      </dsp:txBody>
      <dsp:txXfrm>
        <a:off x="3528752" y="2085116"/>
        <a:ext cx="4657836" cy="1270587"/>
      </dsp:txXfrm>
    </dsp:sp>
    <dsp:sp modelId="{1B5C7D87-1111-4FEA-90A2-52ACEEA75974}">
      <dsp:nvSpPr>
        <dsp:cNvPr id="0" name=""/>
        <dsp:cNvSpPr/>
      </dsp:nvSpPr>
      <dsp:spPr>
        <a:xfrm>
          <a:off x="0" y="1873352"/>
          <a:ext cx="3528752" cy="1694115"/>
        </a:xfrm>
        <a:prstGeom prst="roundRect">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kern="1200" dirty="0"/>
            <a:t>Communication interface</a:t>
          </a:r>
        </a:p>
      </dsp:txBody>
      <dsp:txXfrm>
        <a:off x="82700" y="1956052"/>
        <a:ext cx="3363352" cy="1528715"/>
      </dsp:txXfrm>
    </dsp:sp>
    <dsp:sp modelId="{C62230AF-7A23-4E97-9323-E42924E0AE6B}">
      <dsp:nvSpPr>
        <dsp:cNvPr id="0" name=""/>
        <dsp:cNvSpPr/>
      </dsp:nvSpPr>
      <dsp:spPr>
        <a:xfrm>
          <a:off x="3528752" y="3727053"/>
          <a:ext cx="5293129" cy="1694115"/>
        </a:xfrm>
        <a:prstGeom prst="rightArrow">
          <a:avLst>
            <a:gd name="adj1" fmla="val 75000"/>
            <a:gd name="adj2" fmla="val 50000"/>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Depending on the application, embedded systems can contain customized electrical circuits comprising of </a:t>
          </a:r>
          <a:r>
            <a:rPr lang="en-IN" sz="1600" b="0" kern="1200" dirty="0"/>
            <a:t>Printed circuit board (PCB), resistor, capacitor, diode, transistor, inductor, LED</a:t>
          </a:r>
        </a:p>
      </dsp:txBody>
      <dsp:txXfrm>
        <a:off x="3528752" y="3938817"/>
        <a:ext cx="4657836" cy="1270587"/>
      </dsp:txXfrm>
    </dsp:sp>
    <dsp:sp modelId="{1B703724-D697-42E4-AD49-466AB8C36BC5}">
      <dsp:nvSpPr>
        <dsp:cNvPr id="0" name=""/>
        <dsp:cNvSpPr/>
      </dsp:nvSpPr>
      <dsp:spPr>
        <a:xfrm>
          <a:off x="0" y="3727053"/>
          <a:ext cx="3528752" cy="1694115"/>
        </a:xfrm>
        <a:prstGeom prst="roundRect">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kern="1200" dirty="0"/>
            <a:t>Electrical circuit</a:t>
          </a:r>
        </a:p>
      </dsp:txBody>
      <dsp:txXfrm>
        <a:off x="82700" y="3809753"/>
        <a:ext cx="3363352" cy="1528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79D75-D815-4295-B997-0644AA34ECAD}">
      <dsp:nvSpPr>
        <dsp:cNvPr id="0" name=""/>
        <dsp:cNvSpPr/>
      </dsp:nvSpPr>
      <dsp:spPr>
        <a:xfrm>
          <a:off x="3528752" y="0"/>
          <a:ext cx="5293129" cy="1694115"/>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A text editor is the first software component needed for building an embedded system. This editor is used to write source code in C and C++ programming languages and save it as a text file.</a:t>
          </a:r>
          <a:endParaRPr lang="en-IN" sz="1600" kern="1200" dirty="0"/>
        </a:p>
      </dsp:txBody>
      <dsp:txXfrm>
        <a:off x="3528752" y="211764"/>
        <a:ext cx="4657836" cy="1270587"/>
      </dsp:txXfrm>
    </dsp:sp>
    <dsp:sp modelId="{731EF4CB-EB2A-4BF2-B6B8-BA939FB086AC}">
      <dsp:nvSpPr>
        <dsp:cNvPr id="0" name=""/>
        <dsp:cNvSpPr/>
      </dsp:nvSpPr>
      <dsp:spPr>
        <a:xfrm>
          <a:off x="0" y="0"/>
          <a:ext cx="3528752" cy="1694115"/>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Text editor</a:t>
          </a:r>
          <a:endParaRPr lang="en-IN" sz="1600" b="1" kern="1200" dirty="0"/>
        </a:p>
      </dsp:txBody>
      <dsp:txXfrm>
        <a:off x="82700" y="82700"/>
        <a:ext cx="3363352" cy="1528715"/>
      </dsp:txXfrm>
    </dsp:sp>
    <dsp:sp modelId="{867011D7-D230-43C5-B0D3-EC2EFE4D11F5}">
      <dsp:nvSpPr>
        <dsp:cNvPr id="0" name=""/>
        <dsp:cNvSpPr/>
      </dsp:nvSpPr>
      <dsp:spPr>
        <a:xfrm>
          <a:off x="3528752" y="1863526"/>
          <a:ext cx="5293129" cy="1694115"/>
        </a:xfrm>
        <a:prstGeom prst="rightArrow">
          <a:avLst>
            <a:gd name="adj1" fmla="val 75000"/>
            <a:gd name="adj2" fmla="val 50000"/>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This component’s core function is the development of an executable program. Translates the written code into low-level machine language such as machine code, assembly language, and object code.</a:t>
          </a:r>
          <a:endParaRPr lang="en-IN" sz="1600" kern="1200" dirty="0"/>
        </a:p>
      </dsp:txBody>
      <dsp:txXfrm>
        <a:off x="3528752" y="2075290"/>
        <a:ext cx="4657836" cy="1270587"/>
      </dsp:txXfrm>
    </dsp:sp>
    <dsp:sp modelId="{1B5C7D87-1111-4FEA-90A2-52ACEEA75974}">
      <dsp:nvSpPr>
        <dsp:cNvPr id="0" name=""/>
        <dsp:cNvSpPr/>
      </dsp:nvSpPr>
      <dsp:spPr>
        <a:xfrm>
          <a:off x="0" y="1863526"/>
          <a:ext cx="3528752" cy="1694115"/>
        </a:xfrm>
        <a:prstGeom prst="roundRect">
          <a:avLst/>
        </a:prstGeom>
        <a:solidFill>
          <a:schemeClr val="accent3">
            <a:hueOff val="5625132"/>
            <a:satOff val="-8440"/>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Compiler</a:t>
          </a:r>
          <a:endParaRPr lang="en-IN" sz="1600" b="1" kern="1200" dirty="0"/>
        </a:p>
      </dsp:txBody>
      <dsp:txXfrm>
        <a:off x="82700" y="1946226"/>
        <a:ext cx="3363352" cy="1528715"/>
      </dsp:txXfrm>
    </dsp:sp>
    <dsp:sp modelId="{C62230AF-7A23-4E97-9323-E42924E0AE6B}">
      <dsp:nvSpPr>
        <dsp:cNvPr id="0" name=""/>
        <dsp:cNvSpPr/>
      </dsp:nvSpPr>
      <dsp:spPr>
        <a:xfrm>
          <a:off x="3528752" y="3727053"/>
          <a:ext cx="5293129" cy="1694115"/>
        </a:xfrm>
        <a:prstGeom prst="rightArrow">
          <a:avLst>
            <a:gd name="adj1" fmla="val 75000"/>
            <a:gd name="adj2" fmla="val 50000"/>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The assembler is used when assembly language is the programming language used to build the application. The assembly language program is translated into HEX code for further processing. Once the code is written, the programmer is used to write the program on the chip.</a:t>
          </a:r>
          <a:endParaRPr lang="en-IN" sz="1600" b="0" kern="1200" dirty="0"/>
        </a:p>
      </dsp:txBody>
      <dsp:txXfrm>
        <a:off x="3528752" y="3938817"/>
        <a:ext cx="4657836" cy="1270587"/>
      </dsp:txXfrm>
    </dsp:sp>
    <dsp:sp modelId="{1B703724-D697-42E4-AD49-466AB8C36BC5}">
      <dsp:nvSpPr>
        <dsp:cNvPr id="0" name=""/>
        <dsp:cNvSpPr/>
      </dsp:nvSpPr>
      <dsp:spPr>
        <a:xfrm>
          <a:off x="0" y="3727053"/>
          <a:ext cx="3528752" cy="1694115"/>
        </a:xfrm>
        <a:prstGeom prst="roundRect">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Assembler</a:t>
          </a:r>
          <a:endParaRPr lang="en-IN" sz="1600" b="1" kern="1200" dirty="0"/>
        </a:p>
      </dsp:txBody>
      <dsp:txXfrm>
        <a:off x="82700" y="3809753"/>
        <a:ext cx="3363352" cy="15287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79D75-D815-4295-B997-0644AA34ECAD}">
      <dsp:nvSpPr>
        <dsp:cNvPr id="0" name=""/>
        <dsp:cNvSpPr/>
      </dsp:nvSpPr>
      <dsp:spPr>
        <a:xfrm>
          <a:off x="3528752" y="0"/>
          <a:ext cx="5293129" cy="1694115"/>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It makes the embedded system behave like a real, live system while operating in a simulation environment. The emulator is used to gain an idea of the way the code will operate in real time.</a:t>
          </a:r>
          <a:endParaRPr lang="en-IN" sz="1600" kern="1200" dirty="0"/>
        </a:p>
      </dsp:txBody>
      <dsp:txXfrm>
        <a:off x="3528752" y="211764"/>
        <a:ext cx="4657836" cy="1270587"/>
      </dsp:txXfrm>
    </dsp:sp>
    <dsp:sp modelId="{731EF4CB-EB2A-4BF2-B6B8-BA939FB086AC}">
      <dsp:nvSpPr>
        <dsp:cNvPr id="0" name=""/>
        <dsp:cNvSpPr/>
      </dsp:nvSpPr>
      <dsp:spPr>
        <a:xfrm>
          <a:off x="0" y="0"/>
          <a:ext cx="3528752" cy="1694115"/>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Emulator</a:t>
          </a:r>
          <a:endParaRPr lang="en-IN" sz="1600" b="1" kern="1200" dirty="0"/>
        </a:p>
      </dsp:txBody>
      <dsp:txXfrm>
        <a:off x="82700" y="82700"/>
        <a:ext cx="3363352" cy="1528715"/>
      </dsp:txXfrm>
    </dsp:sp>
    <dsp:sp modelId="{867011D7-D230-43C5-B0D3-EC2EFE4D11F5}">
      <dsp:nvSpPr>
        <dsp:cNvPr id="0" name=""/>
        <dsp:cNvSpPr/>
      </dsp:nvSpPr>
      <dsp:spPr>
        <a:xfrm>
          <a:off x="3528752" y="1863526"/>
          <a:ext cx="5293129" cy="1694115"/>
        </a:xfrm>
        <a:prstGeom prst="rightArrow">
          <a:avLst>
            <a:gd name="adj1" fmla="val 75000"/>
            <a:gd name="adj2" fmla="val 50000"/>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Software code is generally written in small-sized pieces and modules. The link editor, also known as a ‘linker,’ is the component used to take one or more object files and integrate them to develop a single executable code.</a:t>
          </a:r>
          <a:endParaRPr lang="en-IN" sz="1600" kern="1200" dirty="0"/>
        </a:p>
      </dsp:txBody>
      <dsp:txXfrm>
        <a:off x="3528752" y="2075290"/>
        <a:ext cx="4657836" cy="1270587"/>
      </dsp:txXfrm>
    </dsp:sp>
    <dsp:sp modelId="{1B5C7D87-1111-4FEA-90A2-52ACEEA75974}">
      <dsp:nvSpPr>
        <dsp:cNvPr id="0" name=""/>
        <dsp:cNvSpPr/>
      </dsp:nvSpPr>
      <dsp:spPr>
        <a:xfrm>
          <a:off x="0" y="1863526"/>
          <a:ext cx="3528752" cy="1694115"/>
        </a:xfrm>
        <a:prstGeom prst="roundRect">
          <a:avLst/>
        </a:prstGeom>
        <a:solidFill>
          <a:schemeClr val="accent3">
            <a:hueOff val="5625132"/>
            <a:satOff val="-8440"/>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Link editor</a:t>
          </a:r>
          <a:endParaRPr lang="en-IN" sz="1600" b="1" kern="1200" dirty="0"/>
        </a:p>
      </dsp:txBody>
      <dsp:txXfrm>
        <a:off x="82700" y="1946226"/>
        <a:ext cx="3363352" cy="1528715"/>
      </dsp:txXfrm>
    </dsp:sp>
    <dsp:sp modelId="{C62230AF-7A23-4E97-9323-E42924E0AE6B}">
      <dsp:nvSpPr>
        <dsp:cNvPr id="0" name=""/>
        <dsp:cNvSpPr/>
      </dsp:nvSpPr>
      <dsp:spPr>
        <a:xfrm>
          <a:off x="3528752" y="3727053"/>
          <a:ext cx="5293129" cy="1694115"/>
        </a:xfrm>
        <a:prstGeom prst="rightArrow">
          <a:avLst>
            <a:gd name="adj1" fmla="val 75000"/>
            <a:gd name="adj2" fmla="val 50000"/>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A software component used for debugging and testing. It is responsible for scanning the code, removing bugs and other errors, and highlighting the specific instances where they occurred. The debugger helps programmers address errors swiftly.</a:t>
          </a:r>
          <a:endParaRPr lang="en-IN" sz="1600" b="0" kern="1200" dirty="0"/>
        </a:p>
      </dsp:txBody>
      <dsp:txXfrm>
        <a:off x="3528752" y="3938817"/>
        <a:ext cx="4657836" cy="1270587"/>
      </dsp:txXfrm>
    </dsp:sp>
    <dsp:sp modelId="{1B703724-D697-42E4-AD49-466AB8C36BC5}">
      <dsp:nvSpPr>
        <dsp:cNvPr id="0" name=""/>
        <dsp:cNvSpPr/>
      </dsp:nvSpPr>
      <dsp:spPr>
        <a:xfrm>
          <a:off x="0" y="3727053"/>
          <a:ext cx="3528752" cy="1694115"/>
        </a:xfrm>
        <a:prstGeom prst="roundRect">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en-IN" sz="1600" b="1" i="0" kern="1200" dirty="0"/>
            <a:t>Debugger</a:t>
          </a:r>
          <a:endParaRPr lang="en-IN" sz="1600" b="1" kern="1200" dirty="0"/>
        </a:p>
      </dsp:txBody>
      <dsp:txXfrm>
        <a:off x="82700" y="3809753"/>
        <a:ext cx="3363352" cy="15287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00317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32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065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dirty="0"/>
              <a:t>Today's processing speeds vastly outpace memory access times, and we employ a very fast but small amount of memory (cache) local to the processor.</a:t>
            </a:r>
          </a:p>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824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b="0" dirty="0"/>
              <a:t>Input components allow other components within the larger interconnected infrastructure to interact with the embedded system. Once processing is complete (for instance, counting), the results are communicated to the required destination via the output component.</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dirty="0"/>
              <a:t>2) Depending on the application, embedded systems can contain customized electrical circuits. Some of the basic components used in electrical circuits of embedded systems are </a:t>
            </a:r>
            <a:r>
              <a:rPr lang="en-IN" sz="1200" b="0" dirty="0"/>
              <a:t>Printed circuit board (PCB), resistor, capacitor, diode, transistor, inductor, LED</a:t>
            </a:r>
          </a:p>
          <a:p>
            <a:pPr lvl="0"/>
            <a:endParaRPr lang="en-IN" sz="12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90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00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9471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80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826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592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59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928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65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77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013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980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60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248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4726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269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74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82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2505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623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95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85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175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393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24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79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125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6350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15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5406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73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2165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932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622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3415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91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33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059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525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285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8808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39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035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745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21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sz="12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90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936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28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509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CDBE53D-3CE6-409E-9293-712455EB5B4F}" type="datetimeFigureOut">
              <a:rPr lang="en-US"/>
              <a:pPr>
                <a:defRPr/>
              </a:pPr>
              <a:t>2/27/2025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C8D4858B-A23F-404F-9446-EF39D924105B}" type="slidenum">
              <a:rPr lang="en-US" altLang="en-US"/>
              <a:pPr/>
              <a:t>‹#›</a:t>
            </a:fld>
            <a:endParaRPr lang="en-US" altLang="en-US"/>
          </a:p>
        </p:txBody>
      </p:sp>
    </p:spTree>
    <p:extLst>
      <p:ext uri="{BB962C8B-B14F-4D97-AF65-F5344CB8AC3E}">
        <p14:creationId xmlns:p14="http://schemas.microsoft.com/office/powerpoint/2010/main" val="376797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487363"/>
          </a:xfrm>
        </p:spPr>
        <p:txBody>
          <a:bodyPr/>
          <a:lstStyle/>
          <a:p>
            <a:r>
              <a:rPr lang="en-US"/>
              <a:t>Click to edit Master title style</a:t>
            </a:r>
          </a:p>
        </p:txBody>
      </p:sp>
      <p:sp>
        <p:nvSpPr>
          <p:cNvPr id="3" name="Text Placeholder 2"/>
          <p:cNvSpPr>
            <a:spLocks noGrp="1"/>
          </p:cNvSpPr>
          <p:nvPr>
            <p:ph type="body" sz="half" idx="1"/>
          </p:nvPr>
        </p:nvSpPr>
        <p:spPr>
          <a:xfrm>
            <a:off x="304800" y="990600"/>
            <a:ext cx="4191000" cy="513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191000" cy="513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A presentation of eSyst.org</a:t>
            </a:r>
          </a:p>
        </p:txBody>
      </p:sp>
      <p:sp>
        <p:nvSpPr>
          <p:cNvPr id="6" name="Rectangle 6"/>
          <p:cNvSpPr>
            <a:spLocks noGrp="1" noChangeArrowheads="1"/>
          </p:cNvSpPr>
          <p:nvPr>
            <p:ph type="sldNum" sz="quarter" idx="11"/>
          </p:nvPr>
        </p:nvSpPr>
        <p:spPr>
          <a:ln/>
        </p:spPr>
        <p:txBody>
          <a:bodyPr/>
          <a:lstStyle>
            <a:lvl1pPr>
              <a:defRPr/>
            </a:lvl1pPr>
          </a:lstStyle>
          <a:p>
            <a:fld id="{2749D493-8DDA-4B99-B7CC-61042BCC6AA7}" type="slidenum">
              <a:rPr lang="en-US" altLang="en-US"/>
              <a:pPr/>
              <a:t>‹#›</a:t>
            </a:fld>
            <a:endParaRPr lang="en-US" altLang="en-US"/>
          </a:p>
        </p:txBody>
      </p:sp>
    </p:spTree>
    <p:extLst>
      <p:ext uri="{BB962C8B-B14F-4D97-AF65-F5344CB8AC3E}">
        <p14:creationId xmlns:p14="http://schemas.microsoft.com/office/powerpoint/2010/main" val="2914221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147711" y="2897944"/>
            <a:ext cx="9144000" cy="3786485"/>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002060"/>
              </a:solidFill>
              <a:latin typeface="Times New Roman"/>
              <a:ea typeface="Times New Roman"/>
              <a:cs typeface="Times New Roman"/>
              <a:sym typeface="Times New Roman"/>
            </a:endParaRPr>
          </a:p>
          <a:p>
            <a:pPr lvl="0" algn="ctr">
              <a:buSzPts val="3200"/>
            </a:pPr>
            <a:r>
              <a:rPr lang="en-US" sz="2800" b="1" dirty="0">
                <a:solidFill>
                  <a:srgbClr val="002060"/>
                </a:solidFill>
                <a:latin typeface="Times New Roman"/>
                <a:ea typeface="Times New Roman"/>
                <a:cs typeface="Times New Roman"/>
                <a:sym typeface="Times New Roman"/>
              </a:rPr>
              <a:t>Embedded System and Internet of Things </a:t>
            </a:r>
            <a:r>
              <a:rPr lang="en-US" sz="2800" b="1" i="0" u="none" strike="noStrike" cap="none" dirty="0">
                <a:solidFill>
                  <a:srgbClr val="002060"/>
                </a:solidFill>
                <a:latin typeface="Times New Roman"/>
                <a:ea typeface="Times New Roman"/>
                <a:cs typeface="Times New Roman"/>
                <a:sym typeface="Times New Roman"/>
              </a:rPr>
              <a:t>(ESIOT)</a:t>
            </a:r>
            <a:endParaRPr sz="2800" b="1" i="0" u="none" strike="noStrike" cap="none" dirty="0">
              <a:solidFill>
                <a:srgbClr val="00206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FF0000"/>
              </a:solidFill>
              <a:latin typeface="Times New Roman"/>
              <a:ea typeface="Times New Roman"/>
              <a:cs typeface="Times New Roman"/>
              <a:sym typeface="Times New Roman"/>
            </a:endParaRPr>
          </a:p>
          <a:p>
            <a:pPr lvl="0" algn="ctr">
              <a:buSzPts val="3200"/>
            </a:pPr>
            <a:r>
              <a:rPr lang="en-US" sz="2800" b="1" dirty="0">
                <a:solidFill>
                  <a:srgbClr val="FF0000"/>
                </a:solidFill>
                <a:latin typeface="Times New Roman"/>
                <a:ea typeface="Times New Roman"/>
                <a:cs typeface="Times New Roman"/>
                <a:sym typeface="Times New Roman"/>
              </a:rPr>
              <a:t>Introduction to Embedded Systems </a:t>
            </a:r>
            <a:r>
              <a:rPr lang="en-US" sz="2400" b="1" i="1" u="none" strike="noStrike" cap="none" dirty="0">
                <a:solidFill>
                  <a:srgbClr val="FF0000"/>
                </a:solidFill>
                <a:latin typeface="Times New Roman"/>
                <a:ea typeface="Times New Roman"/>
                <a:cs typeface="Times New Roman"/>
                <a:sym typeface="Times New Roman"/>
              </a:rPr>
              <a:t>(Unit-1): </a:t>
            </a:r>
          </a:p>
          <a:p>
            <a:pPr lvl="0" algn="ctr">
              <a:buSzPts val="3200"/>
            </a:pPr>
            <a:endParaRPr lang="en-US" sz="1800" dirty="0">
              <a:solidFill>
                <a:srgbClr val="366092"/>
              </a:solidFill>
              <a:latin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0000"/>
                </a:solidFill>
                <a:latin typeface="Times New Roman"/>
                <a:ea typeface="Times New Roman"/>
                <a:cs typeface="Times New Roman"/>
                <a:sym typeface="Times New Roman"/>
              </a:rPr>
              <a:t>B.E.-CSE 3</a:t>
            </a:r>
            <a:r>
              <a:rPr lang="en-US" sz="2400" b="1" i="0" u="none" strike="noStrike" cap="none" baseline="30000" dirty="0">
                <a:solidFill>
                  <a:srgbClr val="FF0000"/>
                </a:solidFill>
                <a:latin typeface="Times New Roman"/>
                <a:ea typeface="Times New Roman"/>
                <a:cs typeface="Times New Roman"/>
                <a:sym typeface="Times New Roman"/>
              </a:rPr>
              <a:t>rd</a:t>
            </a:r>
            <a:r>
              <a:rPr lang="en-US" sz="2400" b="1" i="0" u="none" strike="noStrike" cap="none" dirty="0">
                <a:solidFill>
                  <a:srgbClr val="FF0000"/>
                </a:solidFill>
                <a:latin typeface="Times New Roman"/>
                <a:ea typeface="Times New Roman"/>
                <a:cs typeface="Times New Roman"/>
                <a:sym typeface="Times New Roman"/>
              </a:rPr>
              <a:t> Sem.</a:t>
            </a:r>
            <a:endParaRPr dirty="0"/>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Department of Interdisciplinary Courses in Engineering (DICE)</a:t>
            </a:r>
            <a:endParaRPr dirty="0"/>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Embedded Processor?</a:t>
            </a:r>
          </a:p>
        </p:txBody>
      </p:sp>
      <p:sp>
        <p:nvSpPr>
          <p:cNvPr id="3" name="Text Placeholder 2"/>
          <p:cNvSpPr>
            <a:spLocks noGrp="1"/>
          </p:cNvSpPr>
          <p:nvPr>
            <p:ph type="body" idx="1"/>
          </p:nvPr>
        </p:nvSpPr>
        <p:spPr>
          <a:xfrm>
            <a:off x="71120" y="975360"/>
            <a:ext cx="8757920" cy="5110480"/>
          </a:xfrm>
        </p:spPr>
        <p:txBody>
          <a:bodyPr/>
          <a:lstStyle/>
          <a:p>
            <a:r>
              <a:rPr lang="en-US" sz="2000" dirty="0"/>
              <a:t>An embedded processor is a microprocessor that is used in an embedded system. An embedded system is a computer system that is designed to perform a specific task within a larger system. It is a self-contained system that is embedded within a larger device or system and is used to control the operation of the device. </a:t>
            </a:r>
          </a:p>
          <a:p>
            <a:pPr>
              <a:buFont typeface="Arial" panose="020B0604020202020204" pitchFamily="34" charset="0"/>
              <a:buChar char="•"/>
            </a:pPr>
            <a:r>
              <a:rPr lang="en-US" sz="2000" dirty="0"/>
              <a:t>Embedded processors are typically found in devices that require real-time processing capabilities, such as industrial control systems, automotive systems, and consumer electronics.</a:t>
            </a:r>
          </a:p>
          <a:p>
            <a:pPr>
              <a:buFont typeface="Arial" panose="020B0604020202020204" pitchFamily="34" charset="0"/>
              <a:buChar char="•"/>
            </a:pPr>
            <a:r>
              <a:rPr lang="en-US" sz="2000" dirty="0"/>
              <a:t>Embedded processors are designed to be small, low-power, and efficient, as they are typically used in devices where space and power are at a premium. </a:t>
            </a:r>
          </a:p>
          <a:p>
            <a:pPr>
              <a:buFont typeface="Arial" panose="020B0604020202020204" pitchFamily="34" charset="0"/>
              <a:buChar char="•"/>
            </a:pPr>
            <a:r>
              <a:rPr lang="en-US" sz="2000" dirty="0"/>
              <a:t>They are also designed to be reliable and to operate for long periods of time without failure. </a:t>
            </a:r>
          </a:p>
          <a:p>
            <a:pPr>
              <a:buFont typeface="Arial" panose="020B0604020202020204" pitchFamily="34" charset="0"/>
              <a:buChar char="•"/>
            </a:pPr>
            <a:r>
              <a:rPr lang="en-US" sz="2000" dirty="0"/>
              <a:t>Some examples of devices that use embedded processors include smartphones, TVs, washing machines, and aircraft systems.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Tree>
    <p:extLst>
      <p:ext uri="{BB962C8B-B14F-4D97-AF65-F5344CB8AC3E}">
        <p14:creationId xmlns:p14="http://schemas.microsoft.com/office/powerpoint/2010/main" val="101729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1D0-18DD-8EC2-A653-069200C69A8C}"/>
              </a:ext>
            </a:extLst>
          </p:cNvPr>
          <p:cNvSpPr>
            <a:spLocks noGrp="1"/>
          </p:cNvSpPr>
          <p:nvPr>
            <p:ph type="title"/>
          </p:nvPr>
        </p:nvSpPr>
        <p:spPr/>
        <p:txBody>
          <a:bodyPr/>
          <a:lstStyle/>
          <a:p>
            <a:r>
              <a:rPr lang="en-IN" dirty="0"/>
              <a:t>Types of Embedded System</a:t>
            </a:r>
          </a:p>
        </p:txBody>
      </p:sp>
      <p:sp>
        <p:nvSpPr>
          <p:cNvPr id="4" name="Slide Number Placeholder 3">
            <a:extLst>
              <a:ext uri="{FF2B5EF4-FFF2-40B4-BE49-F238E27FC236}">
                <a16:creationId xmlns:a16="http://schemas.microsoft.com/office/drawing/2014/main" id="{17606158-2DA8-2295-4832-D218EBCE2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E4594F33-5AC4-EC26-F98E-3A88F3E0E2C1}"/>
              </a:ext>
            </a:extLst>
          </p:cNvPr>
          <p:cNvPicPr>
            <a:picLocks noChangeAspect="1"/>
          </p:cNvPicPr>
          <p:nvPr/>
        </p:nvPicPr>
        <p:blipFill rotWithShape="1">
          <a:blip r:embed="rId2"/>
          <a:srcRect l="3202" t="2397" r="6753" b="1728"/>
          <a:stretch/>
        </p:blipFill>
        <p:spPr>
          <a:xfrm>
            <a:off x="2150806" y="1465007"/>
            <a:ext cx="4326194" cy="4227871"/>
          </a:xfrm>
          <a:prstGeom prst="rect">
            <a:avLst/>
          </a:prstGeom>
        </p:spPr>
      </p:pic>
    </p:spTree>
    <p:extLst>
      <p:ext uri="{BB962C8B-B14F-4D97-AF65-F5344CB8AC3E}">
        <p14:creationId xmlns:p14="http://schemas.microsoft.com/office/powerpoint/2010/main" val="165300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1E35-3344-7E75-6A06-C051AC8CB302}"/>
              </a:ext>
            </a:extLst>
          </p:cNvPr>
          <p:cNvSpPr>
            <a:spLocks noGrp="1"/>
          </p:cNvSpPr>
          <p:nvPr>
            <p:ph type="title"/>
          </p:nvPr>
        </p:nvSpPr>
        <p:spPr/>
        <p:txBody>
          <a:bodyPr/>
          <a:lstStyle/>
          <a:p>
            <a:r>
              <a:rPr lang="en-IN" dirty="0"/>
              <a:t>Stand-alone Embedded System</a:t>
            </a:r>
          </a:p>
        </p:txBody>
      </p:sp>
      <p:sp>
        <p:nvSpPr>
          <p:cNvPr id="4" name="Slide Number Placeholder 3">
            <a:extLst>
              <a:ext uri="{FF2B5EF4-FFF2-40B4-BE49-F238E27FC236}">
                <a16:creationId xmlns:a16="http://schemas.microsoft.com/office/drawing/2014/main" id="{BEE3366B-FC17-0A20-9F2A-1EF98B6C4E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27DC9475-9ECC-561F-1CC5-DF77E47A7B4D}"/>
              </a:ext>
            </a:extLst>
          </p:cNvPr>
          <p:cNvPicPr>
            <a:picLocks noChangeAspect="1"/>
          </p:cNvPicPr>
          <p:nvPr/>
        </p:nvPicPr>
        <p:blipFill rotWithShape="1">
          <a:blip r:embed="rId2"/>
          <a:srcRect l="1965" t="13703"/>
          <a:stretch/>
        </p:blipFill>
        <p:spPr>
          <a:xfrm>
            <a:off x="126266" y="1602658"/>
            <a:ext cx="8909582" cy="3921390"/>
          </a:xfrm>
          <a:prstGeom prst="rect">
            <a:avLst/>
          </a:prstGeom>
        </p:spPr>
      </p:pic>
    </p:spTree>
    <p:extLst>
      <p:ext uri="{BB962C8B-B14F-4D97-AF65-F5344CB8AC3E}">
        <p14:creationId xmlns:p14="http://schemas.microsoft.com/office/powerpoint/2010/main" val="2016327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736-3B66-4A79-5AA7-2A80D7AFCFE8}"/>
              </a:ext>
            </a:extLst>
          </p:cNvPr>
          <p:cNvSpPr>
            <a:spLocks noGrp="1"/>
          </p:cNvSpPr>
          <p:nvPr>
            <p:ph type="title"/>
          </p:nvPr>
        </p:nvSpPr>
        <p:spPr/>
        <p:txBody>
          <a:bodyPr/>
          <a:lstStyle/>
          <a:p>
            <a:r>
              <a:rPr lang="en-IN" dirty="0"/>
              <a:t>Real Time/ Reactive Embedded System</a:t>
            </a:r>
          </a:p>
        </p:txBody>
      </p:sp>
      <p:sp>
        <p:nvSpPr>
          <p:cNvPr id="4" name="Slide Number Placeholder 3">
            <a:extLst>
              <a:ext uri="{FF2B5EF4-FFF2-40B4-BE49-F238E27FC236}">
                <a16:creationId xmlns:a16="http://schemas.microsoft.com/office/drawing/2014/main" id="{6367F520-34E0-E9B7-2B33-CE8E3016B6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64F41BB7-770B-EAB0-0C48-16C91C7E1E1B}"/>
              </a:ext>
            </a:extLst>
          </p:cNvPr>
          <p:cNvPicPr>
            <a:picLocks noChangeAspect="1"/>
          </p:cNvPicPr>
          <p:nvPr/>
        </p:nvPicPr>
        <p:blipFill rotWithShape="1">
          <a:blip r:embed="rId3"/>
          <a:srcRect l="2937" t="14753" r="638"/>
          <a:stretch/>
        </p:blipFill>
        <p:spPr>
          <a:xfrm>
            <a:off x="115640" y="1789471"/>
            <a:ext cx="8890708" cy="3825821"/>
          </a:xfrm>
          <a:prstGeom prst="rect">
            <a:avLst/>
          </a:prstGeom>
        </p:spPr>
      </p:pic>
    </p:spTree>
    <p:extLst>
      <p:ext uri="{BB962C8B-B14F-4D97-AF65-F5344CB8AC3E}">
        <p14:creationId xmlns:p14="http://schemas.microsoft.com/office/powerpoint/2010/main" val="414868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A94E-927E-EF95-6E04-FE57EA981613}"/>
              </a:ext>
            </a:extLst>
          </p:cNvPr>
          <p:cNvSpPr>
            <a:spLocks noGrp="1"/>
          </p:cNvSpPr>
          <p:nvPr>
            <p:ph type="title"/>
          </p:nvPr>
        </p:nvSpPr>
        <p:spPr/>
        <p:txBody>
          <a:bodyPr/>
          <a:lstStyle/>
          <a:p>
            <a:r>
              <a:rPr lang="en-IN" dirty="0"/>
              <a:t>Network Embedded Systems </a:t>
            </a:r>
          </a:p>
        </p:txBody>
      </p:sp>
      <p:sp>
        <p:nvSpPr>
          <p:cNvPr id="4" name="Slide Number Placeholder 3">
            <a:extLst>
              <a:ext uri="{FF2B5EF4-FFF2-40B4-BE49-F238E27FC236}">
                <a16:creationId xmlns:a16="http://schemas.microsoft.com/office/drawing/2014/main" id="{84E253B3-FB66-569C-4E31-A4CBC1B6CC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F6DA5C2F-DF81-66EC-6A9B-900124EFC2A9}"/>
              </a:ext>
            </a:extLst>
          </p:cNvPr>
          <p:cNvPicPr>
            <a:picLocks noChangeAspect="1"/>
          </p:cNvPicPr>
          <p:nvPr/>
        </p:nvPicPr>
        <p:blipFill rotWithShape="1">
          <a:blip r:embed="rId2"/>
          <a:srcRect l="2805" t="11638" r="1923" b="2429"/>
          <a:stretch/>
        </p:blipFill>
        <p:spPr>
          <a:xfrm>
            <a:off x="191729" y="1570702"/>
            <a:ext cx="8495071" cy="3716595"/>
          </a:xfrm>
          <a:prstGeom prst="rect">
            <a:avLst/>
          </a:prstGeom>
        </p:spPr>
      </p:pic>
    </p:spTree>
    <p:extLst>
      <p:ext uri="{BB962C8B-B14F-4D97-AF65-F5344CB8AC3E}">
        <p14:creationId xmlns:p14="http://schemas.microsoft.com/office/powerpoint/2010/main" val="381345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2262-E848-9C12-B6F4-F06FB7236C65}"/>
              </a:ext>
            </a:extLst>
          </p:cNvPr>
          <p:cNvSpPr>
            <a:spLocks noGrp="1"/>
          </p:cNvSpPr>
          <p:nvPr>
            <p:ph type="title"/>
          </p:nvPr>
        </p:nvSpPr>
        <p:spPr/>
        <p:txBody>
          <a:bodyPr/>
          <a:lstStyle/>
          <a:p>
            <a:r>
              <a:rPr lang="en-IN" dirty="0"/>
              <a:t>Mobile Embedded System</a:t>
            </a:r>
          </a:p>
        </p:txBody>
      </p:sp>
      <p:sp>
        <p:nvSpPr>
          <p:cNvPr id="4" name="Slide Number Placeholder 3">
            <a:extLst>
              <a:ext uri="{FF2B5EF4-FFF2-40B4-BE49-F238E27FC236}">
                <a16:creationId xmlns:a16="http://schemas.microsoft.com/office/drawing/2014/main" id="{6D9B741B-DEE8-4B4F-49C6-934443E5F5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AF5580F4-7279-6DE0-B073-2B9171F5595A}"/>
              </a:ext>
            </a:extLst>
          </p:cNvPr>
          <p:cNvPicPr>
            <a:picLocks noChangeAspect="1"/>
          </p:cNvPicPr>
          <p:nvPr/>
        </p:nvPicPr>
        <p:blipFill rotWithShape="1">
          <a:blip r:embed="rId2"/>
          <a:srcRect l="2906" t="14098" r="595"/>
          <a:stretch/>
        </p:blipFill>
        <p:spPr>
          <a:xfrm>
            <a:off x="98323" y="1620485"/>
            <a:ext cx="8888069" cy="3728263"/>
          </a:xfrm>
          <a:prstGeom prst="rect">
            <a:avLst/>
          </a:prstGeom>
        </p:spPr>
      </p:pic>
    </p:spTree>
    <p:extLst>
      <p:ext uri="{BB962C8B-B14F-4D97-AF65-F5344CB8AC3E}">
        <p14:creationId xmlns:p14="http://schemas.microsoft.com/office/powerpoint/2010/main" val="388452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4F05E-F7CA-0E26-52C8-036FB6A37F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9" name="Picture 8">
            <a:extLst>
              <a:ext uri="{FF2B5EF4-FFF2-40B4-BE49-F238E27FC236}">
                <a16:creationId xmlns:a16="http://schemas.microsoft.com/office/drawing/2014/main" id="{0226C29F-C96E-2D9B-129F-14B732660577}"/>
              </a:ext>
            </a:extLst>
          </p:cNvPr>
          <p:cNvPicPr>
            <a:picLocks noChangeAspect="1"/>
          </p:cNvPicPr>
          <p:nvPr/>
        </p:nvPicPr>
        <p:blipFill>
          <a:blip r:embed="rId2"/>
          <a:stretch>
            <a:fillRect/>
          </a:stretch>
        </p:blipFill>
        <p:spPr>
          <a:xfrm>
            <a:off x="224499" y="1548242"/>
            <a:ext cx="4087727" cy="4321175"/>
          </a:xfrm>
          <a:prstGeom prst="rect">
            <a:avLst/>
          </a:prstGeom>
        </p:spPr>
      </p:pic>
      <p:pic>
        <p:nvPicPr>
          <p:cNvPr id="6" name="Picture 5">
            <a:extLst>
              <a:ext uri="{FF2B5EF4-FFF2-40B4-BE49-F238E27FC236}">
                <a16:creationId xmlns:a16="http://schemas.microsoft.com/office/drawing/2014/main" id="{063106EF-4521-52C7-2248-CDD2F8A4B0F8}"/>
              </a:ext>
            </a:extLst>
          </p:cNvPr>
          <p:cNvPicPr>
            <a:picLocks noChangeAspect="1"/>
          </p:cNvPicPr>
          <p:nvPr/>
        </p:nvPicPr>
        <p:blipFill>
          <a:blip r:embed="rId3"/>
          <a:stretch>
            <a:fillRect/>
          </a:stretch>
        </p:blipFill>
        <p:spPr>
          <a:xfrm>
            <a:off x="4457700" y="1548241"/>
            <a:ext cx="4644953" cy="4321175"/>
          </a:xfrm>
          <a:prstGeom prst="rect">
            <a:avLst/>
          </a:prstGeom>
        </p:spPr>
      </p:pic>
      <p:sp>
        <p:nvSpPr>
          <p:cNvPr id="7" name="Title 1">
            <a:extLst>
              <a:ext uri="{FF2B5EF4-FFF2-40B4-BE49-F238E27FC236}">
                <a16:creationId xmlns:a16="http://schemas.microsoft.com/office/drawing/2014/main" id="{BC72F573-9C3C-A897-301B-E25F2E5D9E15}"/>
              </a:ext>
            </a:extLst>
          </p:cNvPr>
          <p:cNvSpPr>
            <a:spLocks noGrp="1"/>
          </p:cNvSpPr>
          <p:nvPr>
            <p:ph type="title"/>
          </p:nvPr>
        </p:nvSpPr>
        <p:spPr>
          <a:xfrm>
            <a:off x="0" y="0"/>
            <a:ext cx="6477000" cy="838200"/>
          </a:xfrm>
        </p:spPr>
        <p:txBody>
          <a:bodyPr/>
          <a:lstStyle/>
          <a:p>
            <a:r>
              <a:rPr lang="en-US" dirty="0"/>
              <a:t>Schematic View of Embedded system</a:t>
            </a:r>
          </a:p>
        </p:txBody>
      </p:sp>
    </p:spTree>
    <p:extLst>
      <p:ext uri="{BB962C8B-B14F-4D97-AF65-F5344CB8AC3E}">
        <p14:creationId xmlns:p14="http://schemas.microsoft.com/office/powerpoint/2010/main" val="108117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8" name="Picture 7">
            <a:extLst>
              <a:ext uri="{FF2B5EF4-FFF2-40B4-BE49-F238E27FC236}">
                <a16:creationId xmlns:a16="http://schemas.microsoft.com/office/drawing/2014/main" id="{82065727-D107-784A-7138-4B11D285B87E}"/>
              </a:ext>
            </a:extLst>
          </p:cNvPr>
          <p:cNvPicPr>
            <a:picLocks noChangeAspect="1"/>
          </p:cNvPicPr>
          <p:nvPr/>
        </p:nvPicPr>
        <p:blipFill>
          <a:blip r:embed="rId2"/>
          <a:stretch>
            <a:fillRect/>
          </a:stretch>
        </p:blipFill>
        <p:spPr>
          <a:xfrm>
            <a:off x="1010112" y="1383834"/>
            <a:ext cx="6623285" cy="4424684"/>
          </a:xfrm>
          <a:prstGeom prst="rect">
            <a:avLst/>
          </a:prstGeom>
        </p:spPr>
      </p:pic>
    </p:spTree>
    <p:extLst>
      <p:ext uri="{BB962C8B-B14F-4D97-AF65-F5344CB8AC3E}">
        <p14:creationId xmlns:p14="http://schemas.microsoft.com/office/powerpoint/2010/main" val="80830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452144-7422-1409-8929-E69FD09D30E3}"/>
              </a:ext>
            </a:extLst>
          </p:cNvPr>
          <p:cNvSpPr>
            <a:spLocks noGrp="1"/>
          </p:cNvSpPr>
          <p:nvPr>
            <p:ph type="body" idx="1"/>
          </p:nvPr>
        </p:nvSpPr>
        <p:spPr>
          <a:xfrm>
            <a:off x="119269" y="974035"/>
            <a:ext cx="8855765" cy="5456581"/>
          </a:xfrm>
        </p:spPr>
        <p:txBody>
          <a:bodyPr/>
          <a:lstStyle/>
          <a:p>
            <a:r>
              <a:rPr lang="en-US" sz="2200" b="1" dirty="0"/>
              <a:t>Task Specific</a:t>
            </a:r>
            <a:r>
              <a:rPr lang="en-US" sz="2200" dirty="0"/>
              <a:t>: Embedded systems are designed to perform specific tasks or functions. They are optimized for the particular task they are intended to perform, which makes them more efficient and reliable.</a:t>
            </a:r>
          </a:p>
          <a:p>
            <a:r>
              <a:rPr lang="en-US" sz="2200" b="1" dirty="0"/>
              <a:t>Low Cost</a:t>
            </a:r>
            <a:r>
              <a:rPr lang="en-US" sz="2200" dirty="0"/>
              <a:t>: Embedded systems are typically designed to be cost-effective. This is because they are often used in large volumes, and the cost per unit must be low to make the product economically viable.</a:t>
            </a:r>
          </a:p>
          <a:p>
            <a:r>
              <a:rPr lang="en-US" sz="2200" b="1" dirty="0"/>
              <a:t>Time Specific</a:t>
            </a:r>
            <a:r>
              <a:rPr lang="en-US" sz="2200" dirty="0"/>
              <a:t>: Embedded systems must operate within a specific time frame. This is important in applications such as industrial control systems, where timing is critical for safety and efficiency.</a:t>
            </a:r>
          </a:p>
          <a:p>
            <a:r>
              <a:rPr lang="en-US" sz="2200" b="1" dirty="0"/>
              <a:t>Low Power</a:t>
            </a:r>
            <a:r>
              <a:rPr lang="en-US" sz="2200" dirty="0"/>
              <a:t>: Embedded systems are designed to operate with minimal power consumption. This is important for applications where the system needs to operate for extended periods on battery power or where power consumption needs to be minimized to reduce operating costs.</a:t>
            </a:r>
            <a:endParaRPr lang="en-IN" sz="2200" dirty="0"/>
          </a:p>
        </p:txBody>
      </p:sp>
      <p:sp>
        <p:nvSpPr>
          <p:cNvPr id="4" name="Slide Number Placeholder 3">
            <a:extLst>
              <a:ext uri="{FF2B5EF4-FFF2-40B4-BE49-F238E27FC236}">
                <a16:creationId xmlns:a16="http://schemas.microsoft.com/office/drawing/2014/main" id="{F616F0E4-9B2D-E55B-E1BE-50298EA8BA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6" name="Title 1">
            <a:extLst>
              <a:ext uri="{FF2B5EF4-FFF2-40B4-BE49-F238E27FC236}">
                <a16:creationId xmlns:a16="http://schemas.microsoft.com/office/drawing/2014/main" id="{437D930D-D384-1D02-DC38-619E371F070E}"/>
              </a:ext>
            </a:extLst>
          </p:cNvPr>
          <p:cNvSpPr>
            <a:spLocks noGrp="1"/>
          </p:cNvSpPr>
          <p:nvPr>
            <p:ph type="title"/>
          </p:nvPr>
        </p:nvSpPr>
        <p:spPr>
          <a:xfrm>
            <a:off x="0" y="0"/>
            <a:ext cx="6477000" cy="838200"/>
          </a:xfrm>
        </p:spPr>
        <p:txBody>
          <a:bodyPr/>
          <a:lstStyle/>
          <a:p>
            <a:r>
              <a:rPr lang="en-US" dirty="0"/>
              <a:t>Characteristics of Embedded System</a:t>
            </a:r>
          </a:p>
        </p:txBody>
      </p:sp>
    </p:spTree>
    <p:extLst>
      <p:ext uri="{BB962C8B-B14F-4D97-AF65-F5344CB8AC3E}">
        <p14:creationId xmlns:p14="http://schemas.microsoft.com/office/powerpoint/2010/main" val="313580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452144-7422-1409-8929-E69FD09D30E3}"/>
              </a:ext>
            </a:extLst>
          </p:cNvPr>
          <p:cNvSpPr>
            <a:spLocks noGrp="1"/>
          </p:cNvSpPr>
          <p:nvPr>
            <p:ph type="body" idx="1"/>
          </p:nvPr>
        </p:nvSpPr>
        <p:spPr>
          <a:xfrm>
            <a:off x="119269" y="974035"/>
            <a:ext cx="8855765" cy="5456581"/>
          </a:xfrm>
        </p:spPr>
        <p:txBody>
          <a:bodyPr/>
          <a:lstStyle/>
          <a:p>
            <a:r>
              <a:rPr lang="en-US" sz="2200" b="1" dirty="0"/>
              <a:t>High Efficiency</a:t>
            </a:r>
            <a:r>
              <a:rPr lang="en-US" sz="2200" dirty="0"/>
              <a:t>: Embedded systems are designed to be highly efficient in terms of processing power, memory usage, and energy consumption. This ensures that they can perform their specific task with maximum efficiency and reliability.</a:t>
            </a:r>
          </a:p>
          <a:p>
            <a:r>
              <a:rPr lang="en-US" sz="2200" b="1" dirty="0"/>
              <a:t>Minimal User Interface</a:t>
            </a:r>
            <a:r>
              <a:rPr lang="en-US" sz="2200" dirty="0"/>
              <a:t>: Many embedded systems do not require a complex user interface. They are often designed to operate autonomously or with minimal user intervention.</a:t>
            </a:r>
          </a:p>
          <a:p>
            <a:r>
              <a:rPr lang="en-US" sz="2200" b="1" dirty="0"/>
              <a:t>Highly Stable</a:t>
            </a:r>
            <a:r>
              <a:rPr lang="en-US" sz="2200" dirty="0"/>
              <a:t>: Embedded systems are typically designed to be stable and reliable. They are often used in applications where failure is not an option, such as in medical devices or aviation.</a:t>
            </a:r>
          </a:p>
          <a:p>
            <a:r>
              <a:rPr lang="en-US" sz="2200" b="1" dirty="0"/>
              <a:t>High Reliability</a:t>
            </a:r>
            <a:r>
              <a:rPr lang="en-US" sz="2200" dirty="0"/>
              <a:t>: Embedded systems are designed to operate reliably and consistently over long periods. This is important in applications where downtime can be costly or dangerous.</a:t>
            </a:r>
            <a:endParaRPr lang="en-IN" sz="2200" dirty="0"/>
          </a:p>
        </p:txBody>
      </p:sp>
      <p:sp>
        <p:nvSpPr>
          <p:cNvPr id="4" name="Slide Number Placeholder 3">
            <a:extLst>
              <a:ext uri="{FF2B5EF4-FFF2-40B4-BE49-F238E27FC236}">
                <a16:creationId xmlns:a16="http://schemas.microsoft.com/office/drawing/2014/main" id="{F616F0E4-9B2D-E55B-E1BE-50298EA8BA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2" name="Title 1">
            <a:extLst>
              <a:ext uri="{FF2B5EF4-FFF2-40B4-BE49-F238E27FC236}">
                <a16:creationId xmlns:a16="http://schemas.microsoft.com/office/drawing/2014/main" id="{CF59BC30-2017-052A-5655-AA8BAF5F7DF2}"/>
              </a:ext>
            </a:extLst>
          </p:cNvPr>
          <p:cNvSpPr>
            <a:spLocks noGrp="1"/>
          </p:cNvSpPr>
          <p:nvPr>
            <p:ph type="title"/>
          </p:nvPr>
        </p:nvSpPr>
        <p:spPr>
          <a:xfrm>
            <a:off x="0" y="0"/>
            <a:ext cx="6477000" cy="838200"/>
          </a:xfrm>
        </p:spPr>
        <p:txBody>
          <a:bodyPr/>
          <a:lstStyle/>
          <a:p>
            <a:r>
              <a:rPr lang="en-US" dirty="0"/>
              <a:t>Characteristics of Embedded System</a:t>
            </a:r>
          </a:p>
        </p:txBody>
      </p:sp>
    </p:spTree>
    <p:extLst>
      <p:ext uri="{BB962C8B-B14F-4D97-AF65-F5344CB8AC3E}">
        <p14:creationId xmlns:p14="http://schemas.microsoft.com/office/powerpoint/2010/main" val="202863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a:t>
            </a:r>
          </a:p>
        </p:txBody>
      </p:sp>
      <p:sp>
        <p:nvSpPr>
          <p:cNvPr id="3" name="Text Placeholder 2"/>
          <p:cNvSpPr>
            <a:spLocks noGrp="1"/>
          </p:cNvSpPr>
          <p:nvPr>
            <p:ph type="body" idx="1"/>
          </p:nvPr>
        </p:nvSpPr>
        <p:spPr>
          <a:xfrm>
            <a:off x="113492" y="838200"/>
            <a:ext cx="5213882" cy="6544314"/>
          </a:xfrm>
        </p:spPr>
        <p:txBody>
          <a:bodyPr/>
          <a:lstStyle/>
          <a:p>
            <a:pPr algn="just">
              <a:buFont typeface="Wingdings" panose="05000000000000000000" pitchFamily="2" charset="2"/>
              <a:buChar char="Ø"/>
            </a:pPr>
            <a:r>
              <a:rPr lang="en-US" sz="2000" dirty="0"/>
              <a:t>A combination of hardware and software where software is embedded into the hardware. </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Dedicated to either application(s) or specific parts  or product or component of a large system.</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Managed by microcontrollers or digital signal processors (DSP), application-specific integrated circuits (ASIC), field-programmable gate arrays (FPGA), GPU technology, and gate arrays. </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It can be small independent system or large combinational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pic>
        <p:nvPicPr>
          <p:cNvPr id="1026" name="Picture 2" descr="Embedded System Hardware">
            <a:extLst>
              <a:ext uri="{FF2B5EF4-FFF2-40B4-BE49-F238E27FC236}">
                <a16:creationId xmlns:a16="http://schemas.microsoft.com/office/drawing/2014/main" id="{2D010F2D-AE03-E18A-3231-8FA53B681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02" y="1908313"/>
            <a:ext cx="3265005" cy="304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pic>
        <p:nvPicPr>
          <p:cNvPr id="5" name="Picture 4">
            <a:extLst>
              <a:ext uri="{FF2B5EF4-FFF2-40B4-BE49-F238E27FC236}">
                <a16:creationId xmlns:a16="http://schemas.microsoft.com/office/drawing/2014/main" id="{0DC95FDE-DE51-7D43-88B9-024FF00B5200}"/>
              </a:ext>
            </a:extLst>
          </p:cNvPr>
          <p:cNvPicPr>
            <a:picLocks noChangeAspect="1"/>
          </p:cNvPicPr>
          <p:nvPr/>
        </p:nvPicPr>
        <p:blipFill rotWithShape="1">
          <a:blip r:embed="rId2"/>
          <a:srcRect l="20455" t="2293" r="18078" b="1"/>
          <a:stretch/>
        </p:blipFill>
        <p:spPr>
          <a:xfrm>
            <a:off x="623456" y="904011"/>
            <a:ext cx="7419109" cy="5531421"/>
          </a:xfrm>
          <a:prstGeom prst="rect">
            <a:avLst/>
          </a:prstGeom>
        </p:spPr>
      </p:pic>
    </p:spTree>
    <p:extLst>
      <p:ext uri="{BB962C8B-B14F-4D97-AF65-F5344CB8AC3E}">
        <p14:creationId xmlns:p14="http://schemas.microsoft.com/office/powerpoint/2010/main" val="2797455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pic>
        <p:nvPicPr>
          <p:cNvPr id="6" name="Picture 5">
            <a:extLst>
              <a:ext uri="{FF2B5EF4-FFF2-40B4-BE49-F238E27FC236}">
                <a16:creationId xmlns:a16="http://schemas.microsoft.com/office/drawing/2014/main" id="{7FFA3F56-C6FA-FAB5-4B2B-93B3D8E6B468}"/>
              </a:ext>
            </a:extLst>
          </p:cNvPr>
          <p:cNvPicPr>
            <a:picLocks noChangeAspect="1"/>
          </p:cNvPicPr>
          <p:nvPr/>
        </p:nvPicPr>
        <p:blipFill rotWithShape="1">
          <a:blip r:embed="rId3"/>
          <a:srcRect r="1023"/>
          <a:stretch/>
        </p:blipFill>
        <p:spPr>
          <a:xfrm>
            <a:off x="20782" y="1195096"/>
            <a:ext cx="9050482" cy="5132831"/>
          </a:xfrm>
          <a:prstGeom prst="rect">
            <a:avLst/>
          </a:prstGeom>
        </p:spPr>
      </p:pic>
    </p:spTree>
    <p:extLst>
      <p:ext uri="{BB962C8B-B14F-4D97-AF65-F5344CB8AC3E}">
        <p14:creationId xmlns:p14="http://schemas.microsoft.com/office/powerpoint/2010/main" val="428101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EEFF2-3755-D0DB-6567-6E2EF3CF536E}"/>
              </a:ext>
            </a:extLst>
          </p:cNvPr>
          <p:cNvSpPr>
            <a:spLocks noGrp="1"/>
          </p:cNvSpPr>
          <p:nvPr>
            <p:ph type="body" idx="1"/>
          </p:nvPr>
        </p:nvSpPr>
        <p:spPr>
          <a:xfrm>
            <a:off x="0" y="924339"/>
            <a:ext cx="9144000" cy="5797136"/>
          </a:xfrm>
        </p:spPr>
        <p:txBody>
          <a:bodyPr/>
          <a:lstStyle/>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Consumer Electronics:</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Smartphones, digital cameras, televisions, and home appliances.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Automotive Industry:</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Engine management, airbag control, and infotainment systems.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Aerospace Industry:</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Flight control systems, navigation systems, and communication systems.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Medical Devices:</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Pacemakers, blood glucose monitors, and MRI machines.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Industrial Automation:</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Process control, factory automation, and robotics.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Security and Surveillance:</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Access control systems, CCTV systems, and biometric systems.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Defense and Military:</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Weapon systems, communication systems, and surveillance systems.</a:t>
            </a:r>
          </a:p>
          <a:p>
            <a:pPr algn="just">
              <a:buFont typeface="Arial" panose="020B0604020202020204" pitchFamily="34" charset="0"/>
              <a:buChar char="•"/>
            </a:pPr>
            <a:r>
              <a:rPr lang="en-US" sz="2200" b="1" i="0" dirty="0">
                <a:solidFill>
                  <a:srgbClr val="282828"/>
                </a:solidFill>
                <a:effectLst/>
                <a:highlight>
                  <a:srgbClr val="FFFFFF"/>
                </a:highlight>
                <a:latin typeface="Calibri" panose="020F0502020204030204" pitchFamily="34" charset="0"/>
                <a:cs typeface="Calibri" panose="020F0502020204030204" pitchFamily="34" charset="0"/>
              </a:rPr>
              <a:t>Home Automation:</a:t>
            </a:r>
            <a:r>
              <a:rPr lang="en-US" sz="2200" b="0" i="0" dirty="0">
                <a:solidFill>
                  <a:srgbClr val="282828"/>
                </a:solidFill>
                <a:effectLst/>
                <a:highlight>
                  <a:srgbClr val="FFFFFF"/>
                </a:highlight>
                <a:latin typeface="Calibri" panose="020F0502020204030204" pitchFamily="34" charset="0"/>
                <a:cs typeface="Calibri" panose="020F0502020204030204" pitchFamily="34" charset="0"/>
              </a:rPr>
              <a:t> Smart thermostats, smart lighting systems, and security systems.</a:t>
            </a:r>
          </a:p>
          <a:p>
            <a:pPr algn="just"/>
            <a:endParaRPr lang="en-IN" sz="2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7145C64-E645-7DAD-A4A0-2B2EB8325E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itle 1">
            <a:extLst>
              <a:ext uri="{FF2B5EF4-FFF2-40B4-BE49-F238E27FC236}">
                <a16:creationId xmlns:a16="http://schemas.microsoft.com/office/drawing/2014/main" id="{12601341-DE50-7CE0-7784-9030E1927BC3}"/>
              </a:ext>
            </a:extLst>
          </p:cNvPr>
          <p:cNvSpPr>
            <a:spLocks noGrp="1"/>
          </p:cNvSpPr>
          <p:nvPr>
            <p:ph type="title"/>
          </p:nvPr>
        </p:nvSpPr>
        <p:spPr>
          <a:xfrm>
            <a:off x="0" y="0"/>
            <a:ext cx="6477000" cy="838200"/>
          </a:xfrm>
        </p:spPr>
        <p:txBody>
          <a:bodyPr/>
          <a:lstStyle/>
          <a:p>
            <a:r>
              <a:rPr lang="en-US" dirty="0">
                <a:latin typeface="Times New Roman" panose="02020603050405020304" pitchFamily="18" charset="0"/>
                <a:cs typeface="Times New Roman" panose="02020603050405020304" pitchFamily="18" charset="0"/>
              </a:rPr>
              <a:t>Applications of Embedded System</a:t>
            </a:r>
          </a:p>
        </p:txBody>
      </p:sp>
    </p:spTree>
    <p:extLst>
      <p:ext uri="{BB962C8B-B14F-4D97-AF65-F5344CB8AC3E}">
        <p14:creationId xmlns:p14="http://schemas.microsoft.com/office/powerpoint/2010/main" val="3413655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Block Diagram of Embedded Systems Architecture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pic>
        <p:nvPicPr>
          <p:cNvPr id="6" name="Picture 5">
            <a:extLst>
              <a:ext uri="{FF2B5EF4-FFF2-40B4-BE49-F238E27FC236}">
                <a16:creationId xmlns:a16="http://schemas.microsoft.com/office/drawing/2014/main" id="{AE2E0BC3-7BB4-3B8E-0EBE-4B744E2A5279}"/>
              </a:ext>
            </a:extLst>
          </p:cNvPr>
          <p:cNvPicPr>
            <a:picLocks noChangeAspect="1"/>
          </p:cNvPicPr>
          <p:nvPr/>
        </p:nvPicPr>
        <p:blipFill>
          <a:blip r:embed="rId2"/>
          <a:stretch>
            <a:fillRect/>
          </a:stretch>
        </p:blipFill>
        <p:spPr>
          <a:xfrm>
            <a:off x="1041991" y="1219814"/>
            <a:ext cx="6225584" cy="5147656"/>
          </a:xfrm>
          <a:prstGeom prst="rect">
            <a:avLst/>
          </a:prstGeom>
        </p:spPr>
      </p:pic>
    </p:spTree>
    <p:extLst>
      <p:ext uri="{BB962C8B-B14F-4D97-AF65-F5344CB8AC3E}">
        <p14:creationId xmlns:p14="http://schemas.microsoft.com/office/powerpoint/2010/main" val="1664244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5ED2-096E-F46F-4DA7-D4A9F1985A6A}"/>
              </a:ext>
            </a:extLst>
          </p:cNvPr>
          <p:cNvSpPr>
            <a:spLocks noGrp="1"/>
          </p:cNvSpPr>
          <p:nvPr>
            <p:ph type="title"/>
          </p:nvPr>
        </p:nvSpPr>
        <p:spPr/>
        <p:txBody>
          <a:bodyPr/>
          <a:lstStyle/>
          <a:p>
            <a:r>
              <a:rPr lang="en-IN" b="1" i="0" dirty="0">
                <a:solidFill>
                  <a:srgbClr val="0A0A0A"/>
                </a:solidFill>
                <a:effectLst/>
                <a:latin typeface="Montserrat" panose="020F0502020204030204" pitchFamily="2" charset="0"/>
              </a:rPr>
              <a:t>Hardware Architecture</a:t>
            </a:r>
            <a:endParaRPr lang="en-IN" dirty="0"/>
          </a:p>
        </p:txBody>
      </p:sp>
      <p:sp>
        <p:nvSpPr>
          <p:cNvPr id="3" name="Text Placeholder 2">
            <a:extLst>
              <a:ext uri="{FF2B5EF4-FFF2-40B4-BE49-F238E27FC236}">
                <a16:creationId xmlns:a16="http://schemas.microsoft.com/office/drawing/2014/main" id="{E8160C00-FB4C-C3EC-5890-AC44F243CE23}"/>
              </a:ext>
            </a:extLst>
          </p:cNvPr>
          <p:cNvSpPr>
            <a:spLocks noGrp="1"/>
          </p:cNvSpPr>
          <p:nvPr>
            <p:ph type="body" idx="1"/>
          </p:nvPr>
        </p:nvSpPr>
        <p:spPr>
          <a:xfrm>
            <a:off x="114300" y="973000"/>
            <a:ext cx="8915400" cy="5565912"/>
          </a:xfrm>
        </p:spPr>
        <p:txBody>
          <a:bodyPr/>
          <a:lstStyle/>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1. Microcontroller/Microprocessor:</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These components serve as the computational engine, executing instructions to carry out specific tasks. Microcontrollers are preferred in </a:t>
            </a:r>
            <a:r>
              <a:rPr lang="en-US" sz="2000" b="1" i="0" dirty="0">
                <a:solidFill>
                  <a:srgbClr val="000000"/>
                </a:solidFill>
                <a:effectLst/>
                <a:latin typeface="Calibri" panose="020F0502020204030204" pitchFamily="34" charset="0"/>
                <a:cs typeface="Calibri" panose="020F0502020204030204" pitchFamily="34" charset="0"/>
              </a:rPr>
              <a:t>embedded systems</a:t>
            </a:r>
            <a:r>
              <a:rPr lang="en-US" sz="2000" b="0" i="0" dirty="0">
                <a:solidFill>
                  <a:srgbClr val="000000"/>
                </a:solidFill>
                <a:effectLst/>
                <a:latin typeface="Calibri" panose="020F0502020204030204" pitchFamily="34" charset="0"/>
                <a:cs typeface="Calibri" panose="020F0502020204030204" pitchFamily="34" charset="0"/>
              </a:rPr>
              <a:t> due to their integrated features, including CPU, memory, timers, and peripheral interfaces, all on a single chip.</a:t>
            </a:r>
          </a:p>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2. Memory:</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Memory is a critical component in embedded systems, and it comes in two primary types: RAM (Random Access Memory) and ROM (Read-Only Memory). RAM is used for temporary data storage during program execution, while ROM stores the firmware or software that is permanently embedded in the system.</a:t>
            </a:r>
          </a:p>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3. Input and Output Interfaces:</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These interfaces connect the system to sensors, actuators, displays, and communication devices. The choice and design of these interfaces depend on the specific application requirements. </a:t>
            </a:r>
            <a:endParaRPr lang="en-IN" sz="2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B124F6A-4187-E520-7705-F1ABDA9E4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221666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5ED2-096E-F46F-4DA7-D4A9F1985A6A}"/>
              </a:ext>
            </a:extLst>
          </p:cNvPr>
          <p:cNvSpPr>
            <a:spLocks noGrp="1"/>
          </p:cNvSpPr>
          <p:nvPr>
            <p:ph type="title"/>
          </p:nvPr>
        </p:nvSpPr>
        <p:spPr/>
        <p:txBody>
          <a:bodyPr/>
          <a:lstStyle/>
          <a:p>
            <a:r>
              <a:rPr lang="en-IN" b="1" i="0" dirty="0">
                <a:solidFill>
                  <a:srgbClr val="0A0A0A"/>
                </a:solidFill>
                <a:effectLst/>
                <a:latin typeface="Montserrat" panose="020F0502020204030204" pitchFamily="2" charset="0"/>
              </a:rPr>
              <a:t>Hardware Architecture</a:t>
            </a:r>
            <a:endParaRPr lang="en-IN" dirty="0"/>
          </a:p>
        </p:txBody>
      </p:sp>
      <p:sp>
        <p:nvSpPr>
          <p:cNvPr id="3" name="Text Placeholder 2">
            <a:extLst>
              <a:ext uri="{FF2B5EF4-FFF2-40B4-BE49-F238E27FC236}">
                <a16:creationId xmlns:a16="http://schemas.microsoft.com/office/drawing/2014/main" id="{E8160C00-FB4C-C3EC-5890-AC44F243CE23}"/>
              </a:ext>
            </a:extLst>
          </p:cNvPr>
          <p:cNvSpPr>
            <a:spLocks noGrp="1"/>
          </p:cNvSpPr>
          <p:nvPr>
            <p:ph type="body" idx="1"/>
          </p:nvPr>
        </p:nvSpPr>
        <p:spPr>
          <a:xfrm>
            <a:off x="119270" y="944217"/>
            <a:ext cx="8955156" cy="5685182"/>
          </a:xfrm>
        </p:spPr>
        <p:txBody>
          <a:bodyPr/>
          <a:lstStyle/>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4. Peripherals:</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Peripherals include additional components that enhance the capabilities of the embedded system. Examples include communication modules (UART, SPI, I2C), analog-to-digital converters (ADC), timers, and interrupt controllers. These peripherals extend the functionality of the core system.</a:t>
            </a:r>
          </a:p>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5. Power Management:</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Embedded systems often operate in environments with varying power constraints. Efficient power management is crucial to extend the system’s battery life or minimize power consumption. Techniques such as sleep modes, power gating, and dynamic voltage scaling are employed to achieve optimal power efficiency.</a:t>
            </a:r>
          </a:p>
          <a:p>
            <a:pPr marL="114300" indent="0">
              <a:buNone/>
            </a:pPr>
            <a:endParaRPr lang="en-IN" sz="2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B124F6A-4187-E520-7705-F1ABDA9E4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121105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F3E0-6583-D2F7-E904-72E42B3225B1}"/>
              </a:ext>
            </a:extLst>
          </p:cNvPr>
          <p:cNvSpPr>
            <a:spLocks noGrp="1"/>
          </p:cNvSpPr>
          <p:nvPr>
            <p:ph type="title"/>
          </p:nvPr>
        </p:nvSpPr>
        <p:spPr/>
        <p:txBody>
          <a:bodyPr/>
          <a:lstStyle/>
          <a:p>
            <a:r>
              <a:rPr lang="en-IN" b="1" i="0" dirty="0">
                <a:solidFill>
                  <a:srgbClr val="0A0A0A"/>
                </a:solidFill>
                <a:effectLst/>
                <a:latin typeface="Montserrat" panose="020F0502020204030204" pitchFamily="2" charset="0"/>
              </a:rPr>
              <a:t>Software Architecture</a:t>
            </a:r>
            <a:endParaRPr lang="en-IN" dirty="0"/>
          </a:p>
        </p:txBody>
      </p:sp>
      <p:sp>
        <p:nvSpPr>
          <p:cNvPr id="3" name="Text Placeholder 2">
            <a:extLst>
              <a:ext uri="{FF2B5EF4-FFF2-40B4-BE49-F238E27FC236}">
                <a16:creationId xmlns:a16="http://schemas.microsoft.com/office/drawing/2014/main" id="{0D8B0D68-E992-9298-0B59-23C9796596EC}"/>
              </a:ext>
            </a:extLst>
          </p:cNvPr>
          <p:cNvSpPr>
            <a:spLocks noGrp="1"/>
          </p:cNvSpPr>
          <p:nvPr>
            <p:ph type="body" idx="1"/>
          </p:nvPr>
        </p:nvSpPr>
        <p:spPr>
          <a:xfrm>
            <a:off x="89774" y="914721"/>
            <a:ext cx="8955156" cy="5625548"/>
          </a:xfrm>
        </p:spPr>
        <p:txBody>
          <a:bodyPr/>
          <a:lstStyle/>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1. Operating System:</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Depending on the complexity of the </a:t>
            </a:r>
            <a:r>
              <a:rPr lang="en-US" sz="2000" b="0" i="0" u="none" strike="noStrike" dirty="0">
                <a:solidFill>
                  <a:schemeClr val="tx1"/>
                </a:solidFill>
                <a:effectLst/>
                <a:latin typeface="Calibri" panose="020F0502020204030204" pitchFamily="34" charset="0"/>
                <a:cs typeface="Calibri" panose="020F0502020204030204" pitchFamily="34" charset="0"/>
              </a:rPr>
              <a:t>embedded</a:t>
            </a:r>
            <a:r>
              <a:rPr lang="en-US" sz="2000" u="none" strike="noStrike" dirty="0">
                <a:solidFill>
                  <a:srgbClr val="000000"/>
                </a:solidFill>
                <a:latin typeface="Calibri" panose="020F0502020204030204" pitchFamily="34" charset="0"/>
                <a:cs typeface="Calibri" panose="020F0502020204030204" pitchFamily="34" charset="0"/>
              </a:rPr>
              <a:t>,</a:t>
            </a:r>
            <a:r>
              <a:rPr lang="en-US" sz="2000" b="0" i="0" dirty="0">
                <a:solidFill>
                  <a:srgbClr val="000000"/>
                </a:solidFill>
                <a:effectLst/>
                <a:latin typeface="Calibri" panose="020F0502020204030204" pitchFamily="34" charset="0"/>
                <a:cs typeface="Calibri" panose="020F0502020204030204" pitchFamily="34" charset="0"/>
              </a:rPr>
              <a:t> Real-time operating systems (RTOS) are common in applications requiring precise timing and responsiveness. For simpler systems, a bare-metal approach may be adopted, where the software directly interacts with the hardware.</a:t>
            </a:r>
          </a:p>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2. Device Drivers:</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Device drivers act as a bridge between the operating system and the hardware, facilitating communication and control. Well-designed device drivers are crucial for efficient utilization of hardware resources and ensuring seamless operation.</a:t>
            </a:r>
          </a:p>
          <a:p>
            <a:pPr marL="114300" indent="0" algn="l">
              <a:buNone/>
            </a:pPr>
            <a:r>
              <a:rPr lang="en-US" sz="2000" b="1" i="0" dirty="0">
                <a:solidFill>
                  <a:srgbClr val="000000"/>
                </a:solidFill>
                <a:effectLst/>
                <a:latin typeface="Calibri" panose="020F0502020204030204" pitchFamily="34" charset="0"/>
                <a:cs typeface="Calibri" panose="020F0502020204030204" pitchFamily="34" charset="0"/>
              </a:rPr>
              <a:t>3. Application Software:</a:t>
            </a:r>
            <a:br>
              <a:rPr lang="en-US" sz="2000" b="1" i="0" dirty="0">
                <a:solidFill>
                  <a:srgbClr val="000000"/>
                </a:solidFill>
                <a:effectLst/>
                <a:latin typeface="Calibri" panose="020F0502020204030204" pitchFamily="34" charset="0"/>
                <a:cs typeface="Calibri" panose="020F0502020204030204" pitchFamily="34" charset="0"/>
              </a:rPr>
            </a:br>
            <a:r>
              <a:rPr lang="en-US" sz="2000" b="0" i="0" dirty="0">
                <a:solidFill>
                  <a:srgbClr val="000000"/>
                </a:solidFill>
                <a:effectLst/>
                <a:latin typeface="Calibri" panose="020F0502020204030204" pitchFamily="34" charset="0"/>
                <a:cs typeface="Calibri" panose="020F0502020204030204" pitchFamily="34" charset="0"/>
              </a:rPr>
              <a:t>The application software is tailored to the specific functionality of the embedded system. This software layer defines how the system responds to inputs, processes data, and generates outputs. Optimization is key to ensuring that the application software meets performance requirements within the given hardware constraints.</a:t>
            </a:r>
          </a:p>
        </p:txBody>
      </p:sp>
      <p:sp>
        <p:nvSpPr>
          <p:cNvPr id="4" name="Slide Number Placeholder 3">
            <a:extLst>
              <a:ext uri="{FF2B5EF4-FFF2-40B4-BE49-F238E27FC236}">
                <a16:creationId xmlns:a16="http://schemas.microsoft.com/office/drawing/2014/main" id="{1C6C2523-44A9-1F90-2723-ECA9A50D7D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22892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F2F2-1127-6A77-F869-BDB5EAEA2D7C}"/>
              </a:ext>
            </a:extLst>
          </p:cNvPr>
          <p:cNvSpPr>
            <a:spLocks noGrp="1"/>
          </p:cNvSpPr>
          <p:nvPr>
            <p:ph type="title"/>
          </p:nvPr>
        </p:nvSpPr>
        <p:spPr/>
        <p:txBody>
          <a:bodyPr/>
          <a:lstStyle/>
          <a:p>
            <a:r>
              <a:rPr lang="en-IN" b="1" i="0" dirty="0">
                <a:solidFill>
                  <a:srgbClr val="000000"/>
                </a:solidFill>
                <a:effectLst/>
                <a:latin typeface="Roboto" panose="02000000000000000000" pitchFamily="2" charset="0"/>
              </a:rPr>
              <a:t>Design Considerations</a:t>
            </a:r>
            <a:endParaRPr lang="en-IN" dirty="0"/>
          </a:p>
        </p:txBody>
      </p:sp>
      <p:sp>
        <p:nvSpPr>
          <p:cNvPr id="3" name="Text Placeholder 2">
            <a:extLst>
              <a:ext uri="{FF2B5EF4-FFF2-40B4-BE49-F238E27FC236}">
                <a16:creationId xmlns:a16="http://schemas.microsoft.com/office/drawing/2014/main" id="{CA74C8FE-8D5E-A198-0D50-7DB498AA2C57}"/>
              </a:ext>
            </a:extLst>
          </p:cNvPr>
          <p:cNvSpPr>
            <a:spLocks noGrp="1"/>
          </p:cNvSpPr>
          <p:nvPr>
            <p:ph type="body" idx="1"/>
          </p:nvPr>
        </p:nvSpPr>
        <p:spPr>
          <a:xfrm>
            <a:off x="0" y="838200"/>
            <a:ext cx="9144000" cy="5883275"/>
          </a:xfrm>
        </p:spPr>
        <p:txBody>
          <a:bodyPr/>
          <a:lstStyle/>
          <a:p>
            <a:pPr marL="114300" indent="0" algn="l">
              <a:buNone/>
            </a:pPr>
            <a:r>
              <a:rPr lang="en-US" sz="1800" b="1" i="0" dirty="0">
                <a:solidFill>
                  <a:srgbClr val="000000"/>
                </a:solidFill>
                <a:effectLst/>
                <a:latin typeface="Roboto" panose="02000000000000000000" pitchFamily="2" charset="0"/>
              </a:rPr>
              <a:t>1. Scalability:</a:t>
            </a:r>
            <a:br>
              <a:rPr lang="en-US" sz="1800" b="1" i="0" dirty="0">
                <a:solidFill>
                  <a:srgbClr val="000000"/>
                </a:solidFill>
                <a:effectLst/>
                <a:latin typeface="Roboto" panose="02000000000000000000" pitchFamily="2" charset="0"/>
              </a:rPr>
            </a:br>
            <a:r>
              <a:rPr lang="en-US" sz="1800" b="0" i="0" dirty="0">
                <a:solidFill>
                  <a:srgbClr val="000000"/>
                </a:solidFill>
                <a:effectLst/>
                <a:latin typeface="Roboto" panose="02000000000000000000" pitchFamily="2" charset="0"/>
              </a:rPr>
              <a:t>The architecture of an embedded system should be scalable to accommodate future updates and enhancements. This is particularly important as technology evolves, and new features or functionalities may need to be integrated into existing systems.</a:t>
            </a:r>
          </a:p>
          <a:p>
            <a:pPr marL="114300" indent="0" algn="l">
              <a:buNone/>
            </a:pPr>
            <a:r>
              <a:rPr lang="en-US" sz="1800" b="1" i="0" dirty="0">
                <a:solidFill>
                  <a:srgbClr val="000000"/>
                </a:solidFill>
                <a:effectLst/>
                <a:latin typeface="Roboto" panose="02000000000000000000" pitchFamily="2" charset="0"/>
              </a:rPr>
              <a:t>2. Reliability:</a:t>
            </a:r>
            <a:br>
              <a:rPr lang="en-US" sz="1800" b="1" i="0" dirty="0">
                <a:solidFill>
                  <a:srgbClr val="000000"/>
                </a:solidFill>
                <a:effectLst/>
                <a:latin typeface="Roboto" panose="02000000000000000000" pitchFamily="2" charset="0"/>
              </a:rPr>
            </a:br>
            <a:r>
              <a:rPr lang="en-US" sz="1800" b="0" i="0" dirty="0">
                <a:solidFill>
                  <a:srgbClr val="000000"/>
                </a:solidFill>
                <a:effectLst/>
                <a:latin typeface="Roboto" panose="02000000000000000000" pitchFamily="2" charset="0"/>
              </a:rPr>
              <a:t>Embedded systems are often deployed in mission-critical applications where reliability is paramount. Redundancy, error handling mechanisms, and fault tolerance strategies are integrated into the architecture to ensure uninterrupted operation.</a:t>
            </a:r>
          </a:p>
          <a:p>
            <a:pPr marL="114300" indent="0" algn="l">
              <a:buNone/>
            </a:pPr>
            <a:r>
              <a:rPr lang="en-US" sz="1800" b="1" i="0" dirty="0">
                <a:solidFill>
                  <a:srgbClr val="000000"/>
                </a:solidFill>
                <a:effectLst/>
                <a:latin typeface="Roboto" panose="02000000000000000000" pitchFamily="2" charset="0"/>
              </a:rPr>
              <a:t>3. Security:</a:t>
            </a:r>
            <a:br>
              <a:rPr lang="en-US" sz="1800" b="1" i="0" dirty="0">
                <a:solidFill>
                  <a:srgbClr val="000000"/>
                </a:solidFill>
                <a:effectLst/>
                <a:latin typeface="Roboto" panose="02000000000000000000" pitchFamily="2" charset="0"/>
              </a:rPr>
            </a:br>
            <a:r>
              <a:rPr lang="en-US" sz="1800" b="0" i="0" dirty="0">
                <a:solidFill>
                  <a:srgbClr val="000000"/>
                </a:solidFill>
                <a:effectLst/>
                <a:latin typeface="Roboto" panose="02000000000000000000" pitchFamily="2" charset="0"/>
              </a:rPr>
              <a:t>As embedded systems become more interconnected, security becomes a critical consideration. Robust security measures, including encryption, secure boot mechanisms, and access controls, are implemented to protect against unauthorized access and data breaches.</a:t>
            </a:r>
          </a:p>
          <a:p>
            <a:pPr marL="114300" indent="0" algn="l">
              <a:buNone/>
            </a:pPr>
            <a:r>
              <a:rPr lang="en-US" sz="1800" b="1" i="0" dirty="0">
                <a:solidFill>
                  <a:srgbClr val="000000"/>
                </a:solidFill>
                <a:effectLst/>
                <a:latin typeface="Roboto" panose="02000000000000000000" pitchFamily="2" charset="0"/>
              </a:rPr>
              <a:t>4. Testing and Validation:</a:t>
            </a:r>
            <a:br>
              <a:rPr lang="en-US" sz="1800" b="1" i="0" dirty="0">
                <a:solidFill>
                  <a:srgbClr val="000000"/>
                </a:solidFill>
                <a:effectLst/>
                <a:latin typeface="Roboto" panose="02000000000000000000" pitchFamily="2" charset="0"/>
              </a:rPr>
            </a:br>
            <a:r>
              <a:rPr lang="en-US" sz="1800" b="0" i="0" dirty="0">
                <a:solidFill>
                  <a:srgbClr val="000000"/>
                </a:solidFill>
                <a:effectLst/>
                <a:latin typeface="Roboto" panose="02000000000000000000" pitchFamily="2" charset="0"/>
              </a:rPr>
              <a:t>Rigorous testing and validation are essential components of embedded system development. Given the diverse applications of embedded systems, testing methodologies must account for real-time behavior, environmental variations, and potential hardware failures.</a:t>
            </a:r>
          </a:p>
        </p:txBody>
      </p:sp>
      <p:sp>
        <p:nvSpPr>
          <p:cNvPr id="4" name="Slide Number Placeholder 3">
            <a:extLst>
              <a:ext uri="{FF2B5EF4-FFF2-40B4-BE49-F238E27FC236}">
                <a16:creationId xmlns:a16="http://schemas.microsoft.com/office/drawing/2014/main" id="{37827903-02D3-5C71-6DC2-DAAFE5BC3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422325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5E38-4734-3219-049B-542CC9703738}"/>
              </a:ext>
            </a:extLst>
          </p:cNvPr>
          <p:cNvSpPr>
            <a:spLocks noGrp="1"/>
          </p:cNvSpPr>
          <p:nvPr>
            <p:ph type="title"/>
          </p:nvPr>
        </p:nvSpPr>
        <p:spPr/>
        <p:txBody>
          <a:bodyPr/>
          <a:lstStyle/>
          <a:p>
            <a:r>
              <a:rPr lang="en-US" sz="3200" dirty="0"/>
              <a:t>Von Neumann Architecture</a:t>
            </a:r>
            <a:endParaRPr lang="en-IN" dirty="0"/>
          </a:p>
        </p:txBody>
      </p:sp>
      <p:sp>
        <p:nvSpPr>
          <p:cNvPr id="3" name="Text Placeholder 2">
            <a:extLst>
              <a:ext uri="{FF2B5EF4-FFF2-40B4-BE49-F238E27FC236}">
                <a16:creationId xmlns:a16="http://schemas.microsoft.com/office/drawing/2014/main" id="{40529A34-A855-D8AA-8522-8267AD2AF4F3}"/>
              </a:ext>
            </a:extLst>
          </p:cNvPr>
          <p:cNvSpPr>
            <a:spLocks noGrp="1"/>
          </p:cNvSpPr>
          <p:nvPr>
            <p:ph type="body" idx="1"/>
          </p:nvPr>
        </p:nvSpPr>
        <p:spPr>
          <a:xfrm>
            <a:off x="191386" y="967563"/>
            <a:ext cx="8229600" cy="4525963"/>
          </a:xfrm>
        </p:spPr>
        <p:txBody>
          <a:bodyPr/>
          <a:lstStyle/>
          <a:p>
            <a:r>
              <a:rPr lang="en-US" sz="2000" dirty="0"/>
              <a:t>Proposed by a computer scientist John von Neumann. </a:t>
            </a:r>
          </a:p>
          <a:p>
            <a:r>
              <a:rPr lang="en-US" sz="2000" dirty="0"/>
              <a:t>In this architecture, one data path or bus exists for both instruction and data. </a:t>
            </a:r>
          </a:p>
          <a:p>
            <a:r>
              <a:rPr lang="en-US" sz="2000" dirty="0"/>
              <a:t>The CPU does one operation at a time. It either fetches an instruction from memory, or performs read/write operation on data. </a:t>
            </a:r>
          </a:p>
          <a:p>
            <a:r>
              <a:rPr lang="en-US" sz="2000" dirty="0"/>
              <a:t>An instruction fetch and a data operation cannot occur simultaneously, sharing a common bus. </a:t>
            </a:r>
          </a:p>
          <a:p>
            <a:r>
              <a:rPr lang="en-US" sz="2000" dirty="0"/>
              <a:t>Von-Neumann architecture supports simple hardware. It allows the use of a single, sequential memory. </a:t>
            </a:r>
          </a:p>
        </p:txBody>
      </p:sp>
      <p:sp>
        <p:nvSpPr>
          <p:cNvPr id="4" name="Slide Number Placeholder 3">
            <a:extLst>
              <a:ext uri="{FF2B5EF4-FFF2-40B4-BE49-F238E27FC236}">
                <a16:creationId xmlns:a16="http://schemas.microsoft.com/office/drawing/2014/main" id="{3748A796-8FF3-AD5E-48A8-A6B87D0862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146" name="Picture 2" descr="Embedded System | ShareTechnote">
            <a:extLst>
              <a:ext uri="{FF2B5EF4-FFF2-40B4-BE49-F238E27FC236}">
                <a16:creationId xmlns:a16="http://schemas.microsoft.com/office/drawing/2014/main" id="{68507B59-4661-6470-B73F-AFCCDD0F59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37" b="53659"/>
          <a:stretch/>
        </p:blipFill>
        <p:spPr bwMode="auto">
          <a:xfrm>
            <a:off x="781493" y="4237701"/>
            <a:ext cx="7581014" cy="219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74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5E38-4734-3219-049B-542CC9703738}"/>
              </a:ext>
            </a:extLst>
          </p:cNvPr>
          <p:cNvSpPr>
            <a:spLocks noGrp="1"/>
          </p:cNvSpPr>
          <p:nvPr>
            <p:ph type="title"/>
          </p:nvPr>
        </p:nvSpPr>
        <p:spPr/>
        <p:txBody>
          <a:bodyPr/>
          <a:lstStyle/>
          <a:p>
            <a:r>
              <a:rPr lang="en-US" sz="3200" dirty="0"/>
              <a:t>Harvard Architecture</a:t>
            </a:r>
            <a:endParaRPr lang="en-IN" dirty="0"/>
          </a:p>
        </p:txBody>
      </p:sp>
      <p:sp>
        <p:nvSpPr>
          <p:cNvPr id="3" name="Text Placeholder 2">
            <a:extLst>
              <a:ext uri="{FF2B5EF4-FFF2-40B4-BE49-F238E27FC236}">
                <a16:creationId xmlns:a16="http://schemas.microsoft.com/office/drawing/2014/main" id="{40529A34-A855-D8AA-8522-8267AD2AF4F3}"/>
              </a:ext>
            </a:extLst>
          </p:cNvPr>
          <p:cNvSpPr>
            <a:spLocks noGrp="1"/>
          </p:cNvSpPr>
          <p:nvPr>
            <p:ph type="body" idx="1"/>
          </p:nvPr>
        </p:nvSpPr>
        <p:spPr>
          <a:xfrm>
            <a:off x="127819" y="897193"/>
            <a:ext cx="8293167" cy="4655326"/>
          </a:xfrm>
        </p:spPr>
        <p:txBody>
          <a:bodyPr/>
          <a:lstStyle/>
          <a:p>
            <a:r>
              <a:rPr lang="en-US" sz="2000" dirty="0"/>
              <a:t>The Harvard architecture offers separate storage and signal buses for instructions and data. </a:t>
            </a:r>
          </a:p>
          <a:p>
            <a:r>
              <a:rPr lang="en-US" sz="2000" dirty="0"/>
              <a:t>This architecture has data storage entirely contained within the CPU, and there is no access to the instruction storage as data. </a:t>
            </a:r>
          </a:p>
          <a:p>
            <a:r>
              <a:rPr lang="en-US" sz="2000" dirty="0"/>
              <a:t>Computers have separate memory areas for program instructions and data using internal data buses, allowing simultaneous access to both instructions and data.</a:t>
            </a:r>
          </a:p>
          <a:p>
            <a:r>
              <a:rPr lang="en-US" sz="2000" dirty="0"/>
              <a:t>Programs needed to be loaded by an operator; the processor could not boot itself.</a:t>
            </a:r>
          </a:p>
          <a:p>
            <a:r>
              <a:rPr lang="en-US" sz="2000" dirty="0"/>
              <a:t>There is no need to make the two memories share properties. </a:t>
            </a:r>
            <a:endParaRPr lang="en-IN" sz="2000" dirty="0"/>
          </a:p>
        </p:txBody>
      </p:sp>
      <p:sp>
        <p:nvSpPr>
          <p:cNvPr id="4" name="Slide Number Placeholder 3">
            <a:extLst>
              <a:ext uri="{FF2B5EF4-FFF2-40B4-BE49-F238E27FC236}">
                <a16:creationId xmlns:a16="http://schemas.microsoft.com/office/drawing/2014/main" id="{3748A796-8FF3-AD5E-48A8-A6B87D0862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6146" name="Picture 2" descr="Embedded System | ShareTechnote">
            <a:extLst>
              <a:ext uri="{FF2B5EF4-FFF2-40B4-BE49-F238E27FC236}">
                <a16:creationId xmlns:a16="http://schemas.microsoft.com/office/drawing/2014/main" id="{68507B59-4661-6470-B73F-AFCCDD0F59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159"/>
          <a:stretch/>
        </p:blipFill>
        <p:spPr bwMode="auto">
          <a:xfrm>
            <a:off x="669851" y="4395017"/>
            <a:ext cx="7581014" cy="221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EA9541-2FAE-444E-953A-19357D8284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3C8679FB-B8C9-C4BE-A501-98E25F2A87BD}"/>
              </a:ext>
            </a:extLst>
          </p:cNvPr>
          <p:cNvPicPr>
            <a:picLocks noChangeAspect="1"/>
          </p:cNvPicPr>
          <p:nvPr/>
        </p:nvPicPr>
        <p:blipFill>
          <a:blip r:embed="rId2"/>
          <a:stretch>
            <a:fillRect/>
          </a:stretch>
        </p:blipFill>
        <p:spPr>
          <a:xfrm>
            <a:off x="162409" y="1960451"/>
            <a:ext cx="8819182" cy="3103162"/>
          </a:xfrm>
          <a:prstGeom prst="rect">
            <a:avLst/>
          </a:prstGeom>
        </p:spPr>
      </p:pic>
      <p:sp>
        <p:nvSpPr>
          <p:cNvPr id="7" name="Title 1">
            <a:extLst>
              <a:ext uri="{FF2B5EF4-FFF2-40B4-BE49-F238E27FC236}">
                <a16:creationId xmlns:a16="http://schemas.microsoft.com/office/drawing/2014/main" id="{4C2BE9B1-6341-9DB7-1515-7E4BEEA39078}"/>
              </a:ext>
            </a:extLst>
          </p:cNvPr>
          <p:cNvSpPr>
            <a:spLocks noGrp="1"/>
          </p:cNvSpPr>
          <p:nvPr>
            <p:ph type="title"/>
          </p:nvPr>
        </p:nvSpPr>
        <p:spPr>
          <a:xfrm>
            <a:off x="0" y="0"/>
            <a:ext cx="6477000" cy="838200"/>
          </a:xfrm>
        </p:spPr>
        <p:txBody>
          <a:bodyPr/>
          <a:lstStyle/>
          <a:p>
            <a:r>
              <a:rPr lang="en-US" dirty="0"/>
              <a:t>Basic Structure of Embedded system</a:t>
            </a:r>
          </a:p>
        </p:txBody>
      </p:sp>
    </p:spTree>
    <p:extLst>
      <p:ext uri="{BB962C8B-B14F-4D97-AF65-F5344CB8AC3E}">
        <p14:creationId xmlns:p14="http://schemas.microsoft.com/office/powerpoint/2010/main" val="1897986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pic>
        <p:nvPicPr>
          <p:cNvPr id="3074" name="Picture 2" descr="Have you heard about Von Neumann architecture, Harvard Architecture and Non Von  Neumann Architecture ? | by Vimeshi Bhagya | Medium">
            <a:extLst>
              <a:ext uri="{FF2B5EF4-FFF2-40B4-BE49-F238E27FC236}">
                <a16:creationId xmlns:a16="http://schemas.microsoft.com/office/drawing/2014/main" id="{0D4E4971-3FC6-D017-0B9D-2D33947FE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5" r="3302" b="4062"/>
          <a:stretch/>
        </p:blipFill>
        <p:spPr bwMode="auto">
          <a:xfrm>
            <a:off x="952356" y="838199"/>
            <a:ext cx="7239288" cy="588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05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4989"/>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Application Specific Integrated Circuit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indent="0" algn="just">
              <a:buNone/>
            </a:pPr>
            <a:r>
              <a:rPr lang="en-US" sz="2400" b="1" dirty="0">
                <a:solidFill>
                  <a:srgbClr val="2980B9"/>
                </a:solidFill>
                <a:effectLst/>
              </a:rPr>
              <a:t>What is an ASIC Chip (Application Specific Integrated Circuit)?</a:t>
            </a:r>
          </a:p>
          <a:p>
            <a:pPr algn="just"/>
            <a:r>
              <a:rPr lang="en-US" sz="2800" dirty="0">
                <a:solidFill>
                  <a:srgbClr val="000000"/>
                </a:solidFill>
                <a:effectLst/>
              </a:rPr>
              <a:t>ASICs are integrated circuits that are specifically designed and tailored for a particular application or use.</a:t>
            </a:r>
          </a:p>
          <a:p>
            <a:pPr marL="114300" indent="0" algn="just">
              <a:buNone/>
            </a:pPr>
            <a:r>
              <a:rPr lang="en-US" sz="2800" dirty="0">
                <a:solidFill>
                  <a:srgbClr val="000000"/>
                </a:solidFill>
                <a:effectLst/>
              </a:rPr>
              <a:t> </a:t>
            </a:r>
          </a:p>
          <a:p>
            <a:pPr algn="just"/>
            <a:r>
              <a:rPr lang="en-US" sz="2800" dirty="0">
                <a:solidFill>
                  <a:srgbClr val="000000"/>
                </a:solidFill>
                <a:effectLst/>
              </a:rPr>
              <a:t>Unlike general-purpose integrated circuits that can be used in a variety of devices, they are usually created from the ground up, based on the specific needs of the application they are intended for.</a:t>
            </a:r>
          </a:p>
          <a:p>
            <a:pPr marL="114300" indent="0" algn="just">
              <a:buNone/>
            </a:pPr>
            <a:endParaRPr lang="en-US" sz="2800" dirty="0">
              <a:solidFill>
                <a:srgbClr val="000000"/>
              </a:solidFill>
              <a:effectLst/>
            </a:endParaRPr>
          </a:p>
          <a:p>
            <a:pPr algn="just"/>
            <a:r>
              <a:rPr lang="en-US" sz="2800" dirty="0">
                <a:solidFill>
                  <a:srgbClr val="000000"/>
                </a:solidFill>
                <a:effectLst/>
              </a:rPr>
              <a:t> Examples include chips found in toys or those used for the interfacing of memory and microprocessors.</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Types of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indent="0" algn="just">
              <a:buNone/>
            </a:pPr>
            <a:r>
              <a:rPr lang="en-US" sz="2800" dirty="0">
                <a:latin typeface="Times New Roman"/>
                <a:ea typeface="Times New Roman"/>
                <a:cs typeface="Times New Roman"/>
                <a:sym typeface="Times New Roman"/>
              </a:rPr>
              <a:t>.</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3" name="Picture 2">
            <a:extLst>
              <a:ext uri="{FF2B5EF4-FFF2-40B4-BE49-F238E27FC236}">
                <a16:creationId xmlns:a16="http://schemas.microsoft.com/office/drawing/2014/main" id="{572C02A9-7CA5-5E22-2116-D2F4AB13B29B}"/>
              </a:ext>
            </a:extLst>
          </p:cNvPr>
          <p:cNvPicPr>
            <a:picLocks noChangeAspect="1"/>
          </p:cNvPicPr>
          <p:nvPr/>
        </p:nvPicPr>
        <p:blipFill>
          <a:blip r:embed="rId3"/>
          <a:stretch>
            <a:fillRect/>
          </a:stretch>
        </p:blipFill>
        <p:spPr>
          <a:xfrm>
            <a:off x="948127" y="1395750"/>
            <a:ext cx="7191531" cy="4854283"/>
          </a:xfrm>
          <a:prstGeom prst="rect">
            <a:avLst/>
          </a:prstGeom>
        </p:spPr>
      </p:pic>
    </p:spTree>
    <p:extLst>
      <p:ext uri="{BB962C8B-B14F-4D97-AF65-F5344CB8AC3E}">
        <p14:creationId xmlns:p14="http://schemas.microsoft.com/office/powerpoint/2010/main" val="326998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Types of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buNone/>
            </a:pPr>
            <a:r>
              <a:rPr lang="en-US" sz="1800" b="1" dirty="0">
                <a:solidFill>
                  <a:srgbClr val="2980B9"/>
                </a:solidFill>
                <a:effectLst/>
              </a:rPr>
              <a:t>1. Full Custom ASICs</a:t>
            </a:r>
            <a:endParaRPr lang="en-US" sz="1800" b="1" dirty="0"/>
          </a:p>
          <a:p>
            <a:pPr algn="just"/>
            <a:r>
              <a:rPr lang="en-US" sz="1800" dirty="0">
                <a:effectLst/>
              </a:rPr>
              <a:t>These ASICs are designed from the ground up for a specific application. Every aspect of the chip, from the logic gates to the layout of the circuit, is custom-made to meet the precise requirements of the intended application. </a:t>
            </a:r>
          </a:p>
          <a:p>
            <a:pPr algn="just"/>
            <a:r>
              <a:rPr lang="en-US" sz="1800" dirty="0">
                <a:effectLst/>
              </a:rPr>
              <a:t>Full custom ASICs offer the highest performance and the lowest power consumption, but they are also the most expensive and time-consuming to design and manufacture. </a:t>
            </a:r>
          </a:p>
          <a:p>
            <a:pPr algn="just"/>
            <a:r>
              <a:rPr lang="en-US" sz="1800" dirty="0">
                <a:effectLst/>
              </a:rPr>
              <a:t>They are typically used in applications where the volume is high enough or the performance requirements are strict enough to justify the additional cost and effort.</a:t>
            </a:r>
            <a:endParaRPr lang="en-US" sz="1800" dirty="0"/>
          </a:p>
          <a:p>
            <a:pPr marL="114300" indent="0" algn="just">
              <a:buNone/>
            </a:pPr>
            <a:r>
              <a:rPr lang="en-IN" sz="1800" b="1" dirty="0">
                <a:solidFill>
                  <a:srgbClr val="2980B9"/>
                </a:solidFill>
                <a:effectLst/>
              </a:rPr>
              <a:t>2. Semi-Custom ASICs</a:t>
            </a:r>
          </a:p>
          <a:p>
            <a:pPr marL="114300" indent="0" algn="just">
              <a:buNone/>
            </a:pPr>
            <a:r>
              <a:rPr lang="en-US" sz="1800" dirty="0"/>
              <a:t>Semi-custom ASICs, including Standard Cell ASICs and Gate Array ASICs, offer a balance between customization and cost.</a:t>
            </a:r>
          </a:p>
          <a:p>
            <a:pPr algn="just"/>
            <a:r>
              <a:rPr lang="en-US" sz="1800" b="1" dirty="0">
                <a:solidFill>
                  <a:srgbClr val="2980B9"/>
                </a:solidFill>
              </a:rPr>
              <a:t>Standard Cell ASICs: </a:t>
            </a:r>
            <a:r>
              <a:rPr lang="en-US" sz="1800" dirty="0"/>
              <a:t>In standard cell-based ASIC design, a standard cell library contains pre-designed logic cells like AND gates, OR gates, multiplexers, and flip-flops. </a:t>
            </a:r>
          </a:p>
          <a:p>
            <a:pPr algn="just"/>
            <a:r>
              <a:rPr lang="en-US" sz="1800" dirty="0"/>
              <a:t>These cells are standardized and stored for use in ASIC chip designs. </a:t>
            </a:r>
          </a:p>
          <a:p>
            <a:pPr algn="just"/>
            <a:r>
              <a:rPr lang="en-US" sz="1800" dirty="0"/>
              <a:t>The ASIC chip typically includes a standard cell area or flexible block, made up of these cells arranged in rows, and may also incorporate mega cells such as microcontrollers or microprocessors, referred to as mega functions, system-level macros, or fixed blocks/functional standard blocks.</a:t>
            </a:r>
            <a:endParaRPr lang="en-IN" sz="1800" dirty="0"/>
          </a:p>
          <a:p>
            <a:pPr marL="114300" indent="0" algn="just">
              <a:buNone/>
            </a:pP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extLst>
      <p:ext uri="{BB962C8B-B14F-4D97-AF65-F5344CB8AC3E}">
        <p14:creationId xmlns:p14="http://schemas.microsoft.com/office/powerpoint/2010/main" val="380285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114300" indent="0">
              <a:buNone/>
            </a:pPr>
            <a:r>
              <a:rPr lang="en-US" sz="2800" b="1" dirty="0">
                <a:latin typeface="Times New Roman"/>
                <a:ea typeface="Times New Roman"/>
                <a:cs typeface="Times New Roman"/>
                <a:sym typeface="Times New Roman"/>
              </a:rPr>
              <a:t>Standard Cell ASIC</a:t>
            </a: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dirty="0">
                <a:latin typeface="Times New Roman"/>
                <a:ea typeface="Times New Roman"/>
                <a:cs typeface="Times New Roman"/>
                <a:sym typeface="Times New Roman"/>
              </a:rPr>
              <a:t>Standard Cell ASIC</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3" name="Picture 2">
            <a:extLst>
              <a:ext uri="{FF2B5EF4-FFF2-40B4-BE49-F238E27FC236}">
                <a16:creationId xmlns:a16="http://schemas.microsoft.com/office/drawing/2014/main" id="{1EB6D41A-C3B9-EF95-0B44-C0425585DF97}"/>
              </a:ext>
            </a:extLst>
          </p:cNvPr>
          <p:cNvPicPr>
            <a:picLocks noChangeAspect="1"/>
          </p:cNvPicPr>
          <p:nvPr/>
        </p:nvPicPr>
        <p:blipFill>
          <a:blip r:embed="rId3"/>
          <a:stretch>
            <a:fillRect/>
          </a:stretch>
        </p:blipFill>
        <p:spPr>
          <a:xfrm>
            <a:off x="1038225" y="1633928"/>
            <a:ext cx="7067550" cy="4362138"/>
          </a:xfrm>
          <a:prstGeom prst="rect">
            <a:avLst/>
          </a:prstGeom>
        </p:spPr>
      </p:pic>
    </p:spTree>
    <p:extLst>
      <p:ext uri="{BB962C8B-B14F-4D97-AF65-F5344CB8AC3E}">
        <p14:creationId xmlns:p14="http://schemas.microsoft.com/office/powerpoint/2010/main" val="4294012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Gate Array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1600" b="1" dirty="0">
                <a:solidFill>
                  <a:srgbClr val="2980B9"/>
                </a:solidFill>
                <a:effectLst/>
              </a:rPr>
              <a:t>Gate Array ASICs:</a:t>
            </a:r>
            <a:r>
              <a:rPr lang="en-US" sz="1600" dirty="0">
                <a:effectLst/>
              </a:rPr>
              <a:t> Gate Array ASICs are a type of semi-custom ASIC with predefined transistors on the silicon wafer, where the designer cannot alter the transistor placement but can change the interconnections between them using the die's initial metal layers. </a:t>
            </a:r>
          </a:p>
          <a:p>
            <a:pPr algn="just"/>
            <a:r>
              <a:rPr lang="en-US" sz="1600" dirty="0">
                <a:effectLst/>
              </a:rPr>
              <a:t>The design utilizes a gate array library for configuration, typically resulting in </a:t>
            </a:r>
            <a:r>
              <a:rPr lang="en-US" sz="1600" b="1" dirty="0">
                <a:effectLst/>
              </a:rPr>
              <a:t>Channeled, Channel-less, or Structured Gate Arrays</a:t>
            </a:r>
            <a:r>
              <a:rPr lang="en-US" sz="1600" dirty="0">
                <a:effectLst/>
              </a:rPr>
              <a:t>, each varying in interconnection approach. This method, known as Masked Gate Array, relies on a base array pattern and base cells for circuit design.</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pic>
        <p:nvPicPr>
          <p:cNvPr id="3" name="Picture 2">
            <a:extLst>
              <a:ext uri="{FF2B5EF4-FFF2-40B4-BE49-F238E27FC236}">
                <a16:creationId xmlns:a16="http://schemas.microsoft.com/office/drawing/2014/main" id="{6F3DA64E-755D-34CE-971E-8FE3A81B1457}"/>
              </a:ext>
            </a:extLst>
          </p:cNvPr>
          <p:cNvPicPr>
            <a:picLocks noChangeAspect="1"/>
          </p:cNvPicPr>
          <p:nvPr/>
        </p:nvPicPr>
        <p:blipFill>
          <a:blip r:embed="rId3"/>
          <a:stretch>
            <a:fillRect/>
          </a:stretch>
        </p:blipFill>
        <p:spPr>
          <a:xfrm>
            <a:off x="14989" y="3123287"/>
            <a:ext cx="9144000" cy="3008209"/>
          </a:xfrm>
          <a:prstGeom prst="rect">
            <a:avLst/>
          </a:prstGeom>
        </p:spPr>
      </p:pic>
    </p:spTree>
    <p:extLst>
      <p:ext uri="{BB962C8B-B14F-4D97-AF65-F5344CB8AC3E}">
        <p14:creationId xmlns:p14="http://schemas.microsoft.com/office/powerpoint/2010/main" val="2730274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Gate Array ASIC and Programmable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buFont typeface="Arial" panose="020B0604020202020204" pitchFamily="34" charset="0"/>
              <a:buChar char="•"/>
            </a:pPr>
            <a:r>
              <a:rPr lang="en-US" sz="1800" b="1" dirty="0">
                <a:effectLst/>
              </a:rPr>
              <a:t>Channeled Gate Arrays: </a:t>
            </a:r>
            <a:r>
              <a:rPr lang="en-US" sz="1800" dirty="0">
                <a:effectLst/>
              </a:rPr>
              <a:t>Utilize predefined routing channels between logic cells for wire connections, suitable for standardized designs needing flexible interconnect pathways. </a:t>
            </a:r>
            <a:endParaRPr lang="en-US" sz="1800" dirty="0"/>
          </a:p>
          <a:p>
            <a:pPr algn="just">
              <a:buFont typeface="Arial" panose="020B0604020202020204" pitchFamily="34" charset="0"/>
              <a:buChar char="•"/>
            </a:pPr>
            <a:r>
              <a:rPr lang="en-US" sz="1800" b="1" dirty="0">
                <a:effectLst/>
              </a:rPr>
              <a:t>Channel-less Gate Arrays:</a:t>
            </a:r>
            <a:r>
              <a:rPr lang="en-US" sz="1800" dirty="0">
                <a:effectLst/>
              </a:rPr>
              <a:t> Lack predefined routing channels, allowing more compact designs by placing interconnects directly over cells, enhancing chip density. </a:t>
            </a:r>
            <a:endParaRPr lang="en-US" sz="1800" dirty="0"/>
          </a:p>
          <a:p>
            <a:pPr algn="just">
              <a:buFont typeface="Arial" panose="020B0604020202020204" pitchFamily="34" charset="0"/>
              <a:buChar char="•"/>
            </a:pPr>
            <a:r>
              <a:rPr lang="en-US" sz="1800" b="1" dirty="0">
                <a:effectLst/>
              </a:rPr>
              <a:t>Structured Gate Arrays:</a:t>
            </a:r>
            <a:r>
              <a:rPr lang="en-US" sz="1800" dirty="0">
                <a:effectLst/>
              </a:rPr>
              <a:t> Combine predefined logic blocks with customizable interconnect layers, offering a balance between design flexibility and rapid development.</a:t>
            </a:r>
            <a:endParaRPr lang="en-US" sz="1800" dirty="0"/>
          </a:p>
          <a:p>
            <a:pPr algn="just"/>
            <a:endParaRPr lang="en-US" sz="2800" dirty="0">
              <a:latin typeface="Times New Roman"/>
              <a:ea typeface="Times New Roman"/>
              <a:cs typeface="Times New Roman"/>
              <a:sym typeface="Times New Roman"/>
            </a:endParaRPr>
          </a:p>
          <a:p>
            <a:pPr marL="114300" indent="0">
              <a:buNone/>
            </a:pPr>
            <a:r>
              <a:rPr lang="en-US" sz="2000" b="1" dirty="0">
                <a:solidFill>
                  <a:srgbClr val="2980B9"/>
                </a:solidFill>
                <a:effectLst/>
              </a:rPr>
              <a:t>3. Programmable ASICs</a:t>
            </a:r>
            <a:endParaRPr lang="en-US" sz="2000" b="1" dirty="0"/>
          </a:p>
          <a:p>
            <a:pPr algn="just">
              <a:buFont typeface="Arial" panose="020B0604020202020204" pitchFamily="34" charset="0"/>
              <a:buChar char="•"/>
            </a:pPr>
            <a:r>
              <a:rPr lang="en-US" sz="2000" b="1" dirty="0">
                <a:solidFill>
                  <a:srgbClr val="2980B9"/>
                </a:solidFill>
                <a:effectLst/>
              </a:rPr>
              <a:t>Programmable Logic Devices (PLD):</a:t>
            </a:r>
            <a:r>
              <a:rPr lang="en-US" sz="2000" dirty="0">
                <a:effectLst/>
              </a:rPr>
              <a:t> a type of digital integrated circuit that can be programmed to perform a wide range of logical operations. They are used in various applications to implement custom logic circuits without the need for custom semiconductor manufacturing.</a:t>
            </a:r>
            <a:endParaRPr lang="en-US" sz="2000" dirty="0"/>
          </a:p>
          <a:p>
            <a:pPr algn="just">
              <a:buFont typeface="Arial" panose="020B0604020202020204" pitchFamily="34" charset="0"/>
              <a:buChar char="•"/>
            </a:pPr>
            <a:r>
              <a:rPr lang="en-US" sz="2000" b="1" dirty="0">
                <a:solidFill>
                  <a:srgbClr val="2980B9"/>
                </a:solidFill>
                <a:effectLst/>
              </a:rPr>
              <a:t>FPGAs:</a:t>
            </a:r>
            <a:r>
              <a:rPr lang="en-US" sz="2000" dirty="0">
                <a:effectLst/>
              </a:rPr>
              <a:t> Reprogrammable and can be used for various applications. They can be configured by the user after manufacturing according to different needs.</a:t>
            </a:r>
            <a:endParaRPr lang="en-US" sz="2000" dirty="0"/>
          </a:p>
          <a:p>
            <a:pPr algn="just"/>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extLst>
      <p:ext uri="{BB962C8B-B14F-4D97-AF65-F5344CB8AC3E}">
        <p14:creationId xmlns:p14="http://schemas.microsoft.com/office/powerpoint/2010/main" val="234593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Applications of ASIC</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2400" dirty="0">
                <a:effectLst/>
              </a:rPr>
              <a:t>The distinct characteristics of ASICs have transformed electronic manufacturing, leading to smaller die sizes and greater logic gate density per chip. </a:t>
            </a:r>
          </a:p>
          <a:p>
            <a:pPr algn="just"/>
            <a:r>
              <a:rPr lang="en-US" sz="2400" dirty="0">
                <a:effectLst/>
              </a:rPr>
              <a:t>Typically chosen for advanced applications, ASIC chips serve as IP cores in satellites, are crucial in ROM production, and are utilized in microcontrollers, as well as in a wide array of medical and research applications. </a:t>
            </a:r>
          </a:p>
          <a:p>
            <a:pPr algn="just"/>
            <a:r>
              <a:rPr lang="en-US" sz="2400" dirty="0">
                <a:effectLst/>
              </a:rPr>
              <a:t>Currently, one of the most notable uses of ASIC technology is in Bitcoin mining.</a:t>
            </a:r>
            <a:endParaRPr lang="en-US" sz="2400" dirty="0"/>
          </a:p>
          <a:p>
            <a:pPr algn="just"/>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extLst>
      <p:ext uri="{BB962C8B-B14F-4D97-AF65-F5344CB8AC3E}">
        <p14:creationId xmlns:p14="http://schemas.microsoft.com/office/powerpoint/2010/main" val="4077325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4989"/>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Embedded Networking and Standards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Communication Interface:</a:t>
            </a:r>
          </a:p>
          <a:p>
            <a:pPr algn="just"/>
            <a:r>
              <a:rPr lang="en-US" sz="2800" dirty="0">
                <a:latin typeface="Times New Roman"/>
                <a:ea typeface="Times New Roman"/>
                <a:cs typeface="Times New Roman"/>
                <a:sym typeface="Times New Roman"/>
              </a:rPr>
              <a:t>Communication interface is essential for communicating with various subsystems of the embedded system and with the external world.</a:t>
            </a:r>
          </a:p>
          <a:p>
            <a:pPr algn="just"/>
            <a:endParaRPr lang="en-US" sz="2800" dirty="0">
              <a:latin typeface="Times New Roman"/>
              <a:ea typeface="Times New Roman"/>
              <a:cs typeface="Times New Roman"/>
              <a:sym typeface="Times New Roman"/>
            </a:endParaRPr>
          </a:p>
          <a:p>
            <a:pPr algn="just"/>
            <a:r>
              <a:rPr lang="en-US" sz="2800" dirty="0">
                <a:latin typeface="Times New Roman"/>
                <a:ea typeface="Times New Roman"/>
                <a:cs typeface="Times New Roman"/>
                <a:sym typeface="Times New Roman"/>
              </a:rPr>
              <a:t>The communication interface can be viewed in two different perspectives, namely:</a:t>
            </a:r>
          </a:p>
          <a:p>
            <a:pPr marL="114300" indent="0" algn="just">
              <a:buNone/>
            </a:pPr>
            <a:r>
              <a:rPr lang="en-US" sz="2800" dirty="0">
                <a:latin typeface="Times New Roman"/>
                <a:ea typeface="Times New Roman"/>
                <a:cs typeface="Times New Roman"/>
                <a:sym typeface="Times New Roman"/>
              </a:rPr>
              <a:t>	1. Device/board level communication interface (Onboard Communication Interface)</a:t>
            </a:r>
          </a:p>
          <a:p>
            <a:pPr marL="114300" indent="0" algn="just">
              <a:buNone/>
            </a:pPr>
            <a:r>
              <a:rPr lang="en-US" sz="2800" dirty="0">
                <a:latin typeface="Times New Roman"/>
                <a:ea typeface="Times New Roman"/>
                <a:cs typeface="Times New Roman"/>
                <a:sym typeface="Times New Roman"/>
              </a:rPr>
              <a:t>	2. Product level communication interface (External Communication Interface)</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3652678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Embedded Networking and Standards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628650" indent="-514350" algn="just">
              <a:buAutoNum type="arabicPeriod"/>
            </a:pPr>
            <a:r>
              <a:rPr lang="en-US" sz="2800" b="1" dirty="0">
                <a:latin typeface="Times New Roman"/>
                <a:ea typeface="Times New Roman"/>
                <a:cs typeface="Times New Roman"/>
                <a:sym typeface="Times New Roman"/>
              </a:rPr>
              <a:t>Device/board level communication interface (Onboard Communication Interface):</a:t>
            </a:r>
          </a:p>
          <a:p>
            <a:pPr marL="114300" indent="0" algn="just">
              <a:buNone/>
            </a:pPr>
            <a:endParaRPr lang="en-US" sz="2800" dirty="0">
              <a:latin typeface="Times New Roman"/>
              <a:ea typeface="Times New Roman"/>
              <a:cs typeface="Times New Roman"/>
              <a:sym typeface="Times New Roman"/>
            </a:endParaRPr>
          </a:p>
          <a:p>
            <a:pPr marL="114300" indent="0" algn="just">
              <a:buNone/>
            </a:pPr>
            <a:r>
              <a:rPr lang="en-US" sz="2800" dirty="0">
                <a:latin typeface="Times New Roman"/>
                <a:ea typeface="Times New Roman"/>
                <a:cs typeface="Times New Roman"/>
                <a:sym typeface="Times New Roman"/>
              </a:rPr>
              <a:t>The communication channel which interconnects the various components within an embedded product is referred as Device/board level communication interface (Onboard</a:t>
            </a:r>
          </a:p>
          <a:p>
            <a:pPr marL="114300" indent="0" algn="just">
              <a:buNone/>
            </a:pPr>
            <a:r>
              <a:rPr lang="en-US" sz="2800" dirty="0">
                <a:latin typeface="Times New Roman"/>
                <a:ea typeface="Times New Roman"/>
                <a:cs typeface="Times New Roman"/>
                <a:sym typeface="Times New Roman"/>
              </a:rPr>
              <a:t>Communication Interface)</a:t>
            </a:r>
          </a:p>
          <a:p>
            <a:pPr marL="114300" indent="0" algn="just">
              <a:buNone/>
            </a:pPr>
            <a:endParaRPr lang="en-US" sz="2800" dirty="0">
              <a:latin typeface="Times New Roman"/>
              <a:ea typeface="Times New Roman"/>
              <a:cs typeface="Times New Roman"/>
              <a:sym typeface="Times New Roman"/>
            </a:endParaRPr>
          </a:p>
          <a:p>
            <a:pPr marL="114300" indent="0" algn="just">
              <a:buNone/>
            </a:pPr>
            <a:r>
              <a:rPr lang="en-US" sz="2800" dirty="0">
                <a:latin typeface="Times New Roman"/>
                <a:ea typeface="Times New Roman"/>
                <a:cs typeface="Times New Roman"/>
                <a:sym typeface="Times New Roman"/>
              </a:rPr>
              <a:t>Examples: Serial interfaces like I2C, SPI, UART, Parallel bus interface etc.</a:t>
            </a:r>
            <a:endParaRPr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extLst>
      <p:ext uri="{BB962C8B-B14F-4D97-AF65-F5344CB8AC3E}">
        <p14:creationId xmlns:p14="http://schemas.microsoft.com/office/powerpoint/2010/main" val="319318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Structure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graphicFrame>
        <p:nvGraphicFramePr>
          <p:cNvPr id="6" name="Diagram 5">
            <a:extLst>
              <a:ext uri="{FF2B5EF4-FFF2-40B4-BE49-F238E27FC236}">
                <a16:creationId xmlns:a16="http://schemas.microsoft.com/office/drawing/2014/main" id="{471BB9AC-484A-DAEC-9591-B01FED7E4ECA}"/>
              </a:ext>
            </a:extLst>
          </p:cNvPr>
          <p:cNvGraphicFramePr/>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5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Embedded Networking and Standards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2. Product level communication interface (External Communication Interface):</a:t>
            </a:r>
          </a:p>
          <a:p>
            <a:pPr marL="114300" indent="0" algn="just">
              <a:buNone/>
            </a:pPr>
            <a:r>
              <a:rPr lang="en-US" sz="2400" dirty="0">
                <a:latin typeface="Times New Roman"/>
                <a:ea typeface="Times New Roman"/>
                <a:cs typeface="Times New Roman"/>
                <a:sym typeface="Times New Roman"/>
              </a:rPr>
              <a:t>The Product level communication interface (External Communication Interface) is responsible for data transfer between the embedded system and other devices or modules. The external communication interface can be either wired media or wireless media and it can be a serial or parallel interface.</a:t>
            </a:r>
          </a:p>
          <a:p>
            <a:pPr marL="114300" indent="0" algn="just">
              <a:buNone/>
            </a:pPr>
            <a:endParaRPr lang="en-US" sz="2400" dirty="0">
              <a:latin typeface="Times New Roman"/>
              <a:ea typeface="Times New Roman"/>
              <a:cs typeface="Times New Roman"/>
              <a:sym typeface="Times New Roman"/>
            </a:endParaRPr>
          </a:p>
          <a:p>
            <a:pPr marL="114300" indent="0" algn="just">
              <a:buNone/>
            </a:pPr>
            <a:r>
              <a:rPr lang="en-US" sz="2400" dirty="0">
                <a:latin typeface="Times New Roman"/>
                <a:ea typeface="Times New Roman"/>
                <a:cs typeface="Times New Roman"/>
                <a:sym typeface="Times New Roman"/>
              </a:rPr>
              <a:t>Examples for wireless communication interface: Infrared (IR), Bluetooth (BT), Wireless LAN (Wi-Fi), Radio Frequency waves (RF), GPRS etc.</a:t>
            </a:r>
          </a:p>
          <a:p>
            <a:pPr marL="114300" indent="0" algn="just">
              <a:buNone/>
            </a:pPr>
            <a:r>
              <a:rPr lang="en-US" sz="2400" dirty="0">
                <a:latin typeface="Times New Roman"/>
                <a:ea typeface="Times New Roman"/>
                <a:cs typeface="Times New Roman"/>
                <a:sym typeface="Times New Roman"/>
              </a:rPr>
              <a:t>Examples for wired interfaces: RS-232C/RS-422/RS 485, USB, Ethernet (TCP-IP), Parallel port etc</a:t>
            </a:r>
            <a:r>
              <a:rPr lang="en-US" sz="2800" dirty="0">
                <a:latin typeface="Times New Roman"/>
                <a:ea typeface="Times New Roman"/>
                <a:cs typeface="Times New Roman"/>
                <a:sym typeface="Times New Roman"/>
              </a:rPr>
              <a:t>.</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extLst>
      <p:ext uri="{BB962C8B-B14F-4D97-AF65-F5344CB8AC3E}">
        <p14:creationId xmlns:p14="http://schemas.microsoft.com/office/powerpoint/2010/main" val="4857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Serial Communication-RS232</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2800" dirty="0">
                <a:latin typeface="Times New Roman"/>
                <a:ea typeface="Times New Roman"/>
                <a:cs typeface="Times New Roman"/>
                <a:sym typeface="Times New Roman"/>
              </a:rPr>
              <a:t>A popular way to transfer commands and data between a personal computer and a microcontroller is the use of standard interface, like the one described by protocols RS232 (older) or USB (newer).</a:t>
            </a:r>
          </a:p>
          <a:p>
            <a:pPr algn="just"/>
            <a:r>
              <a:rPr lang="en-US" sz="2800" dirty="0">
                <a:latin typeface="Times New Roman"/>
                <a:ea typeface="Times New Roman"/>
                <a:cs typeface="Times New Roman"/>
                <a:sym typeface="Times New Roman"/>
              </a:rPr>
              <a:t>The protocol RS232 defines the signals used in communication, and the hardware to transfer signals between devices.</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3" name="Picture 2">
            <a:extLst>
              <a:ext uri="{FF2B5EF4-FFF2-40B4-BE49-F238E27FC236}">
                <a16:creationId xmlns:a16="http://schemas.microsoft.com/office/drawing/2014/main" id="{EB379828-5A01-30D5-D923-6B082C5E24A0}"/>
              </a:ext>
            </a:extLst>
          </p:cNvPr>
          <p:cNvPicPr>
            <a:picLocks noChangeAspect="1"/>
          </p:cNvPicPr>
          <p:nvPr/>
        </p:nvPicPr>
        <p:blipFill>
          <a:blip r:embed="rId3"/>
          <a:stretch>
            <a:fillRect/>
          </a:stretch>
        </p:blipFill>
        <p:spPr>
          <a:xfrm>
            <a:off x="2952832" y="4204090"/>
            <a:ext cx="3524168" cy="2152260"/>
          </a:xfrm>
          <a:prstGeom prst="rect">
            <a:avLst/>
          </a:prstGeom>
        </p:spPr>
      </p:pic>
    </p:spTree>
    <p:extLst>
      <p:ext uri="{BB962C8B-B14F-4D97-AF65-F5344CB8AC3E}">
        <p14:creationId xmlns:p14="http://schemas.microsoft.com/office/powerpoint/2010/main" val="4142761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Serial Communication-RS232</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2800" dirty="0">
                <a:latin typeface="Times New Roman"/>
                <a:ea typeface="Times New Roman"/>
                <a:cs typeface="Times New Roman"/>
                <a:sym typeface="Times New Roman"/>
              </a:rPr>
              <a:t>An RS232 serial bus consists of just two communication wires - one for sending data and another for receiving. As such, serial devices should have two serial pins: the receiver, RX, and the transmitter, TX.</a:t>
            </a:r>
          </a:p>
          <a:p>
            <a:pPr marL="114300" indent="0" algn="just">
              <a:buNone/>
            </a:pPr>
            <a:endParaRPr lang="en-US" sz="2800" dirty="0">
              <a:latin typeface="Times New Roman"/>
              <a:ea typeface="Times New Roman"/>
              <a:cs typeface="Times New Roman"/>
              <a:sym typeface="Times New Roman"/>
            </a:endParaRPr>
          </a:p>
          <a:p>
            <a:pPr algn="just"/>
            <a:r>
              <a:rPr lang="en-US" sz="2800" dirty="0">
                <a:latin typeface="Times New Roman"/>
                <a:ea typeface="Times New Roman"/>
                <a:cs typeface="Times New Roman"/>
                <a:sym typeface="Times New Roman"/>
              </a:rPr>
              <a:t>RS232 data is sent serially, each bit is sent one after the next because there is only one data line in each direction. This mode of data transmission also requires that the receiver knows when the actual data bits are arriving so that it can synchronize itself to the incoming data.</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Tree>
    <p:extLst>
      <p:ext uri="{BB962C8B-B14F-4D97-AF65-F5344CB8AC3E}">
        <p14:creationId xmlns:p14="http://schemas.microsoft.com/office/powerpoint/2010/main" val="1807026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Serial Communication-RS232</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5226259"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RS-232 Signals:</a:t>
            </a:r>
          </a:p>
          <a:p>
            <a:pPr algn="just"/>
            <a:r>
              <a:rPr lang="en-US" sz="2800" dirty="0">
                <a:latin typeface="Times New Roman"/>
                <a:ea typeface="Times New Roman"/>
                <a:cs typeface="Times New Roman"/>
                <a:sym typeface="Times New Roman"/>
              </a:rPr>
              <a:t>Architecturally RS-232 is a bi-directional point to point link. </a:t>
            </a:r>
          </a:p>
          <a:p>
            <a:pPr algn="just"/>
            <a:r>
              <a:rPr lang="en-US" sz="2800" dirty="0">
                <a:latin typeface="Times New Roman"/>
                <a:ea typeface="Times New Roman"/>
                <a:cs typeface="Times New Roman"/>
                <a:sym typeface="Times New Roman"/>
              </a:rPr>
              <a:t>Two independent channels are established for two-way (full-duplex) communications.</a:t>
            </a:r>
          </a:p>
          <a:p>
            <a:pPr algn="just"/>
            <a:r>
              <a:rPr lang="en-US" sz="2800" dirty="0">
                <a:latin typeface="Times New Roman"/>
                <a:ea typeface="Times New Roman"/>
                <a:cs typeface="Times New Roman"/>
                <a:sym typeface="Times New Roman"/>
              </a:rPr>
              <a:t>RS-232 can also carry additional signals used for flow control (RTS, CTS) and modem control (DCD, DTR, DSR, RI).</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3" name="Picture 2">
            <a:extLst>
              <a:ext uri="{FF2B5EF4-FFF2-40B4-BE49-F238E27FC236}">
                <a16:creationId xmlns:a16="http://schemas.microsoft.com/office/drawing/2014/main" id="{96236FEA-6A0E-3F09-BBB6-EB4781447683}"/>
              </a:ext>
            </a:extLst>
          </p:cNvPr>
          <p:cNvPicPr>
            <a:picLocks noChangeAspect="1"/>
          </p:cNvPicPr>
          <p:nvPr/>
        </p:nvPicPr>
        <p:blipFill>
          <a:blip r:embed="rId3"/>
          <a:stretch>
            <a:fillRect/>
          </a:stretch>
        </p:blipFill>
        <p:spPr>
          <a:xfrm>
            <a:off x="5391150" y="839448"/>
            <a:ext cx="3295650" cy="3810000"/>
          </a:xfrm>
          <a:prstGeom prst="rect">
            <a:avLst/>
          </a:prstGeom>
        </p:spPr>
      </p:pic>
      <p:pic>
        <p:nvPicPr>
          <p:cNvPr id="5" name="Picture 4">
            <a:extLst>
              <a:ext uri="{FF2B5EF4-FFF2-40B4-BE49-F238E27FC236}">
                <a16:creationId xmlns:a16="http://schemas.microsoft.com/office/drawing/2014/main" id="{AAAFBF6F-E628-4AB0-6D86-68075B53DD9B}"/>
              </a:ext>
            </a:extLst>
          </p:cNvPr>
          <p:cNvPicPr>
            <a:picLocks noChangeAspect="1"/>
          </p:cNvPicPr>
          <p:nvPr/>
        </p:nvPicPr>
        <p:blipFill>
          <a:blip r:embed="rId4"/>
          <a:stretch>
            <a:fillRect/>
          </a:stretch>
        </p:blipFill>
        <p:spPr>
          <a:xfrm>
            <a:off x="5391150" y="4874302"/>
            <a:ext cx="3749642" cy="1721370"/>
          </a:xfrm>
          <a:prstGeom prst="rect">
            <a:avLst/>
          </a:prstGeom>
        </p:spPr>
      </p:pic>
    </p:spTree>
    <p:extLst>
      <p:ext uri="{BB962C8B-B14F-4D97-AF65-F5344CB8AC3E}">
        <p14:creationId xmlns:p14="http://schemas.microsoft.com/office/powerpoint/2010/main" val="190486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Serial Communication-RS232</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How fast can RS-232 be?</a:t>
            </a:r>
          </a:p>
          <a:p>
            <a:pPr marL="114300" indent="0" algn="just">
              <a:buNone/>
            </a:pPr>
            <a:r>
              <a:rPr lang="en-US" sz="2800" dirty="0">
                <a:latin typeface="Times New Roman"/>
                <a:ea typeface="Times New Roman"/>
                <a:cs typeface="Times New Roman"/>
                <a:sym typeface="Times New Roman"/>
              </a:rPr>
              <a:t>• The maximum speed, according to the standard, is 20kbit/s. However, modern equipment can operate much faster than this. (i.e. Lynx can reach 115200 baud rate.)</a:t>
            </a:r>
          </a:p>
          <a:p>
            <a:pPr marL="114300" indent="0" algn="just">
              <a:buNone/>
            </a:pPr>
            <a:r>
              <a:rPr lang="en-US" sz="2800" dirty="0">
                <a:latin typeface="Times New Roman"/>
                <a:ea typeface="Times New Roman"/>
                <a:cs typeface="Times New Roman"/>
                <a:sym typeface="Times New Roman"/>
              </a:rPr>
              <a:t>• The length of the cable also plays a part in maximum speed. The longer the cable the slower the speed at which you can obtain accurate results.</a:t>
            </a:r>
          </a:p>
          <a:p>
            <a:pPr marL="114300" indent="0" algn="just">
              <a:buNone/>
            </a:pPr>
            <a:r>
              <a:rPr lang="en-US" sz="2800" dirty="0">
                <a:latin typeface="Times New Roman"/>
                <a:ea typeface="Times New Roman"/>
                <a:cs typeface="Times New Roman"/>
                <a:sym typeface="Times New Roman"/>
              </a:rPr>
              <a:t>• A large wire capacitance and inductance limits the maximum length of the cable and/or the maximum speed; Moreover higher is the capacitance of the cable higher is the interference between two adjacent signal wire.</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dirty="0"/>
          </a:p>
        </p:txBody>
      </p:sp>
    </p:spTree>
    <p:extLst>
      <p:ext uri="{BB962C8B-B14F-4D97-AF65-F5344CB8AC3E}">
        <p14:creationId xmlns:p14="http://schemas.microsoft.com/office/powerpoint/2010/main" val="2999843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Serial Communication-RS485</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2400" dirty="0"/>
              <a:t>RS-485 is a standard interface for physical communication. It is a form of serial communication. </a:t>
            </a:r>
          </a:p>
          <a:p>
            <a:pPr algn="just"/>
            <a:r>
              <a:rPr lang="en-US" sz="2400" dirty="0"/>
              <a:t>Typical serial communication standards are RS232 and RS485. RS485 expands the physical function on the basis RS232 interface.</a:t>
            </a:r>
          </a:p>
          <a:p>
            <a:pPr algn="just"/>
            <a:r>
              <a:rPr lang="en-US" sz="2400" dirty="0"/>
              <a:t>RS-485 adopts balanced transmission and differential reception, so it has the ability to suppress common mode interference. </a:t>
            </a:r>
          </a:p>
          <a:p>
            <a:pPr algn="just"/>
            <a:r>
              <a:rPr lang="en-US" sz="2400" dirty="0"/>
              <a:t>In addition, the bus transceiver has high sensitivity and can detect voltages as low as 200mv, so the transmission signal can be recovered from kilometers away.</a:t>
            </a:r>
          </a:p>
          <a:p>
            <a:pPr algn="just"/>
            <a:r>
              <a:rPr lang="en-US" sz="2400" dirty="0"/>
              <a:t>The RS485 maximum transmission rate is 10Mbps. </a:t>
            </a:r>
          </a:p>
          <a:p>
            <a:pPr algn="just"/>
            <a:r>
              <a:rPr lang="en-US" sz="2400" dirty="0"/>
              <a:t>The RS485 interface is strong, and the anti-noise interference is good.</a:t>
            </a:r>
            <a:endParaRPr lang="en-US" sz="40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extLst>
      <p:ext uri="{BB962C8B-B14F-4D97-AF65-F5344CB8AC3E}">
        <p14:creationId xmlns:p14="http://schemas.microsoft.com/office/powerpoint/2010/main" val="2430801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Difference Between RS 485 and RS 232</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ctr">
              <a:buNone/>
            </a:pPr>
            <a:r>
              <a:rPr lang="en-US" sz="2800" b="1" dirty="0">
                <a:latin typeface="Times New Roman"/>
                <a:ea typeface="Times New Roman"/>
                <a:cs typeface="Times New Roman"/>
                <a:sym typeface="Times New Roman"/>
              </a:rPr>
              <a:t>Difference Between RS 485 and RS 232</a:t>
            </a:r>
            <a:endParaRPr lang="en-US" sz="28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pic>
        <p:nvPicPr>
          <p:cNvPr id="3" name="Picture 2">
            <a:extLst>
              <a:ext uri="{FF2B5EF4-FFF2-40B4-BE49-F238E27FC236}">
                <a16:creationId xmlns:a16="http://schemas.microsoft.com/office/drawing/2014/main" id="{74F6ED19-2016-80FA-3DC8-1D6C9D8D20E7}"/>
              </a:ext>
            </a:extLst>
          </p:cNvPr>
          <p:cNvPicPr>
            <a:picLocks noChangeAspect="1"/>
          </p:cNvPicPr>
          <p:nvPr/>
        </p:nvPicPr>
        <p:blipFill>
          <a:blip r:embed="rId3"/>
          <a:stretch>
            <a:fillRect/>
          </a:stretch>
        </p:blipFill>
        <p:spPr>
          <a:xfrm>
            <a:off x="280562" y="1952285"/>
            <a:ext cx="8110182" cy="4291638"/>
          </a:xfrm>
          <a:prstGeom prst="rect">
            <a:avLst/>
          </a:prstGeom>
        </p:spPr>
      </p:pic>
    </p:spTree>
    <p:extLst>
      <p:ext uri="{BB962C8B-B14F-4D97-AF65-F5344CB8AC3E}">
        <p14:creationId xmlns:p14="http://schemas.microsoft.com/office/powerpoint/2010/main" val="392528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sz="4400" b="1" dirty="0">
                <a:solidFill>
                  <a:srgbClr val="0C0C0C"/>
                </a:solidFill>
                <a:latin typeface="Times New Roman"/>
                <a:ea typeface="Times New Roman"/>
                <a:cs typeface="Times New Roman"/>
                <a:sym typeface="Times New Roman"/>
              </a:rPr>
              <a:t> </a:t>
            </a:r>
            <a:r>
              <a:rPr lang="en-IN" sz="3200" b="1" dirty="0">
                <a:solidFill>
                  <a:srgbClr val="0C0C0C"/>
                </a:solidFill>
                <a:latin typeface="Times New Roman"/>
                <a:ea typeface="Times New Roman"/>
                <a:cs typeface="Times New Roman"/>
                <a:sym typeface="Times New Roman"/>
              </a:rPr>
              <a:t>Serial Peripheral Interface (SPI) </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algn="just"/>
            <a:r>
              <a:rPr lang="en-US" sz="2800" dirty="0">
                <a:latin typeface="Times New Roman"/>
                <a:ea typeface="Times New Roman"/>
                <a:cs typeface="Times New Roman"/>
                <a:sym typeface="Times New Roman"/>
              </a:rPr>
              <a:t>The Serial Peripheral Interface Bus (SPI) is a synchronous bi-directional full duplex four wire serial interface bus. The concept of SPI is introduced by Motorola. SPI is a single master multi-slave system.</a:t>
            </a:r>
          </a:p>
          <a:p>
            <a:pPr algn="just"/>
            <a:r>
              <a:rPr lang="en-US" sz="2800" dirty="0">
                <a:latin typeface="Times New Roman"/>
                <a:ea typeface="Times New Roman"/>
                <a:cs typeface="Times New Roman"/>
                <a:sym typeface="Times New Roman"/>
              </a:rPr>
              <a:t>It is possible to have a system where more than one SPI device can be master, provided the condition only one master device is active at any given point of time, is satisfied.</a:t>
            </a:r>
          </a:p>
          <a:p>
            <a:pPr algn="just"/>
            <a:r>
              <a:rPr lang="en-US" sz="2800" dirty="0">
                <a:latin typeface="Times New Roman"/>
                <a:ea typeface="Times New Roman"/>
                <a:cs typeface="Times New Roman"/>
                <a:sym typeface="Times New Roman"/>
              </a:rPr>
              <a:t>SPI is used to send data between Microcontrollers and small peripherals such as shift registers, sensors, and SD cards.</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extLst>
      <p:ext uri="{BB962C8B-B14F-4D97-AF65-F5344CB8AC3E}">
        <p14:creationId xmlns:p14="http://schemas.microsoft.com/office/powerpoint/2010/main" val="1007193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9833"/>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sz="4400" b="1" dirty="0">
                <a:solidFill>
                  <a:srgbClr val="0C0C0C"/>
                </a:solidFill>
                <a:latin typeface="Times New Roman"/>
                <a:ea typeface="Times New Roman"/>
                <a:cs typeface="Times New Roman"/>
                <a:sym typeface="Times New Roman"/>
              </a:rPr>
              <a:t> </a:t>
            </a:r>
            <a:r>
              <a:rPr lang="en-IN" sz="3200" b="1" dirty="0">
                <a:solidFill>
                  <a:srgbClr val="0C0C0C"/>
                </a:solidFill>
                <a:latin typeface="Times New Roman"/>
                <a:ea typeface="Times New Roman"/>
                <a:cs typeface="Times New Roman"/>
                <a:sym typeface="Times New Roman"/>
              </a:rPr>
              <a:t>Serial Peripheral Interface (SPI) </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54470"/>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dirty="0">
                <a:latin typeface="Times New Roman"/>
                <a:ea typeface="Times New Roman"/>
                <a:cs typeface="Times New Roman"/>
                <a:sym typeface="Times New Roman"/>
              </a:rPr>
              <a:t>.</a:t>
            </a:r>
          </a:p>
        </p:txBody>
      </p:sp>
      <p:sp>
        <p:nvSpPr>
          <p:cNvPr id="49" name="Google Shape;49;p11"/>
          <p:cNvSpPr txBox="1">
            <a:spLocks noGrp="1"/>
          </p:cNvSpPr>
          <p:nvPr>
            <p:ph type="sldNum" idx="12"/>
          </p:nvPr>
        </p:nvSpPr>
        <p:spPr>
          <a:xfrm>
            <a:off x="6553200" y="6346518"/>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pic>
        <p:nvPicPr>
          <p:cNvPr id="3" name="Picture 2">
            <a:extLst>
              <a:ext uri="{FF2B5EF4-FFF2-40B4-BE49-F238E27FC236}">
                <a16:creationId xmlns:a16="http://schemas.microsoft.com/office/drawing/2014/main" id="{8554FCDE-12CF-D217-D257-E59F80774655}"/>
              </a:ext>
            </a:extLst>
          </p:cNvPr>
          <p:cNvPicPr>
            <a:picLocks noChangeAspect="1"/>
          </p:cNvPicPr>
          <p:nvPr/>
        </p:nvPicPr>
        <p:blipFill>
          <a:blip r:embed="rId3"/>
          <a:stretch>
            <a:fillRect/>
          </a:stretch>
        </p:blipFill>
        <p:spPr>
          <a:xfrm>
            <a:off x="856362" y="1528275"/>
            <a:ext cx="7431275" cy="4344438"/>
          </a:xfrm>
          <a:prstGeom prst="rect">
            <a:avLst/>
          </a:prstGeom>
        </p:spPr>
      </p:pic>
    </p:spTree>
    <p:extLst>
      <p:ext uri="{BB962C8B-B14F-4D97-AF65-F5344CB8AC3E}">
        <p14:creationId xmlns:p14="http://schemas.microsoft.com/office/powerpoint/2010/main" val="3292983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I2C (Inter Integrated Circuit)</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I2C:</a:t>
            </a:r>
          </a:p>
          <a:p>
            <a:pPr algn="just"/>
            <a:r>
              <a:rPr lang="en-US" sz="2400" b="0" i="0" u="none" strike="noStrike" baseline="0" dirty="0">
                <a:solidFill>
                  <a:srgbClr val="000000"/>
                </a:solidFill>
                <a:latin typeface="Times New Roman" panose="02020603050405020304" pitchFamily="18" charset="0"/>
              </a:rPr>
              <a:t>Inter Integrated Circuit Bus (I2C - Pronounced as I square C) is a synchronous bi-directional half duplex (one-directional communication at a given point of time).</a:t>
            </a:r>
          </a:p>
          <a:p>
            <a:pPr algn="just"/>
            <a:r>
              <a:rPr lang="en-US" sz="2400" b="0" i="0" u="none" strike="noStrike" baseline="0" dirty="0">
                <a:solidFill>
                  <a:srgbClr val="000000"/>
                </a:solidFill>
                <a:latin typeface="Times New Roman" panose="02020603050405020304" pitchFamily="18" charset="0"/>
              </a:rPr>
              <a:t>The concept of I2C bus was developed by Philips Semiconductors in the early 1980’s. </a:t>
            </a:r>
          </a:p>
          <a:p>
            <a:pPr algn="just"/>
            <a:r>
              <a:rPr lang="en-US" sz="2400" b="0" i="0" u="none" strike="noStrike" baseline="0" dirty="0">
                <a:solidFill>
                  <a:srgbClr val="000000"/>
                </a:solidFill>
                <a:latin typeface="Times New Roman" panose="02020603050405020304" pitchFamily="18" charset="0"/>
              </a:rPr>
              <a:t>The original intention of I2C was to provide an easy way of connection between a microprocessor/microcontroller system and the peripheral chips in Television sets</a:t>
            </a:r>
            <a:r>
              <a:rPr lang="en-US" sz="1800" b="0" i="0" u="none" strike="noStrike" baseline="0" dirty="0">
                <a:solidFill>
                  <a:srgbClr val="000000"/>
                </a:solidFill>
                <a:latin typeface="Times New Roman" panose="02020603050405020304" pitchFamily="18" charset="0"/>
              </a:rPr>
              <a:t>. </a:t>
            </a:r>
          </a:p>
          <a:p>
            <a:pPr algn="just"/>
            <a:endParaRPr lang="en-US" sz="1800" dirty="0">
              <a:solidFill>
                <a:srgbClr val="000000"/>
              </a:solidFill>
              <a:latin typeface="Times New Roman" panose="02020603050405020304" pitchFamily="18" charset="0"/>
              <a:ea typeface="Times New Roman"/>
              <a:cs typeface="Times New Roman"/>
              <a:sym typeface="Times New Roman"/>
            </a:endParaRPr>
          </a:p>
          <a:p>
            <a:pPr algn="just"/>
            <a:endParaRPr lang="en-US" sz="1800" dirty="0">
              <a:solidFill>
                <a:srgbClr val="000000"/>
              </a:solidFill>
              <a:latin typeface="Times New Roman" panose="02020603050405020304" pitchFamily="18" charset="0"/>
              <a:ea typeface="Times New Roman"/>
              <a:cs typeface="Times New Roman"/>
              <a:sym typeface="Times New Roman"/>
            </a:endParaRPr>
          </a:p>
          <a:p>
            <a:pPr algn="just"/>
            <a:r>
              <a:rPr lang="en-US" sz="2400" b="0" i="0" u="none" strike="noStrike" baseline="0" dirty="0">
                <a:solidFill>
                  <a:srgbClr val="000000"/>
                </a:solidFill>
                <a:latin typeface="Times New Roman" panose="02020603050405020304" pitchFamily="18" charset="0"/>
              </a:rPr>
              <a:t>The I2C bus is comprised of two bus lines, namely: Serial Clock – SCL and Serial Data – SDA. </a:t>
            </a:r>
            <a:endParaRPr lang="en-US" sz="3600"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extLst>
      <p:ext uri="{BB962C8B-B14F-4D97-AF65-F5344CB8AC3E}">
        <p14:creationId xmlns:p14="http://schemas.microsoft.com/office/powerpoint/2010/main" val="105782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graphicFrame>
        <p:nvGraphicFramePr>
          <p:cNvPr id="6" name="Diagram 5">
            <a:extLst>
              <a:ext uri="{FF2B5EF4-FFF2-40B4-BE49-F238E27FC236}">
                <a16:creationId xmlns:a16="http://schemas.microsoft.com/office/drawing/2014/main" id="{471BB9AC-484A-DAEC-9591-B01FED7E4ECA}"/>
              </a:ext>
            </a:extLst>
          </p:cNvPr>
          <p:cNvGraphicFramePr/>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5942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I2C (Inter Integrated Circuit)</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3600" dirty="0">
                <a:latin typeface="Times New Roman"/>
                <a:ea typeface="Times New Roman"/>
                <a:cs typeface="Times New Roman"/>
                <a:sym typeface="Times New Roman"/>
              </a:rPr>
              <a:t>I2C Bus</a:t>
            </a: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pic>
        <p:nvPicPr>
          <p:cNvPr id="5" name="Picture 4">
            <a:extLst>
              <a:ext uri="{FF2B5EF4-FFF2-40B4-BE49-F238E27FC236}">
                <a16:creationId xmlns:a16="http://schemas.microsoft.com/office/drawing/2014/main" id="{A2D8869F-7B34-B1DB-A32B-215692299414}"/>
              </a:ext>
            </a:extLst>
          </p:cNvPr>
          <p:cNvPicPr>
            <a:picLocks noChangeAspect="1"/>
          </p:cNvPicPr>
          <p:nvPr/>
        </p:nvPicPr>
        <p:blipFill>
          <a:blip r:embed="rId3"/>
          <a:stretch>
            <a:fillRect/>
          </a:stretch>
        </p:blipFill>
        <p:spPr>
          <a:xfrm>
            <a:off x="2227601" y="1258748"/>
            <a:ext cx="5921582" cy="2979530"/>
          </a:xfrm>
          <a:prstGeom prst="rect">
            <a:avLst/>
          </a:prstGeom>
        </p:spPr>
      </p:pic>
      <p:pic>
        <p:nvPicPr>
          <p:cNvPr id="7" name="Picture 6">
            <a:extLst>
              <a:ext uri="{FF2B5EF4-FFF2-40B4-BE49-F238E27FC236}">
                <a16:creationId xmlns:a16="http://schemas.microsoft.com/office/drawing/2014/main" id="{F4154061-E369-9699-B478-D3AE8CFB36D3}"/>
              </a:ext>
            </a:extLst>
          </p:cNvPr>
          <p:cNvPicPr>
            <a:picLocks noChangeAspect="1"/>
          </p:cNvPicPr>
          <p:nvPr/>
        </p:nvPicPr>
        <p:blipFill>
          <a:blip r:embed="rId4"/>
          <a:stretch>
            <a:fillRect/>
          </a:stretch>
        </p:blipFill>
        <p:spPr>
          <a:xfrm>
            <a:off x="0" y="4506522"/>
            <a:ext cx="9144000" cy="2351478"/>
          </a:xfrm>
          <a:prstGeom prst="rect">
            <a:avLst/>
          </a:prstGeom>
        </p:spPr>
      </p:pic>
    </p:spTree>
    <p:extLst>
      <p:ext uri="{BB962C8B-B14F-4D97-AF65-F5344CB8AC3E}">
        <p14:creationId xmlns:p14="http://schemas.microsoft.com/office/powerpoint/2010/main" val="2302262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I2C (Inter Integrated Circuit)</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I2C:</a:t>
            </a:r>
          </a:p>
          <a:p>
            <a:pPr algn="just"/>
            <a:r>
              <a:rPr lang="en-US" sz="2000" b="0" i="0" u="none" strike="noStrike" baseline="0" dirty="0">
                <a:solidFill>
                  <a:srgbClr val="000000"/>
                </a:solidFill>
                <a:latin typeface="Times New Roman" panose="02020603050405020304" pitchFamily="18" charset="0"/>
              </a:rPr>
              <a:t>SCL line is responsible for generating synchronization clock pulses and SDA is responsible for transmitting the serial data across devices.</a:t>
            </a:r>
          </a:p>
          <a:p>
            <a:pPr algn="just"/>
            <a:r>
              <a:rPr lang="en-US" sz="2000" b="0" i="0" u="none" strike="noStrike" baseline="0" dirty="0">
                <a:solidFill>
                  <a:srgbClr val="000000"/>
                </a:solidFill>
                <a:latin typeface="Times New Roman" panose="02020603050405020304" pitchFamily="18" charset="0"/>
              </a:rPr>
              <a:t>I2C bus is a shared bus system to which many number of I2C devices can be connected. Devices connected to the I2C bus can act as either Master device or Slave device. </a:t>
            </a:r>
            <a:endParaRPr lang="en-US" b="1" i="0" u="none" strike="noStrike" baseline="0" dirty="0">
              <a:solidFill>
                <a:srgbClr val="000000"/>
              </a:solidFill>
              <a:latin typeface="Times New Roman"/>
              <a:cs typeface="Times New Roman"/>
              <a:sym typeface="Times New Roman"/>
            </a:endParaRPr>
          </a:p>
          <a:p>
            <a:pPr algn="just"/>
            <a:r>
              <a:rPr lang="en-US" sz="2000" b="0" i="0" u="none" strike="noStrike" baseline="0" dirty="0">
                <a:solidFill>
                  <a:srgbClr val="000000"/>
                </a:solidFill>
                <a:latin typeface="Times New Roman" panose="02020603050405020304" pitchFamily="18" charset="0"/>
              </a:rPr>
              <a:t>The Master device is responsible for controlling the communication by initiating/terminating data transfer, sending data and generating necessary synchronization clock pulses.</a:t>
            </a:r>
            <a:endParaRPr lang="en-US" sz="2000" dirty="0">
              <a:solidFill>
                <a:srgbClr val="000000"/>
              </a:solidFill>
              <a:latin typeface="Wingdings" panose="05000000000000000000" pitchFamily="2" charset="2"/>
            </a:endParaRPr>
          </a:p>
          <a:p>
            <a:pPr algn="just"/>
            <a:r>
              <a:rPr lang="en-US" sz="2000" b="0" i="0" u="none" strike="noStrike" baseline="0" dirty="0">
                <a:solidFill>
                  <a:srgbClr val="000000"/>
                </a:solidFill>
                <a:latin typeface="Times New Roman" panose="02020603050405020304" pitchFamily="18" charset="0"/>
              </a:rPr>
              <a:t>Slave devices wait for the commands from the master and respond upon receiving the commands. </a:t>
            </a:r>
          </a:p>
          <a:p>
            <a:pPr algn="just"/>
            <a:r>
              <a:rPr lang="en-US" sz="2000" b="0" i="0" u="none" strike="noStrike" baseline="0" dirty="0">
                <a:solidFill>
                  <a:srgbClr val="000000"/>
                </a:solidFill>
                <a:latin typeface="Times New Roman" panose="02020603050405020304" pitchFamily="18" charset="0"/>
              </a:rPr>
              <a:t>Master and Slave devices can act as either transmitter or receiver. Regardless whether a master is acting as transmitter or receiver, the synchronization clock signal is generated by the Master device only.</a:t>
            </a:r>
          </a:p>
          <a:p>
            <a:pPr algn="just"/>
            <a:r>
              <a:rPr lang="en-US" sz="2000" b="0" i="0" u="none" strike="noStrike" baseline="0" dirty="0">
                <a:solidFill>
                  <a:srgbClr val="000000"/>
                </a:solidFill>
                <a:latin typeface="Times New Roman" panose="02020603050405020304" pitchFamily="18" charset="0"/>
              </a:rPr>
              <a:t>I2C supports multi masters on the same bus.</a:t>
            </a:r>
            <a:endParaRPr lang="en-US" b="1" dirty="0">
              <a:latin typeface="Times New Roman"/>
              <a:ea typeface="Times New Roman"/>
              <a:cs typeface="Times New Roman"/>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extLst>
      <p:ext uri="{BB962C8B-B14F-4D97-AF65-F5344CB8AC3E}">
        <p14:creationId xmlns:p14="http://schemas.microsoft.com/office/powerpoint/2010/main" val="3245379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64891" y="1064302"/>
            <a:ext cx="8844197"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USB:</a:t>
            </a:r>
          </a:p>
          <a:p>
            <a:pPr algn="just"/>
            <a:r>
              <a:rPr lang="en-US" sz="2800" dirty="0"/>
              <a:t>A common interface that is used to allow communication between different peripheral devices like mouse, digital cameras, printers, keyboards, media devices, scanners, flash drives &amp; external hard drives as well as a host controller like a smartphone or PC is known as USB protocol.</a:t>
            </a:r>
          </a:p>
          <a:p>
            <a:pPr marL="114300" indent="0" algn="just">
              <a:buNone/>
            </a:pPr>
            <a:endParaRPr lang="en-US" sz="2800" dirty="0"/>
          </a:p>
          <a:p>
            <a:pPr algn="just"/>
            <a:r>
              <a:rPr lang="en-US" sz="2800" dirty="0"/>
              <a:t>There are different types of USB connectors available in the market where Type A and Type B are the most frequently used ones. At present, older connectors are replaced by Mini-USB, Micro-USB &amp; USB-C cables.</a:t>
            </a:r>
            <a:endParaRPr lang="en-US" sz="28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extLst>
      <p:ext uri="{BB962C8B-B14F-4D97-AF65-F5344CB8AC3E}">
        <p14:creationId xmlns:p14="http://schemas.microsoft.com/office/powerpoint/2010/main" val="4094111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7455108"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800" b="1" dirty="0">
                <a:latin typeface="Times New Roman"/>
                <a:ea typeface="Times New Roman"/>
                <a:cs typeface="Times New Roman"/>
                <a:sym typeface="Times New Roman"/>
              </a:rPr>
              <a:t>Pin Configuration of USB:</a:t>
            </a:r>
          </a:p>
          <a:p>
            <a:pPr algn="just"/>
            <a:r>
              <a:rPr lang="en-US" sz="2000" dirty="0"/>
              <a:t>The typical Type-A USB connector is used in various applications. </a:t>
            </a:r>
          </a:p>
          <a:p>
            <a:pPr algn="just"/>
            <a:r>
              <a:rPr lang="en-US" sz="2000" dirty="0"/>
              <a:t>These USBs include 4 pins that are given below. </a:t>
            </a:r>
          </a:p>
          <a:p>
            <a:pPr algn="just"/>
            <a:r>
              <a:rPr lang="en-US" sz="2000" dirty="0"/>
              <a:t>This type of USB is observed mostly in connecting various devices to PC because it is the typical four-pin USB connector. </a:t>
            </a:r>
          </a:p>
          <a:p>
            <a:pPr algn="just"/>
            <a:r>
              <a:rPr lang="en-US" sz="2000" dirty="0"/>
              <a:t>This connector is taller and narrower including 4-pins arranged within a box.</a:t>
            </a:r>
          </a:p>
          <a:p>
            <a:pPr algn="just"/>
            <a:endParaRPr lang="en-US" sz="2000" dirty="0"/>
          </a:p>
          <a:p>
            <a:pPr algn="just"/>
            <a:endParaRPr lang="en-US" sz="2000" dirty="0"/>
          </a:p>
          <a:p>
            <a:pPr marL="114300" indent="0">
              <a:buNone/>
            </a:pPr>
            <a:r>
              <a:rPr lang="en-US" sz="1800" dirty="0"/>
              <a:t>The pins of Type A USB are indicated with color wires to perform a particular function.</a:t>
            </a:r>
          </a:p>
          <a:p>
            <a:pPr>
              <a:buFont typeface="Arial" panose="020B0604020202020204" pitchFamily="34" charset="0"/>
              <a:buChar char="•"/>
            </a:pPr>
            <a:r>
              <a:rPr lang="en-US" sz="1800" b="1" dirty="0"/>
              <a:t>Pin1 (VBUS):</a:t>
            </a:r>
            <a:r>
              <a:rPr lang="en-US" sz="1800" dirty="0"/>
              <a:t> It is a red color wire, used for providing power supply.</a:t>
            </a:r>
          </a:p>
          <a:p>
            <a:pPr>
              <a:buFont typeface="Arial" panose="020B0604020202020204" pitchFamily="34" charset="0"/>
              <a:buChar char="•"/>
            </a:pPr>
            <a:r>
              <a:rPr lang="en-US" sz="1800" b="1" dirty="0"/>
              <a:t>Pin2 (D-):</a:t>
            </a:r>
            <a:r>
              <a:rPr lang="en-US" sz="1800" dirty="0"/>
              <a:t> It is a differential pair pin available in white color, used for connectivity of USB.</a:t>
            </a:r>
          </a:p>
          <a:p>
            <a:pPr>
              <a:buFont typeface="Arial" panose="020B0604020202020204" pitchFamily="34" charset="0"/>
              <a:buChar char="•"/>
            </a:pPr>
            <a:r>
              <a:rPr lang="en-US" sz="1800" b="1" dirty="0"/>
              <a:t>Pin3 (D+):</a:t>
            </a:r>
            <a:r>
              <a:rPr lang="en-US" sz="1800" dirty="0"/>
              <a:t> It is a differential pair pin available in green color, used for connectivity of USB.</a:t>
            </a:r>
          </a:p>
          <a:p>
            <a:pPr>
              <a:buFont typeface="Arial" panose="020B0604020202020204" pitchFamily="34" charset="0"/>
              <a:buChar char="•"/>
            </a:pPr>
            <a:r>
              <a:rPr lang="en-US" sz="1800" b="1" dirty="0"/>
              <a:t>Pin4 (GND):</a:t>
            </a:r>
            <a:r>
              <a:rPr lang="en-US" sz="1800" dirty="0"/>
              <a:t> It is a Ground pin, available in black color.</a:t>
            </a:r>
          </a:p>
          <a:p>
            <a:pPr algn="just"/>
            <a:endParaRPr lang="en-US" sz="2000" dirty="0"/>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pic>
        <p:nvPicPr>
          <p:cNvPr id="3" name="Picture 2">
            <a:extLst>
              <a:ext uri="{FF2B5EF4-FFF2-40B4-BE49-F238E27FC236}">
                <a16:creationId xmlns:a16="http://schemas.microsoft.com/office/drawing/2014/main" id="{34B54A7E-4368-2354-5E97-09AAD68E3298}"/>
              </a:ext>
            </a:extLst>
          </p:cNvPr>
          <p:cNvPicPr>
            <a:picLocks noChangeAspect="1"/>
          </p:cNvPicPr>
          <p:nvPr/>
        </p:nvPicPr>
        <p:blipFill>
          <a:blip r:embed="rId3"/>
          <a:stretch>
            <a:fillRect/>
          </a:stretch>
        </p:blipFill>
        <p:spPr>
          <a:xfrm>
            <a:off x="7470100" y="3029236"/>
            <a:ext cx="1695450" cy="2143125"/>
          </a:xfrm>
          <a:prstGeom prst="rect">
            <a:avLst/>
          </a:prstGeom>
        </p:spPr>
      </p:pic>
    </p:spTree>
    <p:extLst>
      <p:ext uri="{BB962C8B-B14F-4D97-AF65-F5344CB8AC3E}">
        <p14:creationId xmlns:p14="http://schemas.microsoft.com/office/powerpoint/2010/main" val="1554868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7455108" cy="5531370"/>
          </a:xfrm>
          <a:prstGeom prst="rect">
            <a:avLst/>
          </a:prstGeom>
          <a:noFill/>
          <a:ln>
            <a:noFill/>
          </a:ln>
        </p:spPr>
        <p:txBody>
          <a:bodyPr spcFirstLastPara="1" wrap="square" lIns="91425" tIns="45700" rIns="91425" bIns="45700" anchor="t" anchorCtr="0">
            <a:noAutofit/>
          </a:bodyPr>
          <a:lstStyle/>
          <a:p>
            <a:pPr algn="just"/>
            <a:r>
              <a:rPr lang="en-US" sz="2000" dirty="0"/>
              <a:t>In the above pins, both the D+ &amp; D- pins indicate the transfer of data. When a ‘1’ is sent across the wires, then the D+ line will have positive flow, and if ‘0’ is sent then the reverse happens.</a:t>
            </a:r>
            <a:endParaRPr lang="en-US" sz="3600" dirty="0"/>
          </a:p>
          <a:p>
            <a:pPr algn="just"/>
            <a:endParaRPr lang="en-US" sz="2000" dirty="0">
              <a:sym typeface="Times New Roman"/>
            </a:endParaRPr>
          </a:p>
          <a:p>
            <a:pPr marL="114300" indent="0" algn="just">
              <a:buNone/>
            </a:pPr>
            <a:r>
              <a:rPr lang="en-US" sz="2000" b="1" dirty="0"/>
              <a:t>How Does The USB Protocol Work?</a:t>
            </a:r>
          </a:p>
          <a:p>
            <a:pPr algn="just"/>
            <a:r>
              <a:rPr lang="en-US" sz="2000" dirty="0"/>
              <a:t>The USB protocol simply works on the polling principle because, in polling, the processor continuously checks whether the input/output device is prepared for transmitting data or not. Thus, the I/O devices do not have to update the processor regarding their conditions because it is the main responsibility of the processor to check continuously. So this will make the USB low-cost &amp; simple.</a:t>
            </a:r>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pic>
        <p:nvPicPr>
          <p:cNvPr id="3" name="Picture 2">
            <a:extLst>
              <a:ext uri="{FF2B5EF4-FFF2-40B4-BE49-F238E27FC236}">
                <a16:creationId xmlns:a16="http://schemas.microsoft.com/office/drawing/2014/main" id="{34B54A7E-4368-2354-5E97-09AAD68E3298}"/>
              </a:ext>
            </a:extLst>
          </p:cNvPr>
          <p:cNvPicPr>
            <a:picLocks noChangeAspect="1"/>
          </p:cNvPicPr>
          <p:nvPr/>
        </p:nvPicPr>
        <p:blipFill>
          <a:blip r:embed="rId3"/>
          <a:stretch>
            <a:fillRect/>
          </a:stretch>
        </p:blipFill>
        <p:spPr>
          <a:xfrm>
            <a:off x="7470100" y="3029236"/>
            <a:ext cx="1695450" cy="2143125"/>
          </a:xfrm>
          <a:prstGeom prst="rect">
            <a:avLst/>
          </a:prstGeom>
        </p:spPr>
      </p:pic>
    </p:spTree>
    <p:extLst>
      <p:ext uri="{BB962C8B-B14F-4D97-AF65-F5344CB8AC3E}">
        <p14:creationId xmlns:p14="http://schemas.microsoft.com/office/powerpoint/2010/main" val="500133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5" y="1007542"/>
            <a:ext cx="9061555" cy="5531370"/>
          </a:xfrm>
          <a:prstGeom prst="rect">
            <a:avLst/>
          </a:prstGeom>
          <a:noFill/>
          <a:ln>
            <a:noFill/>
          </a:ln>
        </p:spPr>
        <p:txBody>
          <a:bodyPr spcFirstLastPara="1" wrap="square" lIns="91425" tIns="45700" rIns="91425" bIns="45700" anchor="t" anchorCtr="0">
            <a:noAutofit/>
          </a:bodyPr>
          <a:lstStyle/>
          <a:p>
            <a:pPr marL="114300" indent="0" algn="just">
              <a:buNone/>
            </a:pPr>
            <a:r>
              <a:rPr lang="en-US" sz="2000" b="1" dirty="0"/>
              <a:t>USB Protocol Features</a:t>
            </a:r>
          </a:p>
          <a:p>
            <a:pPr marL="114300" indent="0" algn="just">
              <a:buNone/>
            </a:pPr>
            <a:r>
              <a:rPr lang="en-US" sz="2000" dirty="0"/>
              <a:t>The </a:t>
            </a:r>
            <a:r>
              <a:rPr lang="en-US" sz="2000" b="1" dirty="0"/>
              <a:t>features of USB</a:t>
            </a:r>
            <a:r>
              <a:rPr lang="en-US" sz="2000" dirty="0"/>
              <a:t> include the following.</a:t>
            </a:r>
          </a:p>
          <a:p>
            <a:pPr algn="just">
              <a:buFont typeface="Arial" panose="020B0604020202020204" pitchFamily="34" charset="0"/>
              <a:buChar char="•"/>
            </a:pPr>
            <a:r>
              <a:rPr lang="en-US" sz="2000" dirty="0"/>
              <a:t>The maximum speed of USB 2.0 is up to 480 Mbps.</a:t>
            </a:r>
          </a:p>
          <a:p>
            <a:pPr algn="just">
              <a:buFont typeface="Arial" panose="020B0604020202020204" pitchFamily="34" charset="0"/>
              <a:buChar char="•"/>
            </a:pPr>
            <a:r>
              <a:rPr lang="en-US" sz="2000" dirty="0"/>
              <a:t>An individual USB length can reach up to 40 meters including a hub and up to five meters without a hub</a:t>
            </a:r>
          </a:p>
          <a:p>
            <a:pPr algn="just">
              <a:buFont typeface="Arial" panose="020B0604020202020204" pitchFamily="34" charset="0"/>
              <a:buChar char="•"/>
            </a:pPr>
            <a:r>
              <a:rPr lang="en-US" sz="2000" dirty="0"/>
              <a:t>USB is a plug &amp; play device.</a:t>
            </a:r>
          </a:p>
          <a:p>
            <a:pPr algn="just">
              <a:buFont typeface="Arial" panose="020B0604020202020204" pitchFamily="34" charset="0"/>
              <a:buChar char="•"/>
            </a:pPr>
            <a:r>
              <a:rPr lang="en-US" sz="2000" dirty="0"/>
              <a:t>It can draw power from a computer or through its own supply.</a:t>
            </a:r>
          </a:p>
          <a:p>
            <a:pPr algn="just">
              <a:buFont typeface="Arial" panose="020B0604020202020204" pitchFamily="34" charset="0"/>
              <a:buChar char="•"/>
            </a:pPr>
            <a:r>
              <a:rPr lang="en-US" sz="2000" dirty="0"/>
              <a:t>By using a single USB host controller, above 100 peripherals can be connected.</a:t>
            </a:r>
          </a:p>
          <a:p>
            <a:pPr algn="just">
              <a:buFont typeface="Arial" panose="020B0604020202020204" pitchFamily="34" charset="0"/>
              <a:buChar char="•"/>
            </a:pPr>
            <a:r>
              <a:rPr lang="en-US" sz="2000" dirty="0"/>
              <a:t>The power used by a USB device is up to 5 V &amp; delivers up to 500 mA.</a:t>
            </a:r>
          </a:p>
          <a:p>
            <a:pPr algn="just">
              <a:buFont typeface="Arial" panose="020B0604020202020204" pitchFamily="34" charset="0"/>
              <a:buChar char="•"/>
            </a:pPr>
            <a:r>
              <a:rPr lang="en-US" sz="2000" dirty="0"/>
              <a:t>Once a computer changes into power-saving mode then some types of USBs convert automatically into sleep mode.</a:t>
            </a:r>
          </a:p>
          <a:p>
            <a:pPr algn="just">
              <a:buFont typeface="Arial" panose="020B0604020202020204" pitchFamily="34" charset="0"/>
              <a:buChar char="•"/>
            </a:pPr>
            <a:r>
              <a:rPr lang="en-US" sz="2000" dirty="0"/>
              <a:t>A USB includes two wires; one wire is used for power &amp; another is used for carrying the data.</a:t>
            </a:r>
          </a:p>
          <a:p>
            <a:pPr algn="just">
              <a:buFont typeface="Arial" panose="020B0604020202020204" pitchFamily="34" charset="0"/>
              <a:buChar char="•"/>
            </a:pPr>
            <a:r>
              <a:rPr lang="en-US" sz="2000" dirty="0"/>
              <a:t>At 5V, the computer can provide power up to 500mA on the power wires.</a:t>
            </a:r>
          </a:p>
          <a:p>
            <a:pPr algn="just">
              <a:buFont typeface="Arial" panose="020B0604020202020204" pitchFamily="34" charset="0"/>
              <a:buChar char="•"/>
            </a:pPr>
            <a:r>
              <a:rPr lang="en-US" sz="2000" dirty="0"/>
              <a:t>Low-power-based devices can draw their power from the USB directly.</a:t>
            </a:r>
          </a:p>
          <a:p>
            <a:pPr algn="just">
              <a:buFont typeface="Arial" panose="020B0604020202020204" pitchFamily="34" charset="0"/>
              <a:buChar char="•"/>
            </a:pPr>
            <a:r>
              <a:rPr lang="en-US" sz="2000" dirty="0"/>
              <a:t>Two-way communication is possible by using a USB in between the computer &amp; peripheral devices.</a:t>
            </a:r>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extLst>
      <p:ext uri="{BB962C8B-B14F-4D97-AF65-F5344CB8AC3E}">
        <p14:creationId xmlns:p14="http://schemas.microsoft.com/office/powerpoint/2010/main" val="2926298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5" y="1007542"/>
            <a:ext cx="9061555" cy="5531370"/>
          </a:xfrm>
          <a:prstGeom prst="rect">
            <a:avLst/>
          </a:prstGeom>
          <a:noFill/>
          <a:ln>
            <a:noFill/>
          </a:ln>
        </p:spPr>
        <p:txBody>
          <a:bodyPr spcFirstLastPara="1" wrap="square" lIns="91425" tIns="45700" rIns="91425" bIns="45700" anchor="t" anchorCtr="0">
            <a:noAutofit/>
          </a:bodyPr>
          <a:lstStyle/>
          <a:p>
            <a:pPr marL="114300" indent="0" algn="just">
              <a:buNone/>
            </a:pPr>
            <a:r>
              <a:rPr lang="en-IN" sz="2800" b="1" dirty="0"/>
              <a:t>USB Standards and Specifications</a:t>
            </a:r>
          </a:p>
          <a:p>
            <a:pPr marL="114300" indent="0">
              <a:buNone/>
            </a:pPr>
            <a:r>
              <a:rPr lang="en-US" sz="2000" dirty="0"/>
              <a:t>The </a:t>
            </a:r>
            <a:r>
              <a:rPr lang="en-US" sz="2000" b="1" dirty="0"/>
              <a:t>specifications of USB</a:t>
            </a:r>
            <a:r>
              <a:rPr lang="en-US" sz="2000" dirty="0"/>
              <a:t> will change based on USB standards that include the following.</a:t>
            </a:r>
          </a:p>
          <a:p>
            <a:pPr marL="114300" indent="0">
              <a:buNone/>
            </a:pPr>
            <a:r>
              <a:rPr lang="en-US" sz="2000" dirty="0"/>
              <a:t>USB supports three types of speed low speed -1.5 Mbps, Full speed -12 Mbps &amp; High speed – 480 Mbps.</a:t>
            </a:r>
          </a:p>
          <a:p>
            <a:pPr marL="114300" indent="0">
              <a:buNone/>
            </a:pPr>
            <a:r>
              <a:rPr lang="en-US" sz="2000" b="1" dirty="0"/>
              <a:t>USB 2.0 Standard</a:t>
            </a:r>
          </a:p>
          <a:p>
            <a:pPr>
              <a:buFont typeface="Arial" panose="020B0604020202020204" pitchFamily="34" charset="0"/>
              <a:buChar char="•"/>
            </a:pPr>
            <a:r>
              <a:rPr lang="en-US" sz="2000" dirty="0"/>
              <a:t>It is a high-speed USB with 480Mbps of maximum data transfer speed. This USB supports all connectors.</a:t>
            </a:r>
          </a:p>
          <a:p>
            <a:pPr>
              <a:buFont typeface="Arial" panose="020B0604020202020204" pitchFamily="34" charset="0"/>
              <a:buChar char="•"/>
            </a:pPr>
            <a:r>
              <a:rPr lang="en-US" sz="2000" dirty="0"/>
              <a:t>The maximum length of the cable is 5 meters.</a:t>
            </a:r>
          </a:p>
          <a:p>
            <a:pPr>
              <a:buFont typeface="Arial" panose="020B0604020202020204" pitchFamily="34" charset="0"/>
              <a:buChar char="•"/>
            </a:pPr>
            <a:r>
              <a:rPr lang="en-US" sz="2000" dirty="0"/>
              <a:t>Its max charging power is up to 15w.</a:t>
            </a:r>
          </a:p>
          <a:p>
            <a:pPr marL="114300" indent="0">
              <a:buNone/>
            </a:pPr>
            <a:r>
              <a:rPr lang="en-US" sz="2000" b="1" dirty="0"/>
              <a:t>USB 3.2 Standard</a:t>
            </a:r>
          </a:p>
          <a:p>
            <a:pPr>
              <a:buFont typeface="Arial" panose="020B0604020202020204" pitchFamily="34" charset="0"/>
              <a:buChar char="•"/>
            </a:pPr>
            <a:r>
              <a:rPr lang="en-US" sz="2000" dirty="0"/>
              <a:t>USB 3.2 (Generation1) is a super speed USB with 5Gbps of maximum data transfer speed.</a:t>
            </a:r>
          </a:p>
          <a:p>
            <a:pPr>
              <a:buFont typeface="Arial" panose="020B0604020202020204" pitchFamily="34" charset="0"/>
              <a:buChar char="•"/>
            </a:pPr>
            <a:r>
              <a:rPr lang="en-US" sz="2000" dirty="0"/>
              <a:t>It supports different connectors like USB 3 USB-A, USB 3 USB-B &amp; USB-C.</a:t>
            </a:r>
          </a:p>
          <a:p>
            <a:pPr>
              <a:buFont typeface="Arial" panose="020B0604020202020204" pitchFamily="34" charset="0"/>
              <a:buChar char="•"/>
            </a:pPr>
            <a:r>
              <a:rPr lang="en-US" sz="2000" dirty="0"/>
              <a:t>The maximum length of cable for this USB is 3 meters.</a:t>
            </a:r>
          </a:p>
          <a:p>
            <a:pPr>
              <a:buFont typeface="Arial" panose="020B0604020202020204" pitchFamily="34" charset="0"/>
              <a:buChar char="•"/>
            </a:pPr>
            <a:r>
              <a:rPr lang="en-US" sz="2000" dirty="0"/>
              <a:t>Its max charging power is up to 15w.</a:t>
            </a:r>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Tree>
    <p:extLst>
      <p:ext uri="{BB962C8B-B14F-4D97-AF65-F5344CB8AC3E}">
        <p14:creationId xmlns:p14="http://schemas.microsoft.com/office/powerpoint/2010/main" val="1644088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5" y="1007542"/>
            <a:ext cx="9061555" cy="5531370"/>
          </a:xfrm>
          <a:prstGeom prst="rect">
            <a:avLst/>
          </a:prstGeom>
          <a:noFill/>
          <a:ln>
            <a:noFill/>
          </a:ln>
        </p:spPr>
        <p:txBody>
          <a:bodyPr spcFirstLastPara="1" wrap="square" lIns="91425" tIns="45700" rIns="91425" bIns="45700" anchor="t" anchorCtr="0">
            <a:noAutofit/>
          </a:bodyPr>
          <a:lstStyle/>
          <a:p>
            <a:pPr marL="114300" indent="0" algn="just">
              <a:buNone/>
            </a:pPr>
            <a:r>
              <a:rPr lang="en-IN" sz="2800" b="1" dirty="0"/>
              <a:t>USB Standards and Specifications</a:t>
            </a:r>
          </a:p>
          <a:p>
            <a:pPr marL="114300" indent="0">
              <a:buNone/>
            </a:pPr>
            <a:r>
              <a:rPr lang="en-US" sz="1800" b="1" dirty="0"/>
              <a:t>USB 3.2 (Generation2)</a:t>
            </a:r>
          </a:p>
          <a:p>
            <a:pPr>
              <a:buFont typeface="Arial" panose="020B0604020202020204" pitchFamily="34" charset="0"/>
              <a:buChar char="•"/>
            </a:pPr>
            <a:r>
              <a:rPr lang="en-US" sz="1800" dirty="0"/>
              <a:t>USB 3.2 (Generation2) is also a super speed USB with 10Gbps of maximum data transfer speed.</a:t>
            </a:r>
          </a:p>
          <a:p>
            <a:pPr>
              <a:buFont typeface="Arial" panose="020B0604020202020204" pitchFamily="34" charset="0"/>
              <a:buChar char="•"/>
            </a:pPr>
            <a:r>
              <a:rPr lang="en-US" sz="1800" dirty="0"/>
              <a:t>The maximum length of cable for this USB is 1meter.</a:t>
            </a:r>
          </a:p>
          <a:p>
            <a:pPr>
              <a:buFont typeface="Arial" panose="020B0604020202020204" pitchFamily="34" charset="0"/>
              <a:buChar char="•"/>
            </a:pPr>
            <a:r>
              <a:rPr lang="en-US" sz="1800" dirty="0"/>
              <a:t>It also supports different connectors like USB 3 USB-A, USB 3 USB-B &amp; USB-C.</a:t>
            </a:r>
          </a:p>
          <a:p>
            <a:pPr>
              <a:buFont typeface="Arial" panose="020B0604020202020204" pitchFamily="34" charset="0"/>
              <a:buChar char="•"/>
            </a:pPr>
            <a:r>
              <a:rPr lang="en-US" sz="1800" dirty="0"/>
              <a:t>Its max charging power is up to 100w.</a:t>
            </a:r>
          </a:p>
          <a:p>
            <a:pPr marL="114300" indent="0">
              <a:buNone/>
            </a:pPr>
            <a:r>
              <a:rPr lang="en-US" sz="1800" b="1" dirty="0"/>
              <a:t>USB 3.2 Generation 2×2</a:t>
            </a:r>
          </a:p>
          <a:p>
            <a:pPr>
              <a:buFont typeface="Arial" panose="020B0604020202020204" pitchFamily="34" charset="0"/>
              <a:buChar char="•"/>
            </a:pPr>
            <a:r>
              <a:rPr lang="en-US" sz="1800" dirty="0"/>
              <a:t>USB 3.2 Generation 2×2 is a super speed USB with 20Gbps of maximum data transfer speed.</a:t>
            </a:r>
          </a:p>
          <a:p>
            <a:pPr>
              <a:buFont typeface="Arial" panose="020B0604020202020204" pitchFamily="34" charset="0"/>
              <a:buChar char="•"/>
            </a:pPr>
            <a:r>
              <a:rPr lang="en-US" sz="1800" dirty="0"/>
              <a:t>The maximum length of cable for this USB is 1meter.</a:t>
            </a:r>
          </a:p>
          <a:p>
            <a:pPr>
              <a:buFont typeface="Arial" panose="020B0604020202020204" pitchFamily="34" charset="0"/>
              <a:buChar char="•"/>
            </a:pPr>
            <a:r>
              <a:rPr lang="en-US" sz="1800" dirty="0"/>
              <a:t>It also supports USB Connector.</a:t>
            </a:r>
          </a:p>
          <a:p>
            <a:pPr>
              <a:buFont typeface="Arial" panose="020B0604020202020204" pitchFamily="34" charset="0"/>
              <a:buChar char="•"/>
            </a:pPr>
            <a:r>
              <a:rPr lang="en-US" sz="1800" dirty="0"/>
              <a:t>Its max charging power is up to 100w.</a:t>
            </a:r>
          </a:p>
          <a:p>
            <a:pPr marL="114300" indent="0">
              <a:buNone/>
            </a:pPr>
            <a:endParaRPr lang="en-US" sz="2000" dirty="0"/>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extLst>
      <p:ext uri="{BB962C8B-B14F-4D97-AF65-F5344CB8AC3E}">
        <p14:creationId xmlns:p14="http://schemas.microsoft.com/office/powerpoint/2010/main" val="3130397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USB (Universal Serial Bus)</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5" y="1007542"/>
            <a:ext cx="9061555" cy="5531370"/>
          </a:xfrm>
          <a:prstGeom prst="rect">
            <a:avLst/>
          </a:prstGeom>
          <a:noFill/>
          <a:ln>
            <a:noFill/>
          </a:ln>
        </p:spPr>
        <p:txBody>
          <a:bodyPr spcFirstLastPara="1" wrap="square" lIns="91425" tIns="45700" rIns="91425" bIns="45700" anchor="t" anchorCtr="0">
            <a:noAutofit/>
          </a:bodyPr>
          <a:lstStyle/>
          <a:p>
            <a:pPr marL="114300" indent="0" algn="just">
              <a:buNone/>
            </a:pPr>
            <a:r>
              <a:rPr lang="en-IN" sz="2800" b="1" dirty="0"/>
              <a:t>USB Standards and Specifications</a:t>
            </a:r>
          </a:p>
          <a:p>
            <a:pPr marL="114300" indent="0" algn="just">
              <a:buNone/>
            </a:pPr>
            <a:r>
              <a:rPr lang="en-US" sz="2000" b="1" dirty="0"/>
              <a:t>Thunderbolt 3 Standard</a:t>
            </a:r>
          </a:p>
          <a:p>
            <a:pPr algn="just">
              <a:buFont typeface="Arial" panose="020B0604020202020204" pitchFamily="34" charset="0"/>
              <a:buChar char="•"/>
            </a:pPr>
            <a:r>
              <a:rPr lang="en-US" sz="2000" dirty="0"/>
              <a:t>This USB is also called thunderbolt including up to 40Gbps of maximum data transfer speed.</a:t>
            </a:r>
          </a:p>
          <a:p>
            <a:pPr algn="just">
              <a:buFont typeface="Arial" panose="020B0604020202020204" pitchFamily="34" charset="0"/>
              <a:buChar char="•"/>
            </a:pPr>
            <a:r>
              <a:rPr lang="en-US" sz="2000" dirty="0"/>
              <a:t>The maximum length of cable for this USB is 2 meters for active and 0.8meters for passive cables.</a:t>
            </a:r>
          </a:p>
          <a:p>
            <a:pPr algn="just">
              <a:buFont typeface="Arial" panose="020B0604020202020204" pitchFamily="34" charset="0"/>
              <a:buChar char="•"/>
            </a:pPr>
            <a:r>
              <a:rPr lang="en-US" sz="2000" dirty="0"/>
              <a:t>It supports USB Connector.</a:t>
            </a:r>
          </a:p>
          <a:p>
            <a:pPr algn="just">
              <a:buFont typeface="Arial" panose="020B0604020202020204" pitchFamily="34" charset="0"/>
              <a:buChar char="•"/>
            </a:pPr>
            <a:r>
              <a:rPr lang="en-US" sz="2000" dirty="0"/>
              <a:t>Its max charging power is up to 100w.</a:t>
            </a:r>
          </a:p>
          <a:p>
            <a:pPr marL="114300" indent="0" algn="just">
              <a:buNone/>
            </a:pPr>
            <a:r>
              <a:rPr lang="en-US" sz="2000" b="1" dirty="0"/>
              <a:t>USB 4 Standard</a:t>
            </a:r>
          </a:p>
          <a:p>
            <a:pPr algn="just">
              <a:buFont typeface="Arial" panose="020B0604020202020204" pitchFamily="34" charset="0"/>
              <a:buChar char="•"/>
            </a:pPr>
            <a:r>
              <a:rPr lang="en-US" sz="2000" dirty="0"/>
              <a:t>This USB is also known as Thunderbolt 4 with up to 40Gbps of maximum data transfer speed.</a:t>
            </a:r>
          </a:p>
          <a:p>
            <a:pPr algn="just">
              <a:buFont typeface="Arial" panose="020B0604020202020204" pitchFamily="34" charset="0"/>
              <a:buChar char="•"/>
            </a:pPr>
            <a:r>
              <a:rPr lang="en-US" sz="2000" dirty="0"/>
              <a:t>The maximum length of cable for this USB is 2m for active &amp; 0.8m for passive cables.</a:t>
            </a:r>
          </a:p>
          <a:p>
            <a:pPr algn="just">
              <a:buFont typeface="Arial" panose="020B0604020202020204" pitchFamily="34" charset="0"/>
              <a:buChar char="•"/>
            </a:pPr>
            <a:r>
              <a:rPr lang="en-US" sz="2000" dirty="0"/>
              <a:t>It supports USB Connector.</a:t>
            </a:r>
          </a:p>
          <a:p>
            <a:pPr algn="just">
              <a:buFont typeface="Arial" panose="020B0604020202020204" pitchFamily="34" charset="0"/>
              <a:buChar char="•"/>
            </a:pPr>
            <a:r>
              <a:rPr lang="en-US" sz="2000" dirty="0"/>
              <a:t>Its max charging power is up to 100w.</a:t>
            </a:r>
          </a:p>
          <a:p>
            <a:pPr marL="114300" indent="0">
              <a:buNone/>
            </a:pPr>
            <a:endParaRPr lang="en-US" sz="2000" dirty="0"/>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extLst>
      <p:ext uri="{BB962C8B-B14F-4D97-AF65-F5344CB8AC3E}">
        <p14:creationId xmlns:p14="http://schemas.microsoft.com/office/powerpoint/2010/main" val="314520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F0D1-5B66-B2BE-1739-4CDE2113568A}"/>
              </a:ext>
            </a:extLst>
          </p:cNvPr>
          <p:cNvSpPr>
            <a:spLocks noGrp="1"/>
          </p:cNvSpPr>
          <p:nvPr>
            <p:ph type="title"/>
          </p:nvPr>
        </p:nvSpPr>
        <p:spPr>
          <a:xfrm>
            <a:off x="228600" y="228600"/>
            <a:ext cx="6172200" cy="487363"/>
          </a:xfrm>
        </p:spPr>
        <p:txBody>
          <a:bodyPr/>
          <a:lstStyle/>
          <a:p>
            <a:r>
              <a:rPr lang="en-US" sz="3200" b="1" dirty="0">
                <a:latin typeface="Times New Roman"/>
                <a:ea typeface="Times New Roman"/>
                <a:cs typeface="Times New Roman"/>
                <a:sym typeface="Times New Roman"/>
              </a:rPr>
              <a:t>USB (Universal Serial Bus)</a:t>
            </a:r>
            <a:endParaRPr lang="en-IN" dirty="0"/>
          </a:p>
        </p:txBody>
      </p:sp>
      <p:sp>
        <p:nvSpPr>
          <p:cNvPr id="3" name="Text Placeholder 2">
            <a:extLst>
              <a:ext uri="{FF2B5EF4-FFF2-40B4-BE49-F238E27FC236}">
                <a16:creationId xmlns:a16="http://schemas.microsoft.com/office/drawing/2014/main" id="{748261E0-D2B7-CB33-702F-7C46E8C33B34}"/>
              </a:ext>
            </a:extLst>
          </p:cNvPr>
          <p:cNvSpPr>
            <a:spLocks noGrp="1"/>
          </p:cNvSpPr>
          <p:nvPr>
            <p:ph type="body" sz="half" idx="1"/>
          </p:nvPr>
        </p:nvSpPr>
        <p:spPr>
          <a:xfrm>
            <a:off x="119921" y="990600"/>
            <a:ext cx="4375879" cy="5638800"/>
          </a:xfrm>
        </p:spPr>
        <p:txBody>
          <a:bodyPr/>
          <a:lstStyle/>
          <a:p>
            <a:pPr marL="25400" indent="0" algn="just">
              <a:buNone/>
            </a:pPr>
            <a:r>
              <a:rPr lang="en-US" sz="2000" b="1" dirty="0"/>
              <a:t>Advantages of USB</a:t>
            </a:r>
          </a:p>
          <a:p>
            <a:pPr marL="25400" indent="0" algn="just">
              <a:buNone/>
            </a:pPr>
            <a:r>
              <a:rPr lang="en-US" sz="1600" dirty="0"/>
              <a:t>The </a:t>
            </a:r>
            <a:r>
              <a:rPr lang="en-US" sz="1600" b="1" dirty="0"/>
              <a:t>advantages of USB</a:t>
            </a:r>
            <a:r>
              <a:rPr lang="en-US" sz="1600" dirty="0"/>
              <a:t> include the following.</a:t>
            </a:r>
          </a:p>
          <a:p>
            <a:pPr algn="just">
              <a:buFont typeface="Arial" panose="020B0604020202020204" pitchFamily="34" charset="0"/>
              <a:buChar char="•"/>
            </a:pPr>
            <a:r>
              <a:rPr lang="en-US" sz="1800" dirty="0"/>
              <a:t>Easy to use.</a:t>
            </a:r>
          </a:p>
          <a:p>
            <a:pPr algn="just">
              <a:buFont typeface="Arial" panose="020B0604020202020204" pitchFamily="34" charset="0"/>
              <a:buChar char="•"/>
            </a:pPr>
            <a:r>
              <a:rPr lang="en-US" sz="1800" dirty="0"/>
              <a:t>For multiple devices, a single interface is used.</a:t>
            </a:r>
          </a:p>
          <a:p>
            <a:pPr algn="just">
              <a:buFont typeface="Arial" panose="020B0604020202020204" pitchFamily="34" charset="0"/>
              <a:buChar char="•"/>
            </a:pPr>
            <a:r>
              <a:rPr lang="en-US" sz="1800" dirty="0"/>
              <a:t>Its size is compact.</a:t>
            </a:r>
          </a:p>
          <a:p>
            <a:pPr algn="just">
              <a:buFont typeface="Arial" panose="020B0604020202020204" pitchFamily="34" charset="0"/>
              <a:buChar char="•"/>
            </a:pPr>
            <a:r>
              <a:rPr lang="en-US" sz="1800" dirty="0"/>
              <a:t>Its connector system is robust.</a:t>
            </a:r>
          </a:p>
          <a:p>
            <a:pPr algn="just">
              <a:buFont typeface="Arial" panose="020B0604020202020204" pitchFamily="34" charset="0"/>
              <a:buChar char="•"/>
            </a:pPr>
            <a:r>
              <a:rPr lang="en-US" sz="1800" dirty="0"/>
              <a:t>These are not expensive.</a:t>
            </a:r>
          </a:p>
          <a:p>
            <a:pPr algn="just">
              <a:buFont typeface="Arial" panose="020B0604020202020204" pitchFamily="34" charset="0"/>
              <a:buChar char="•"/>
            </a:pPr>
            <a:r>
              <a:rPr lang="en-US" sz="1800" dirty="0"/>
              <a:t>These are available in different sizes with different connectors.</a:t>
            </a:r>
          </a:p>
          <a:p>
            <a:pPr algn="just">
              <a:buFont typeface="Arial" panose="020B0604020202020204" pitchFamily="34" charset="0"/>
              <a:buChar char="•"/>
            </a:pPr>
            <a:r>
              <a:rPr lang="en-US" sz="1800" dirty="0"/>
              <a:t>Auto configuration.</a:t>
            </a:r>
          </a:p>
          <a:p>
            <a:pPr algn="just">
              <a:buFont typeface="Arial" panose="020B0604020202020204" pitchFamily="34" charset="0"/>
              <a:buChar char="•"/>
            </a:pPr>
            <a:r>
              <a:rPr lang="en-US" sz="1800" dirty="0"/>
              <a:t>Its expanding is easy.</a:t>
            </a:r>
          </a:p>
          <a:p>
            <a:pPr algn="just">
              <a:buFont typeface="Arial" panose="020B0604020202020204" pitchFamily="34" charset="0"/>
              <a:buChar char="•"/>
            </a:pPr>
            <a:r>
              <a:rPr lang="en-US" sz="1800" dirty="0"/>
              <a:t>High speed.</a:t>
            </a:r>
          </a:p>
          <a:p>
            <a:pPr algn="just">
              <a:buFont typeface="Arial" panose="020B0604020202020204" pitchFamily="34" charset="0"/>
              <a:buChar char="•"/>
            </a:pPr>
            <a:r>
              <a:rPr lang="en-US" sz="1800" dirty="0"/>
              <a:t>Reliable and low cost.</a:t>
            </a:r>
          </a:p>
          <a:p>
            <a:pPr algn="just">
              <a:buFont typeface="Arial" panose="020B0604020202020204" pitchFamily="34" charset="0"/>
              <a:buChar char="•"/>
            </a:pPr>
            <a:r>
              <a:rPr lang="en-US" sz="1800" dirty="0"/>
              <a:t>Power consumption is low.</a:t>
            </a:r>
          </a:p>
          <a:p>
            <a:pPr algn="just">
              <a:buFont typeface="Arial" panose="020B0604020202020204" pitchFamily="34" charset="0"/>
              <a:buChar char="•"/>
            </a:pPr>
            <a:r>
              <a:rPr lang="en-US" sz="1800" dirty="0"/>
              <a:t>Compatible and durable.</a:t>
            </a:r>
          </a:p>
          <a:p>
            <a:endParaRPr lang="en-IN" dirty="0"/>
          </a:p>
        </p:txBody>
      </p:sp>
      <p:sp>
        <p:nvSpPr>
          <p:cNvPr id="4" name="Content Placeholder 3">
            <a:extLst>
              <a:ext uri="{FF2B5EF4-FFF2-40B4-BE49-F238E27FC236}">
                <a16:creationId xmlns:a16="http://schemas.microsoft.com/office/drawing/2014/main" id="{01D741F3-5F13-6FE3-1965-8017BC28D3E7}"/>
              </a:ext>
            </a:extLst>
          </p:cNvPr>
          <p:cNvSpPr>
            <a:spLocks noGrp="1"/>
          </p:cNvSpPr>
          <p:nvPr>
            <p:ph sz="half" idx="2"/>
          </p:nvPr>
        </p:nvSpPr>
        <p:spPr/>
        <p:txBody>
          <a:bodyPr/>
          <a:lstStyle/>
          <a:p>
            <a:pPr marL="25400" indent="0">
              <a:buNone/>
            </a:pPr>
            <a:r>
              <a:rPr lang="en-US" sz="2000" b="1" dirty="0"/>
              <a:t>Disadvantages of USB</a:t>
            </a:r>
          </a:p>
          <a:p>
            <a:pPr marL="25400" indent="0">
              <a:buNone/>
            </a:pPr>
            <a:r>
              <a:rPr lang="en-US" sz="2000" dirty="0"/>
              <a:t>The </a:t>
            </a:r>
            <a:r>
              <a:rPr lang="en-US" sz="2000" b="1" dirty="0"/>
              <a:t>disadvantages of USB</a:t>
            </a:r>
            <a:r>
              <a:rPr lang="en-US" sz="2000" dirty="0"/>
              <a:t> include the following.</a:t>
            </a:r>
          </a:p>
          <a:p>
            <a:pPr algn="just">
              <a:buFont typeface="Arial" panose="020B0604020202020204" pitchFamily="34" charset="0"/>
              <a:buChar char="•"/>
            </a:pPr>
            <a:r>
              <a:rPr lang="en-US" sz="2000" dirty="0"/>
              <a:t>Some manufacturers design low-quality USBs with less cost.</a:t>
            </a:r>
          </a:p>
          <a:p>
            <a:pPr algn="just">
              <a:buFont typeface="Arial" panose="020B0604020202020204" pitchFamily="34" charset="0"/>
              <a:buChar char="•"/>
            </a:pPr>
            <a:r>
              <a:rPr lang="en-US" sz="2000" dirty="0"/>
              <a:t>Its capacity is limited.</a:t>
            </a:r>
          </a:p>
          <a:p>
            <a:pPr algn="just">
              <a:buFont typeface="Arial" panose="020B0604020202020204" pitchFamily="34" charset="0"/>
              <a:buChar char="•"/>
            </a:pPr>
            <a:r>
              <a:rPr lang="en-US" sz="2000" dirty="0"/>
              <a:t>As compared to other systems, its data transfer is not fast.</a:t>
            </a:r>
          </a:p>
          <a:p>
            <a:pPr algn="just">
              <a:buFont typeface="Arial" panose="020B0604020202020204" pitchFamily="34" charset="0"/>
              <a:buChar char="•"/>
            </a:pPr>
            <a:r>
              <a:rPr lang="en-US" sz="2000" dirty="0"/>
              <a:t>USB does not give the broadcasting feature, so individual messages are only communicated between the host &amp; peripheral.</a:t>
            </a:r>
          </a:p>
          <a:p>
            <a:endParaRPr lang="en-IN" dirty="0"/>
          </a:p>
        </p:txBody>
      </p:sp>
      <p:sp>
        <p:nvSpPr>
          <p:cNvPr id="5" name="Slide Number Placeholder 4">
            <a:extLst>
              <a:ext uri="{FF2B5EF4-FFF2-40B4-BE49-F238E27FC236}">
                <a16:creationId xmlns:a16="http://schemas.microsoft.com/office/drawing/2014/main" id="{94D3DA5A-A286-5C7D-D7FE-52D3991407E8}"/>
              </a:ext>
            </a:extLst>
          </p:cNvPr>
          <p:cNvSpPr>
            <a:spLocks noGrp="1"/>
          </p:cNvSpPr>
          <p:nvPr>
            <p:ph type="sldNum" sz="quarter" idx="11"/>
          </p:nvPr>
        </p:nvSpPr>
        <p:spPr/>
        <p:txBody>
          <a:bodyPr/>
          <a:lstStyle/>
          <a:p>
            <a:fld id="{2749D493-8DDA-4B99-B7CC-61042BCC6AA7}" type="slidenum">
              <a:rPr lang="en-US" altLang="en-US" smtClean="0"/>
              <a:pPr/>
              <a:t>59</a:t>
            </a:fld>
            <a:endParaRPr lang="en-US" altLang="en-US"/>
          </a:p>
        </p:txBody>
      </p:sp>
    </p:spTree>
    <p:extLst>
      <p:ext uri="{BB962C8B-B14F-4D97-AF65-F5344CB8AC3E}">
        <p14:creationId xmlns:p14="http://schemas.microsoft.com/office/powerpoint/2010/main" val="213750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graphicFrame>
        <p:nvGraphicFramePr>
          <p:cNvPr id="5" name="Diagram 4">
            <a:extLst>
              <a:ext uri="{FF2B5EF4-FFF2-40B4-BE49-F238E27FC236}">
                <a16:creationId xmlns:a16="http://schemas.microsoft.com/office/drawing/2014/main" id="{471BB9AC-484A-DAEC-9591-B01FED7E4ECA}"/>
              </a:ext>
            </a:extLst>
          </p:cNvPr>
          <p:cNvGraphicFramePr/>
          <p:nvPr>
            <p:extLst>
              <p:ext uri="{D42A27DB-BD31-4B8C-83A1-F6EECF244321}">
                <p14:modId xmlns:p14="http://schemas.microsoft.com/office/powerpoint/2010/main" val="1591176435"/>
              </p:ext>
            </p:extLst>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989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algn="just"/>
            <a:r>
              <a:rPr lang="en-US" sz="2400" dirty="0"/>
              <a:t>Bluetooth is used for short-range wireless voice and data communication.</a:t>
            </a:r>
          </a:p>
          <a:p>
            <a:pPr algn="just"/>
            <a:r>
              <a:rPr lang="en-US" sz="2400" dirty="0"/>
              <a:t>It is a Wireless Personal Area Network (WPAN) technology and is used for data communications over smaller distances. </a:t>
            </a:r>
          </a:p>
          <a:p>
            <a:pPr algn="just"/>
            <a:r>
              <a:rPr lang="en-US" sz="2400" dirty="0"/>
              <a:t>It operates within the unlicensed, Industrial, scientific, and medical (ISM) bands from 2.4 GHz to 2.485 GHz. </a:t>
            </a:r>
          </a:p>
          <a:p>
            <a:pPr algn="just"/>
            <a:r>
              <a:rPr lang="en-US" sz="2400" dirty="0"/>
              <a:t>Bluetooth stages up to 10 meters. </a:t>
            </a:r>
          </a:p>
          <a:p>
            <a:pPr algn="just"/>
            <a:r>
              <a:rPr lang="en-US" sz="2400" dirty="0"/>
              <a:t>Depending upon the version, it presents information up to at least 1 Mbps or 3 Mbps. </a:t>
            </a:r>
          </a:p>
          <a:p>
            <a:pPr algn="just"/>
            <a:r>
              <a:rPr lang="en-US" sz="2400" dirty="0"/>
              <a:t>The spreading method that it uses is FHSS (Frequency-Hopping Spread Spectrum).</a:t>
            </a:r>
          </a:p>
          <a:p>
            <a:pPr algn="just"/>
            <a:r>
              <a:rPr lang="en-US" sz="2400" dirty="0"/>
              <a:t>A Bluetooth network is called a piconet and a group of interconnected piconets is called a scatternet.</a:t>
            </a:r>
            <a:endParaRPr lang="en-US" sz="4000" dirty="0"/>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pic>
        <p:nvPicPr>
          <p:cNvPr id="3" name="Picture 2">
            <a:extLst>
              <a:ext uri="{FF2B5EF4-FFF2-40B4-BE49-F238E27FC236}">
                <a16:creationId xmlns:a16="http://schemas.microsoft.com/office/drawing/2014/main" id="{49B460B0-7FD9-49D3-2D67-2B933727309A}"/>
              </a:ext>
            </a:extLst>
          </p:cNvPr>
          <p:cNvPicPr>
            <a:picLocks noChangeAspect="1"/>
          </p:cNvPicPr>
          <p:nvPr/>
        </p:nvPicPr>
        <p:blipFill>
          <a:blip r:embed="rId3"/>
          <a:stretch>
            <a:fillRect/>
          </a:stretch>
        </p:blipFill>
        <p:spPr>
          <a:xfrm>
            <a:off x="6553200" y="2995046"/>
            <a:ext cx="1600200" cy="867908"/>
          </a:xfrm>
          <a:prstGeom prst="rect">
            <a:avLst/>
          </a:prstGeom>
        </p:spPr>
      </p:pic>
    </p:spTree>
    <p:extLst>
      <p:ext uri="{BB962C8B-B14F-4D97-AF65-F5344CB8AC3E}">
        <p14:creationId xmlns:p14="http://schemas.microsoft.com/office/powerpoint/2010/main" val="4202290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algn="just"/>
            <a:r>
              <a:rPr lang="en-US" sz="2000" dirty="0">
                <a:effectLst/>
              </a:rPr>
              <a:t>Bluetooth simply follows the principle of transmitting and receiving data using </a:t>
            </a:r>
            <a:r>
              <a:rPr lang="en-US" sz="2000" dirty="0"/>
              <a:t>radio waves. </a:t>
            </a:r>
          </a:p>
          <a:p>
            <a:pPr algn="just"/>
            <a:r>
              <a:rPr lang="en-US" sz="2000" dirty="0">
                <a:effectLst/>
              </a:rPr>
              <a:t>It can be paired with the other device which has also Bluetooth but it should be within the estimated communication range to connect. </a:t>
            </a:r>
          </a:p>
          <a:p>
            <a:pPr algn="just"/>
            <a:r>
              <a:rPr lang="en-US" sz="2000" dirty="0">
                <a:effectLst/>
              </a:rPr>
              <a:t>When two devices start to share data, they form a network called piconet which can further accommodate more than five devices.</a:t>
            </a:r>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pic>
        <p:nvPicPr>
          <p:cNvPr id="4" name="Picture 3">
            <a:extLst>
              <a:ext uri="{FF2B5EF4-FFF2-40B4-BE49-F238E27FC236}">
                <a16:creationId xmlns:a16="http://schemas.microsoft.com/office/drawing/2014/main" id="{10ADC8D0-0AEE-7F6F-C85F-51C6482F3290}"/>
              </a:ext>
            </a:extLst>
          </p:cNvPr>
          <p:cNvPicPr>
            <a:picLocks noChangeAspect="1"/>
          </p:cNvPicPr>
          <p:nvPr/>
        </p:nvPicPr>
        <p:blipFill>
          <a:blip r:embed="rId3"/>
          <a:stretch>
            <a:fillRect/>
          </a:stretch>
        </p:blipFill>
        <p:spPr>
          <a:xfrm>
            <a:off x="1869141" y="3156938"/>
            <a:ext cx="4261836" cy="3381973"/>
          </a:xfrm>
          <a:prstGeom prst="rect">
            <a:avLst/>
          </a:prstGeom>
        </p:spPr>
      </p:pic>
    </p:spTree>
    <p:extLst>
      <p:ext uri="{BB962C8B-B14F-4D97-AF65-F5344CB8AC3E}">
        <p14:creationId xmlns:p14="http://schemas.microsoft.com/office/powerpoint/2010/main" val="2040607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Key Features of Bluetooth</a:t>
            </a:r>
          </a:p>
          <a:p>
            <a:pPr>
              <a:buFont typeface="Arial" panose="020B0604020202020204" pitchFamily="34" charset="0"/>
              <a:buChar char="•"/>
            </a:pPr>
            <a:r>
              <a:rPr lang="en-US" sz="2800" dirty="0"/>
              <a:t>The transmission capacity of Bluetooth is 720 kbps.</a:t>
            </a:r>
          </a:p>
          <a:p>
            <a:pPr>
              <a:buFont typeface="Arial" panose="020B0604020202020204" pitchFamily="34" charset="0"/>
              <a:buChar char="•"/>
            </a:pPr>
            <a:r>
              <a:rPr lang="en-US" sz="2800" dirty="0"/>
              <a:t>Bluetooth is a wireless device.</a:t>
            </a:r>
          </a:p>
          <a:p>
            <a:pPr>
              <a:buFont typeface="Arial" panose="020B0604020202020204" pitchFamily="34" charset="0"/>
              <a:buChar char="•"/>
            </a:pPr>
            <a:r>
              <a:rPr lang="en-US" sz="2800" dirty="0"/>
              <a:t>Bluetooth is a Low-cost and short-distance radio communications standard.</a:t>
            </a:r>
          </a:p>
          <a:p>
            <a:pPr>
              <a:buFont typeface="Arial" panose="020B0604020202020204" pitchFamily="34" charset="0"/>
              <a:buChar char="•"/>
            </a:pPr>
            <a:r>
              <a:rPr lang="en-US" sz="2800" dirty="0"/>
              <a:t>Bluetooth is robust and flexible.</a:t>
            </a:r>
          </a:p>
          <a:p>
            <a:pPr>
              <a:buFont typeface="Arial" panose="020B0604020202020204" pitchFamily="34" charset="0"/>
              <a:buChar char="•"/>
            </a:pPr>
            <a:r>
              <a:rPr lang="en-US" sz="2800" dirty="0"/>
              <a:t>The basic architecture unit of Bluetooth is a piconet.</a:t>
            </a:r>
          </a:p>
          <a:p>
            <a:pPr algn="just"/>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extLst>
      <p:ext uri="{BB962C8B-B14F-4D97-AF65-F5344CB8AC3E}">
        <p14:creationId xmlns:p14="http://schemas.microsoft.com/office/powerpoint/2010/main" val="3912597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Architecture of Bluetooth</a:t>
            </a:r>
          </a:p>
          <a:p>
            <a:pPr marL="114300" indent="0" algn="just" rtl="0">
              <a:buNone/>
            </a:pPr>
            <a:r>
              <a:rPr lang="en-US" sz="2600" dirty="0">
                <a:effectLst/>
              </a:rPr>
              <a:t>The architecture of Bluetooth defines two types of networks:</a:t>
            </a:r>
          </a:p>
          <a:p>
            <a:pPr algn="just" rtl="0"/>
            <a:r>
              <a:rPr lang="en-US" sz="2600" b="1" dirty="0">
                <a:effectLst/>
              </a:rPr>
              <a:t>Piconet:</a:t>
            </a:r>
            <a:r>
              <a:rPr lang="en-US" sz="2600" dirty="0">
                <a:effectLst/>
              </a:rPr>
              <a:t> Piconet is a type of Bluetooth network that contains</a:t>
            </a:r>
            <a:r>
              <a:rPr lang="en-US" sz="2600" b="1" dirty="0">
                <a:effectLst/>
              </a:rPr>
              <a:t> </a:t>
            </a:r>
            <a:r>
              <a:rPr lang="en-US" sz="2600" dirty="0">
                <a:effectLst/>
              </a:rPr>
              <a:t>one primary node called the master node and seven active secondary nodes called slave nodes. </a:t>
            </a:r>
          </a:p>
          <a:p>
            <a:pPr algn="just" rtl="0"/>
            <a:r>
              <a:rPr lang="en-US" sz="2600" dirty="0">
                <a:effectLst/>
              </a:rPr>
              <a:t>Thus, we can say that there is a total of 8 active nodes which are present at a distance of 10 meters. </a:t>
            </a:r>
          </a:p>
          <a:p>
            <a:pPr algn="just" rtl="0"/>
            <a:r>
              <a:rPr lang="en-US" sz="2600" dirty="0">
                <a:effectLst/>
              </a:rPr>
              <a:t>The communication between the primary and secondary nodes can be one-to-one or one-to-many. </a:t>
            </a:r>
          </a:p>
          <a:p>
            <a:pPr algn="just" rtl="0"/>
            <a:r>
              <a:rPr lang="en-US" sz="2600" dirty="0">
                <a:effectLst/>
              </a:rPr>
              <a:t>Possible communication is only between the master and slave</a:t>
            </a:r>
            <a:r>
              <a:rPr lang="en-US" sz="2600" dirty="0"/>
              <a:t>.</a:t>
            </a:r>
            <a:r>
              <a:rPr lang="en-US" sz="2600" dirty="0">
                <a:effectLst/>
              </a:rPr>
              <a:t> </a:t>
            </a:r>
          </a:p>
          <a:p>
            <a:pPr algn="just" rtl="0"/>
            <a:r>
              <a:rPr lang="en-US" sz="2600" dirty="0">
                <a:effectLst/>
              </a:rPr>
              <a:t>Slave-slave communication is not possible. </a:t>
            </a:r>
            <a:endParaRPr lang="en-US" sz="2000" dirty="0">
              <a:sym typeface="Times New Roman"/>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extLst>
      <p:ext uri="{BB962C8B-B14F-4D97-AF65-F5344CB8AC3E}">
        <p14:creationId xmlns:p14="http://schemas.microsoft.com/office/powerpoint/2010/main" val="2757218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Architecture of Bluetooth</a:t>
            </a:r>
          </a:p>
          <a:p>
            <a:pPr marL="114300" indent="0">
              <a:buNone/>
            </a:pPr>
            <a:endParaRPr lang="en-US" sz="28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pic>
        <p:nvPicPr>
          <p:cNvPr id="3" name="Picture 2">
            <a:extLst>
              <a:ext uri="{FF2B5EF4-FFF2-40B4-BE49-F238E27FC236}">
                <a16:creationId xmlns:a16="http://schemas.microsoft.com/office/drawing/2014/main" id="{EAE0874C-CF5B-D821-7EAD-80C0813D3FDF}"/>
              </a:ext>
            </a:extLst>
          </p:cNvPr>
          <p:cNvPicPr>
            <a:picLocks noChangeAspect="1"/>
          </p:cNvPicPr>
          <p:nvPr/>
        </p:nvPicPr>
        <p:blipFill>
          <a:blip r:embed="rId3"/>
          <a:stretch>
            <a:fillRect/>
          </a:stretch>
        </p:blipFill>
        <p:spPr>
          <a:xfrm>
            <a:off x="383830" y="1847849"/>
            <a:ext cx="8677723" cy="4691063"/>
          </a:xfrm>
          <a:prstGeom prst="rect">
            <a:avLst/>
          </a:prstGeom>
        </p:spPr>
      </p:pic>
    </p:spTree>
    <p:extLst>
      <p:ext uri="{BB962C8B-B14F-4D97-AF65-F5344CB8AC3E}">
        <p14:creationId xmlns:p14="http://schemas.microsoft.com/office/powerpoint/2010/main" val="1824394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Architecture of Bluetooth</a:t>
            </a:r>
          </a:p>
          <a:p>
            <a:pPr marL="114300" indent="0" algn="just">
              <a:buNone/>
            </a:pPr>
            <a:r>
              <a:rPr lang="en-US" sz="2800" b="1" dirty="0"/>
              <a:t>Scatternet: </a:t>
            </a:r>
          </a:p>
          <a:p>
            <a:pPr algn="just"/>
            <a:r>
              <a:rPr lang="en-US" sz="2800" dirty="0"/>
              <a:t>It is formed by using various piconets. </a:t>
            </a:r>
          </a:p>
          <a:p>
            <a:pPr algn="just"/>
            <a:r>
              <a:rPr lang="en-US" sz="2800" dirty="0"/>
              <a:t>A slave that is present in one piconet can act as master or we can say primary in another piconet. </a:t>
            </a:r>
          </a:p>
          <a:p>
            <a:pPr algn="just"/>
            <a:r>
              <a:rPr lang="en-US" sz="2800" dirty="0"/>
              <a:t>This kind of node can receive a message from a master in one piconet and deliver the message to its slave in the other piconet where it is acting as a master. </a:t>
            </a:r>
          </a:p>
          <a:p>
            <a:pPr algn="just"/>
            <a:r>
              <a:rPr lang="en-US" sz="2800" dirty="0"/>
              <a:t>This type of node is referred to as a bridge node. A station cannot be mastered in two piconets.</a:t>
            </a:r>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65</a:t>
            </a:fld>
            <a:endParaRPr dirty="0"/>
          </a:p>
        </p:txBody>
      </p:sp>
    </p:spTree>
    <p:extLst>
      <p:ext uri="{BB962C8B-B14F-4D97-AF65-F5344CB8AC3E}">
        <p14:creationId xmlns:p14="http://schemas.microsoft.com/office/powerpoint/2010/main" val="157547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latin typeface="Times New Roman"/>
                <a:ea typeface="Times New Roman"/>
                <a:cs typeface="Times New Roman"/>
                <a:sym typeface="Times New Roman"/>
              </a:rPr>
              <a:t>Bluetooth</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10075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Advantages of Bluetooth</a:t>
            </a:r>
          </a:p>
          <a:p>
            <a:pPr>
              <a:buFont typeface="Arial" panose="020B0604020202020204" pitchFamily="34" charset="0"/>
              <a:buChar char="•"/>
            </a:pPr>
            <a:r>
              <a:rPr lang="en-US" sz="2800" dirty="0"/>
              <a:t>It is a low-cost and easy-to-use device.</a:t>
            </a:r>
          </a:p>
          <a:p>
            <a:pPr>
              <a:buFont typeface="Arial" panose="020B0604020202020204" pitchFamily="34" charset="0"/>
              <a:buChar char="•"/>
            </a:pPr>
            <a:r>
              <a:rPr lang="en-US" sz="2800" dirty="0"/>
              <a:t>It can also penetrate through walls.</a:t>
            </a:r>
          </a:p>
          <a:p>
            <a:pPr>
              <a:buFont typeface="Arial" panose="020B0604020202020204" pitchFamily="34" charset="0"/>
              <a:buChar char="•"/>
            </a:pPr>
            <a:r>
              <a:rPr lang="en-US" sz="2800" dirty="0"/>
              <a:t>It creates an Ad-hoc connection immediately without any wires.</a:t>
            </a:r>
          </a:p>
          <a:p>
            <a:pPr>
              <a:buFont typeface="Arial" panose="020B0604020202020204" pitchFamily="34" charset="0"/>
              <a:buChar char="•"/>
            </a:pPr>
            <a:r>
              <a:rPr lang="en-US" sz="2800" dirty="0"/>
              <a:t>It is used for voice and data transfer.</a:t>
            </a:r>
          </a:p>
          <a:p>
            <a:pPr marL="114300" indent="0">
              <a:buNone/>
            </a:pPr>
            <a:r>
              <a:rPr lang="en-US" sz="2800" b="1" dirty="0"/>
              <a:t>Disadvantages of Bluetooth</a:t>
            </a:r>
          </a:p>
          <a:p>
            <a:pPr>
              <a:buFont typeface="Arial" panose="020B0604020202020204" pitchFamily="34" charset="0"/>
              <a:buChar char="•"/>
            </a:pPr>
            <a:r>
              <a:rPr lang="en-US" sz="2800" dirty="0"/>
              <a:t>It can be hacked and hence, less secure.</a:t>
            </a:r>
          </a:p>
          <a:p>
            <a:pPr>
              <a:buFont typeface="Arial" panose="020B0604020202020204" pitchFamily="34" charset="0"/>
              <a:buChar char="•"/>
            </a:pPr>
            <a:r>
              <a:rPr lang="en-US" sz="2800" dirty="0"/>
              <a:t>It has a slow data transfer rate of 3 Mbps.</a:t>
            </a:r>
          </a:p>
          <a:p>
            <a:pPr>
              <a:buFont typeface="Arial" panose="020B0604020202020204" pitchFamily="34" charset="0"/>
              <a:buChar char="•"/>
            </a:pPr>
            <a:r>
              <a:rPr lang="en-US" sz="2800" dirty="0"/>
              <a:t>Bluetooth communication does not support routing.</a:t>
            </a:r>
          </a:p>
          <a:p>
            <a:pPr marL="114300" indent="0">
              <a:buNone/>
            </a:pPr>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66</a:t>
            </a:fld>
            <a:endParaRPr dirty="0"/>
          </a:p>
        </p:txBody>
      </p:sp>
    </p:spTree>
    <p:extLst>
      <p:ext uri="{BB962C8B-B14F-4D97-AF65-F5344CB8AC3E}">
        <p14:creationId xmlns:p14="http://schemas.microsoft.com/office/powerpoint/2010/main" val="2389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1" y="729823"/>
            <a:ext cx="8967019" cy="5991652"/>
          </a:xfrm>
          <a:prstGeom prst="rect">
            <a:avLst/>
          </a:prstGeom>
          <a:noFill/>
          <a:ln>
            <a:noFill/>
          </a:ln>
        </p:spPr>
        <p:txBody>
          <a:bodyPr spcFirstLastPara="1" wrap="square" lIns="91425" tIns="45700" rIns="91425" bIns="45700" anchor="t" anchorCtr="0">
            <a:noAutofit/>
          </a:bodyPr>
          <a:lstStyle/>
          <a:p>
            <a:pPr algn="just"/>
            <a:r>
              <a:rPr lang="en-US" sz="2400" dirty="0"/>
              <a:t>ZigBee is a technological standard created for controlling and sensing the network.</a:t>
            </a:r>
          </a:p>
          <a:p>
            <a:pPr algn="just"/>
            <a:r>
              <a:rPr lang="en-US" sz="2400" dirty="0"/>
              <a:t>ZigBee is the Personal Area Network and it is based on IEEE 802.15.4 and is created by Zigbee Alliance.</a:t>
            </a:r>
          </a:p>
          <a:p>
            <a:pPr algn="just"/>
            <a:r>
              <a:rPr lang="en-US" sz="2400" dirty="0"/>
              <a:t>ZigBee is an open, global, packet-based protocol designed to provide an easy-to-use architecture for secure, reliable, low power wireless networks.</a:t>
            </a:r>
            <a:endParaRPr lang="en-US" sz="4000" dirty="0"/>
          </a:p>
          <a:p>
            <a:pPr algn="just"/>
            <a:r>
              <a:rPr lang="en-US" sz="2400" dirty="0"/>
              <a:t>ZigBee is a standard that addresses the need for very low-cost implementation of Low power devices with Low data rates for short-range wireless communications.</a:t>
            </a:r>
            <a:endParaRPr lang="en-US" sz="4000" dirty="0"/>
          </a:p>
          <a:p>
            <a:pPr algn="just"/>
            <a:r>
              <a:rPr lang="en-US" sz="2400" dirty="0"/>
              <a:t>IEEE 802.15.4 supports star and peer-to-peer topologies. The ZigBee specification supports star and two kinds of peer-to-peer topologies, mesh and cluster tree. </a:t>
            </a:r>
          </a:p>
          <a:p>
            <a:pPr algn="just"/>
            <a:r>
              <a:rPr lang="en-US" sz="2400" dirty="0"/>
              <a:t>ZigBee-compliant devices are sometimes specified as supporting point-to-point and point-to-multipoint topologies.</a:t>
            </a:r>
            <a:endParaRPr lang="en-US" sz="4000" dirty="0"/>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67</a:t>
            </a:fld>
            <a:endParaRPr dirty="0"/>
          </a:p>
        </p:txBody>
      </p:sp>
    </p:spTree>
    <p:extLst>
      <p:ext uri="{BB962C8B-B14F-4D97-AF65-F5344CB8AC3E}">
        <p14:creationId xmlns:p14="http://schemas.microsoft.com/office/powerpoint/2010/main" val="1216952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8576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Types of ZigBee Devices:  </a:t>
            </a:r>
          </a:p>
          <a:p>
            <a:pPr algn="just">
              <a:buFont typeface="Arial" panose="020B0604020202020204" pitchFamily="34" charset="0"/>
              <a:buChar char="•"/>
            </a:pPr>
            <a:r>
              <a:rPr lang="en-US" sz="2800" b="1" dirty="0"/>
              <a:t>Zigbee Coordinator Device:</a:t>
            </a:r>
            <a:r>
              <a:rPr lang="en-US" sz="2800" dirty="0"/>
              <a:t> It communicates with routers. This device is used for connecting the devices.</a:t>
            </a:r>
          </a:p>
          <a:p>
            <a:pPr algn="just">
              <a:buFont typeface="Arial" panose="020B0604020202020204" pitchFamily="34" charset="0"/>
              <a:buChar char="•"/>
            </a:pPr>
            <a:r>
              <a:rPr lang="en-US" sz="2800" b="1" dirty="0"/>
              <a:t>Zigbee Router:</a:t>
            </a:r>
            <a:r>
              <a:rPr lang="en-US" sz="2800" dirty="0"/>
              <a:t> It is used for passing the data between devices.</a:t>
            </a:r>
          </a:p>
          <a:p>
            <a:pPr algn="just">
              <a:buFont typeface="Arial" panose="020B0604020202020204" pitchFamily="34" charset="0"/>
              <a:buChar char="•"/>
            </a:pPr>
            <a:r>
              <a:rPr lang="en-US" sz="2800" b="1" dirty="0"/>
              <a:t>Zigbee End Device:</a:t>
            </a:r>
            <a:r>
              <a:rPr lang="en-US" sz="2800" dirty="0"/>
              <a:t> It is the device that is going to be controlled.</a:t>
            </a:r>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68</a:t>
            </a:fld>
            <a:endParaRPr dirty="0"/>
          </a:p>
        </p:txBody>
      </p:sp>
      <p:pic>
        <p:nvPicPr>
          <p:cNvPr id="3" name="Picture 2">
            <a:extLst>
              <a:ext uri="{FF2B5EF4-FFF2-40B4-BE49-F238E27FC236}">
                <a16:creationId xmlns:a16="http://schemas.microsoft.com/office/drawing/2014/main" id="{1B273A57-D1E1-F92F-8286-1391E454C132}"/>
              </a:ext>
            </a:extLst>
          </p:cNvPr>
          <p:cNvPicPr>
            <a:picLocks noChangeAspect="1"/>
          </p:cNvPicPr>
          <p:nvPr/>
        </p:nvPicPr>
        <p:blipFill>
          <a:blip r:embed="rId3"/>
          <a:stretch>
            <a:fillRect/>
          </a:stretch>
        </p:blipFill>
        <p:spPr>
          <a:xfrm>
            <a:off x="2590801" y="3737652"/>
            <a:ext cx="4905375" cy="2905125"/>
          </a:xfrm>
          <a:prstGeom prst="rect">
            <a:avLst/>
          </a:prstGeom>
        </p:spPr>
      </p:pic>
    </p:spTree>
    <p:extLst>
      <p:ext uri="{BB962C8B-B14F-4D97-AF65-F5344CB8AC3E}">
        <p14:creationId xmlns:p14="http://schemas.microsoft.com/office/powerpoint/2010/main" val="2907096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857641"/>
            <a:ext cx="8791732" cy="6477223"/>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General Characteristics of Zigbee Standard:</a:t>
            </a:r>
          </a:p>
          <a:p>
            <a:pPr>
              <a:buFont typeface="Arial" panose="020B0604020202020204" pitchFamily="34" charset="0"/>
              <a:buChar char="•"/>
            </a:pPr>
            <a:r>
              <a:rPr lang="en-US" sz="2400" dirty="0"/>
              <a:t>Low Power Consumption</a:t>
            </a:r>
          </a:p>
          <a:p>
            <a:pPr>
              <a:buFont typeface="Arial" panose="020B0604020202020204" pitchFamily="34" charset="0"/>
              <a:buChar char="•"/>
            </a:pPr>
            <a:r>
              <a:rPr lang="en-US" sz="2400" dirty="0"/>
              <a:t>Low Data Rate (20- 250 kbps)</a:t>
            </a:r>
          </a:p>
          <a:p>
            <a:pPr>
              <a:buFont typeface="Arial" panose="020B0604020202020204" pitchFamily="34" charset="0"/>
              <a:buChar char="•"/>
            </a:pPr>
            <a:r>
              <a:rPr lang="en-US" sz="2400" dirty="0"/>
              <a:t>Short-Range (75-100 meters)</a:t>
            </a:r>
          </a:p>
          <a:p>
            <a:pPr>
              <a:buFont typeface="Arial" panose="020B0604020202020204" pitchFamily="34" charset="0"/>
              <a:buChar char="•"/>
            </a:pPr>
            <a:r>
              <a:rPr lang="en-US" sz="2400" dirty="0"/>
              <a:t>Network Join Time (~ 30 msec)</a:t>
            </a:r>
          </a:p>
          <a:p>
            <a:pPr>
              <a:buFont typeface="Arial" panose="020B0604020202020204" pitchFamily="34" charset="0"/>
              <a:buChar char="•"/>
            </a:pPr>
            <a:r>
              <a:rPr lang="en-US" sz="2400" dirty="0"/>
              <a:t>Support Small and Large Networks (up to 65000 devices (Theory); 240 devices (Practically))</a:t>
            </a:r>
          </a:p>
          <a:p>
            <a:pPr>
              <a:buFont typeface="Arial" panose="020B0604020202020204" pitchFamily="34" charset="0"/>
              <a:buChar char="•"/>
            </a:pPr>
            <a:r>
              <a:rPr lang="en-US" sz="2400" dirty="0"/>
              <a:t>Low Cost of Products and Cheap Implementation (Open Source Protocol)</a:t>
            </a:r>
          </a:p>
          <a:p>
            <a:pPr>
              <a:buFont typeface="Arial" panose="020B0604020202020204" pitchFamily="34" charset="0"/>
              <a:buChar char="•"/>
            </a:pPr>
            <a:r>
              <a:rPr lang="en-US" sz="2400" dirty="0"/>
              <a:t>3 frequency bands with 27 channels.</a:t>
            </a:r>
          </a:p>
          <a:p>
            <a:pPr marL="114300" indent="0">
              <a:buNone/>
            </a:pPr>
            <a:r>
              <a:rPr lang="en-US" sz="2000" b="1" dirty="0"/>
              <a:t>Operating Frequency Bands</a:t>
            </a:r>
            <a:r>
              <a:rPr lang="en-US" sz="2000" dirty="0"/>
              <a:t> (Only one channel will be selected for use in a network):</a:t>
            </a:r>
          </a:p>
          <a:p>
            <a:pPr>
              <a:buFont typeface="+mj-lt"/>
              <a:buAutoNum type="arabicPeriod"/>
            </a:pPr>
            <a:r>
              <a:rPr lang="en-US" sz="2000" b="1" dirty="0"/>
              <a:t>Channel 0</a:t>
            </a:r>
            <a:r>
              <a:rPr lang="en-US" sz="2000" dirty="0"/>
              <a:t>: 868 MHz (Europe)</a:t>
            </a:r>
          </a:p>
          <a:p>
            <a:pPr>
              <a:buFont typeface="+mj-lt"/>
              <a:buAutoNum type="arabicPeriod"/>
            </a:pPr>
            <a:r>
              <a:rPr lang="en-US" sz="2000" b="1" dirty="0"/>
              <a:t>Channel 1-10</a:t>
            </a:r>
            <a:r>
              <a:rPr lang="en-US" sz="2000" dirty="0"/>
              <a:t>: 915 MHz (the US and Australia)</a:t>
            </a:r>
          </a:p>
          <a:p>
            <a:pPr>
              <a:buFont typeface="+mj-lt"/>
              <a:buAutoNum type="arabicPeriod"/>
            </a:pPr>
            <a:r>
              <a:rPr lang="en-US" sz="2000" b="1" dirty="0"/>
              <a:t>Channel 11-26</a:t>
            </a:r>
            <a:r>
              <a:rPr lang="en-US" sz="2000" dirty="0"/>
              <a:t>: 2.4 GHz (Across the World)</a:t>
            </a:r>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69</a:t>
            </a:fld>
            <a:endParaRPr dirty="0"/>
          </a:p>
        </p:txBody>
      </p:sp>
    </p:spTree>
    <p:extLst>
      <p:ext uri="{BB962C8B-B14F-4D97-AF65-F5344CB8AC3E}">
        <p14:creationId xmlns:p14="http://schemas.microsoft.com/office/powerpoint/2010/main" val="32457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graphicFrame>
        <p:nvGraphicFramePr>
          <p:cNvPr id="5" name="Diagram 4">
            <a:extLst>
              <a:ext uri="{FF2B5EF4-FFF2-40B4-BE49-F238E27FC236}">
                <a16:creationId xmlns:a16="http://schemas.microsoft.com/office/drawing/2014/main" id="{471BB9AC-484A-DAEC-9591-B01FED7E4ECA}"/>
              </a:ext>
            </a:extLst>
          </p:cNvPr>
          <p:cNvGraphicFramePr/>
          <p:nvPr>
            <p:extLst>
              <p:ext uri="{D42A27DB-BD31-4B8C-83A1-F6EECF244321}">
                <p14:modId xmlns:p14="http://schemas.microsoft.com/office/powerpoint/2010/main" val="848133924"/>
              </p:ext>
            </p:extLst>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0669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8576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Zigbee Network Topologies:</a:t>
            </a:r>
          </a:p>
          <a:p>
            <a:pPr algn="just">
              <a:buFont typeface="Arial" panose="020B0604020202020204" pitchFamily="34" charset="0"/>
              <a:buChar char="•"/>
            </a:pPr>
            <a:r>
              <a:rPr lang="en-US" sz="2800" b="1" dirty="0"/>
              <a:t>Star Topology</a:t>
            </a:r>
            <a:r>
              <a:rPr lang="en-US" sz="2800" dirty="0"/>
              <a:t> (ZigBee Smart Energy): Consists of a coordinator and several end devices, end devices communicate only with the coordinator.</a:t>
            </a:r>
          </a:p>
          <a:p>
            <a:pPr algn="just">
              <a:buFont typeface="Arial" panose="020B0604020202020204" pitchFamily="34" charset="0"/>
              <a:buChar char="•"/>
            </a:pPr>
            <a:r>
              <a:rPr lang="en-US" sz="2800" b="1" dirty="0"/>
              <a:t>Mesh Topology</a:t>
            </a:r>
            <a:r>
              <a:rPr lang="en-US" sz="2800" dirty="0"/>
              <a:t> (Self Healing Process): Mesh topology consists of one coordinator, several routers, and end devices.</a:t>
            </a:r>
          </a:p>
          <a:p>
            <a:pPr algn="just">
              <a:buFont typeface="Arial" panose="020B0604020202020204" pitchFamily="34" charset="0"/>
              <a:buChar char="•"/>
            </a:pPr>
            <a:r>
              <a:rPr lang="en-US" sz="2800" b="1" dirty="0"/>
              <a:t>Tree Topology</a:t>
            </a:r>
            <a:r>
              <a:rPr lang="en-US" sz="2800" dirty="0"/>
              <a:t>: In this topology, the network consists of a central node which is a coordinator, several routers, and end devices. the function of the router is to extend the network coverage. </a:t>
            </a:r>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70</a:t>
            </a:fld>
            <a:endParaRPr dirty="0"/>
          </a:p>
        </p:txBody>
      </p:sp>
    </p:spTree>
    <p:extLst>
      <p:ext uri="{BB962C8B-B14F-4D97-AF65-F5344CB8AC3E}">
        <p14:creationId xmlns:p14="http://schemas.microsoft.com/office/powerpoint/2010/main" val="1041750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8576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Zigbee Network:</a:t>
            </a:r>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71</a:t>
            </a:fld>
            <a:endParaRPr dirty="0"/>
          </a:p>
        </p:txBody>
      </p:sp>
      <p:pic>
        <p:nvPicPr>
          <p:cNvPr id="3" name="Picture 2">
            <a:extLst>
              <a:ext uri="{FF2B5EF4-FFF2-40B4-BE49-F238E27FC236}">
                <a16:creationId xmlns:a16="http://schemas.microsoft.com/office/drawing/2014/main" id="{355F3AAD-0A78-E294-2982-ED2EFD970A57}"/>
              </a:ext>
            </a:extLst>
          </p:cNvPr>
          <p:cNvPicPr>
            <a:picLocks noChangeAspect="1"/>
          </p:cNvPicPr>
          <p:nvPr/>
        </p:nvPicPr>
        <p:blipFill>
          <a:blip r:embed="rId3"/>
          <a:stretch>
            <a:fillRect/>
          </a:stretch>
        </p:blipFill>
        <p:spPr>
          <a:xfrm>
            <a:off x="824459" y="1637363"/>
            <a:ext cx="7749915" cy="4457537"/>
          </a:xfrm>
          <a:prstGeom prst="rect">
            <a:avLst/>
          </a:prstGeom>
        </p:spPr>
      </p:pic>
    </p:spTree>
    <p:extLst>
      <p:ext uri="{BB962C8B-B14F-4D97-AF65-F5344CB8AC3E}">
        <p14:creationId xmlns:p14="http://schemas.microsoft.com/office/powerpoint/2010/main" val="1703504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Zigbee</a:t>
            </a:r>
            <a:endParaRPr sz="4400" b="1" dirty="0">
              <a:solidFill>
                <a:srgbClr val="0C0C0C"/>
              </a:solidFill>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82446" y="857642"/>
            <a:ext cx="8791732" cy="5531370"/>
          </a:xfrm>
          <a:prstGeom prst="rect">
            <a:avLst/>
          </a:prstGeom>
          <a:noFill/>
          <a:ln>
            <a:noFill/>
          </a:ln>
        </p:spPr>
        <p:txBody>
          <a:bodyPr spcFirstLastPara="1" wrap="square" lIns="91425" tIns="45700" rIns="91425" bIns="45700" anchor="t" anchorCtr="0">
            <a:noAutofit/>
          </a:bodyPr>
          <a:lstStyle/>
          <a:p>
            <a:pPr marL="114300" indent="0">
              <a:buNone/>
            </a:pPr>
            <a:r>
              <a:rPr lang="en-US" sz="2800" b="1" dirty="0"/>
              <a:t>Zigbee Applications:</a:t>
            </a:r>
          </a:p>
          <a:p>
            <a:pPr>
              <a:buFont typeface="+mj-lt"/>
              <a:buAutoNum type="arabicPeriod"/>
            </a:pPr>
            <a:r>
              <a:rPr lang="en-US" sz="2800" dirty="0"/>
              <a:t>Home Automation</a:t>
            </a:r>
          </a:p>
          <a:p>
            <a:pPr>
              <a:buFont typeface="+mj-lt"/>
              <a:buAutoNum type="arabicPeriod"/>
            </a:pPr>
            <a:r>
              <a:rPr lang="en-US" sz="2800" dirty="0"/>
              <a:t>Medical Data Collection</a:t>
            </a:r>
          </a:p>
          <a:p>
            <a:pPr>
              <a:buFont typeface="+mj-lt"/>
              <a:buAutoNum type="arabicPeriod"/>
            </a:pPr>
            <a:r>
              <a:rPr lang="en-US" sz="2800" dirty="0"/>
              <a:t>Industrial Control Systems</a:t>
            </a:r>
          </a:p>
          <a:p>
            <a:pPr>
              <a:buFont typeface="+mj-lt"/>
              <a:buAutoNum type="arabicPeriod"/>
            </a:pPr>
            <a:r>
              <a:rPr lang="en-US" sz="2800" dirty="0"/>
              <a:t>meter reading system </a:t>
            </a:r>
          </a:p>
          <a:p>
            <a:pPr>
              <a:buFont typeface="+mj-lt"/>
              <a:buAutoNum type="arabicPeriod"/>
            </a:pPr>
            <a:r>
              <a:rPr lang="en-US" sz="2800" dirty="0"/>
              <a:t>light control system</a:t>
            </a:r>
          </a:p>
          <a:p>
            <a:pPr>
              <a:buFont typeface="+mj-lt"/>
              <a:buAutoNum type="arabicPeriod"/>
            </a:pPr>
            <a:r>
              <a:rPr lang="en-US" sz="2800" dirty="0"/>
              <a:t>Commercial</a:t>
            </a:r>
          </a:p>
          <a:p>
            <a:pPr>
              <a:buFont typeface="+mj-lt"/>
              <a:buAutoNum type="arabicPeriod"/>
            </a:pPr>
            <a:r>
              <a:rPr lang="en-US" sz="2800" dirty="0"/>
              <a:t>Government Markets Worldwide</a:t>
            </a:r>
          </a:p>
          <a:p>
            <a:pPr>
              <a:buFont typeface="+mj-lt"/>
              <a:buAutoNum type="arabicPeriod"/>
            </a:pPr>
            <a:r>
              <a:rPr lang="en-US" sz="2800" dirty="0"/>
              <a:t>Home Networking</a:t>
            </a:r>
          </a:p>
          <a:p>
            <a:pPr algn="just"/>
            <a:endParaRPr lang="en-US" sz="4400" b="1" dirty="0"/>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72</a:t>
            </a:fld>
            <a:endParaRPr dirty="0"/>
          </a:p>
        </p:txBody>
      </p:sp>
    </p:spTree>
    <p:extLst>
      <p:ext uri="{BB962C8B-B14F-4D97-AF65-F5344CB8AC3E}">
        <p14:creationId xmlns:p14="http://schemas.microsoft.com/office/powerpoint/2010/main" val="3371800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63CD8961-7B15-1736-FC8D-E8D51AE7C71A}"/>
              </a:ext>
            </a:extLst>
          </p:cNvPr>
          <p:cNvSpPr>
            <a:spLocks noGrp="1"/>
          </p:cNvSpPr>
          <p:nvPr>
            <p:ph sz="quarter" idx="1"/>
          </p:nvPr>
        </p:nvSpPr>
        <p:spPr>
          <a:xfrm>
            <a:off x="0" y="836613"/>
            <a:ext cx="6551613" cy="5905500"/>
          </a:xfrm>
        </p:spPr>
        <p:txBody>
          <a:bodyPr>
            <a:normAutofit fontScale="70000" lnSpcReduction="20000"/>
          </a:bodyPr>
          <a:lstStyle/>
          <a:p>
            <a:pPr>
              <a:buFont typeface="Wingdings 2" panose="05020102010507070707" pitchFamily="18" charset="2"/>
              <a:buNone/>
              <a:defRPr/>
            </a:pPr>
            <a:r>
              <a:rPr lang="en-US" sz="2800" dirty="0">
                <a:solidFill>
                  <a:schemeClr val="tx1"/>
                </a:solidFill>
              </a:rPr>
              <a:t>	</a:t>
            </a:r>
            <a:r>
              <a:rPr lang="en-US" sz="3400" b="1" dirty="0">
                <a:solidFill>
                  <a:schemeClr val="tx1"/>
                </a:solidFill>
              </a:rPr>
              <a:t>	Real Time Embedded Systems</a:t>
            </a:r>
            <a:r>
              <a:rPr lang="en-US" sz="3400" dirty="0">
                <a:solidFill>
                  <a:schemeClr val="tx1"/>
                </a:solidFill>
              </a:rPr>
              <a:t>	</a:t>
            </a:r>
          </a:p>
          <a:p>
            <a:pPr algn="just">
              <a:defRPr/>
            </a:pPr>
            <a:r>
              <a:rPr lang="en-US" sz="2800" dirty="0">
                <a:solidFill>
                  <a:schemeClr val="tx1"/>
                </a:solidFill>
              </a:rPr>
              <a:t>One of the earliest decision points in embedded systems design is whether the system will require real-time computing capabilities</a:t>
            </a:r>
          </a:p>
          <a:p>
            <a:pPr algn="just">
              <a:defRPr/>
            </a:pPr>
            <a:r>
              <a:rPr lang="en-US" sz="2800" dirty="0">
                <a:solidFill>
                  <a:schemeClr val="tx1"/>
                </a:solidFill>
              </a:rPr>
              <a:t>From controlling elevators, stoplights, the valves of your washing machine or even how long your toaster toasts, embedded computing is everywhere. </a:t>
            </a:r>
          </a:p>
          <a:p>
            <a:pPr algn="just">
              <a:defRPr/>
            </a:pPr>
            <a:r>
              <a:rPr lang="en-US" sz="2800" dirty="0">
                <a:solidFill>
                  <a:schemeClr val="tx1"/>
                </a:solidFill>
              </a:rPr>
              <a:t>Real time systems are those systems that work within strict time constraints and provide a worst case time estimate for critical situations</a:t>
            </a:r>
          </a:p>
          <a:p>
            <a:pPr algn="just">
              <a:defRPr/>
            </a:pPr>
            <a:r>
              <a:rPr lang="en-US" sz="2800" dirty="0">
                <a:solidFill>
                  <a:schemeClr val="tx1"/>
                </a:solidFill>
              </a:rPr>
              <a:t>Think of a car’s airbag deployment system. If the microcontroller doesn’t detect a collision or electronically trigger the airbag within a fraction of a second, the result is tragic.</a:t>
            </a:r>
          </a:p>
          <a:p>
            <a:pPr algn="just">
              <a:defRPr/>
            </a:pPr>
            <a:r>
              <a:rPr lang="en-US" sz="2800" dirty="0">
                <a:solidFill>
                  <a:schemeClr val="tx1"/>
                </a:solidFill>
              </a:rPr>
              <a:t>Real time computing describes the ability to react to inputs and deliver the prescribed output within a constrained time frame. Devices that use real-time computing are deployed in applications where their correct functioning can make the difference between life and death.</a:t>
            </a:r>
          </a:p>
        </p:txBody>
      </p:sp>
      <p:pic>
        <p:nvPicPr>
          <p:cNvPr id="2051" name="Picture 6">
            <a:extLst>
              <a:ext uri="{FF2B5EF4-FFF2-40B4-BE49-F238E27FC236}">
                <a16:creationId xmlns:a16="http://schemas.microsoft.com/office/drawing/2014/main" id="{B20890BD-B4E3-EA36-DD87-F886BC779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1">
            <a:extLst>
              <a:ext uri="{FF2B5EF4-FFF2-40B4-BE49-F238E27FC236}">
                <a16:creationId xmlns:a16="http://schemas.microsoft.com/office/drawing/2014/main" id="{984CF868-6B6F-9C0E-38E2-5FDAD50C4E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4638" y="2024063"/>
            <a:ext cx="24114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9">
            <a:extLst>
              <a:ext uri="{FF2B5EF4-FFF2-40B4-BE49-F238E27FC236}">
                <a16:creationId xmlns:a16="http://schemas.microsoft.com/office/drawing/2014/main" id="{940E937A-4BA8-70A7-094C-F72B55B9C4BA}"/>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Embedded Systems v/s Real Time Embedded Systems</a:t>
            </a:r>
            <a:r>
              <a:rPr lang="en-US" altLang="en-US" sz="3400" dirty="0">
                <a:solidFill>
                  <a:schemeClr val="tx1"/>
                </a:solidFill>
              </a:rPr>
              <a:t>	</a:t>
            </a: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p:txBody>
      </p:sp>
      <p:pic>
        <p:nvPicPr>
          <p:cNvPr id="3075" name="Picture 6">
            <a:extLst>
              <a:ext uri="{FF2B5EF4-FFF2-40B4-BE49-F238E27FC236}">
                <a16:creationId xmlns:a16="http://schemas.microsoft.com/office/drawing/2014/main" id="{C5B41552-919B-053E-E3CC-6F6FD214E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E35C91A8-B65A-E99A-D4B7-B269A5F83C8B}"/>
              </a:ext>
            </a:extLst>
          </p:cNvPr>
          <p:cNvGraphicFramePr>
            <a:graphicFrameLocks noGrp="1"/>
          </p:cNvGraphicFramePr>
          <p:nvPr>
            <p:extLst>
              <p:ext uri="{D42A27DB-BD31-4B8C-83A1-F6EECF244321}">
                <p14:modId xmlns:p14="http://schemas.microsoft.com/office/powerpoint/2010/main" val="4281412532"/>
              </p:ext>
            </p:extLst>
          </p:nvPr>
        </p:nvGraphicFramePr>
        <p:xfrm>
          <a:off x="395288" y="2335213"/>
          <a:ext cx="8353425" cy="3705458"/>
        </p:xfrm>
        <a:graphic>
          <a:graphicData uri="http://schemas.openxmlformats.org/drawingml/2006/table">
            <a:tbl>
              <a:tblPr/>
              <a:tblGrid>
                <a:gridCol w="2196375">
                  <a:extLst>
                    <a:ext uri="{9D8B030D-6E8A-4147-A177-3AD203B41FA5}">
                      <a16:colId xmlns:a16="http://schemas.microsoft.com/office/drawing/2014/main" val="20000"/>
                    </a:ext>
                  </a:extLst>
                </a:gridCol>
                <a:gridCol w="3096529">
                  <a:extLst>
                    <a:ext uri="{9D8B030D-6E8A-4147-A177-3AD203B41FA5}">
                      <a16:colId xmlns:a16="http://schemas.microsoft.com/office/drawing/2014/main" val="20001"/>
                    </a:ext>
                  </a:extLst>
                </a:gridCol>
                <a:gridCol w="3060521">
                  <a:extLst>
                    <a:ext uri="{9D8B030D-6E8A-4147-A177-3AD203B41FA5}">
                      <a16:colId xmlns:a16="http://schemas.microsoft.com/office/drawing/2014/main" val="20002"/>
                    </a:ext>
                  </a:extLst>
                </a:gridCol>
              </a:tblGrid>
              <a:tr h="397790">
                <a:tc>
                  <a:txBody>
                    <a:bodyPr/>
                    <a:lstStyle/>
                    <a:p>
                      <a:pPr fontAlgn="b"/>
                      <a:r>
                        <a:rPr lang="en-US" sz="1600" b="1" dirty="0">
                          <a:effectLst/>
                        </a:rPr>
                        <a:t>Feature</a:t>
                      </a:r>
                    </a:p>
                  </a:txBody>
                  <a:tcPr marL="56846" marR="56846" marT="28413" marB="28413" anchor="b">
                    <a:lnL w="9525" cap="flat" cmpd="sng" algn="ctr">
                      <a:solidFill>
                        <a:srgbClr val="90063C"/>
                      </a:solidFill>
                      <a:prstDash val="solid"/>
                      <a:round/>
                      <a:headEnd type="none" w="med" len="med"/>
                      <a:tailEnd type="none" w="med" len="med"/>
                    </a:lnL>
                    <a:lnR w="9525" cap="flat" cmpd="sng" algn="ctr">
                      <a:solidFill>
                        <a:srgbClr val="30B63C"/>
                      </a:solidFill>
                      <a:prstDash val="solid"/>
                      <a:round/>
                      <a:headEnd type="none" w="med" len="med"/>
                      <a:tailEnd type="none" w="med" len="med"/>
                    </a:lnR>
                    <a:lnT w="9525" cap="flat" cmpd="sng" algn="ctr">
                      <a:solidFill>
                        <a:srgbClr val="90063C"/>
                      </a:solidFill>
                      <a:prstDash val="solid"/>
                      <a:round/>
                      <a:headEnd type="none" w="med" len="med"/>
                      <a:tailEnd type="none" w="med" len="med"/>
                    </a:lnT>
                    <a:lnB w="12700" cap="flat" cmpd="sng" algn="ctr">
                      <a:solidFill>
                        <a:srgbClr val="F0ACA6"/>
                      </a:solidFill>
                      <a:prstDash val="solid"/>
                      <a:round/>
                      <a:headEnd type="none" w="med" len="med"/>
                      <a:tailEnd type="none" w="med" len="med"/>
                    </a:lnB>
                    <a:solidFill>
                      <a:srgbClr val="FFFFFF"/>
                    </a:solidFill>
                  </a:tcPr>
                </a:tc>
                <a:tc>
                  <a:txBody>
                    <a:bodyPr/>
                    <a:lstStyle/>
                    <a:p>
                      <a:pPr fontAlgn="b"/>
                      <a:r>
                        <a:rPr lang="en-US" sz="1600" b="1">
                          <a:effectLst/>
                        </a:rPr>
                        <a:t>Embedded System</a:t>
                      </a:r>
                    </a:p>
                  </a:txBody>
                  <a:tcPr marL="56846" marR="56846" marT="28413" marB="28413" anchor="b">
                    <a:lnL w="9525" cap="flat" cmpd="sng" algn="ctr">
                      <a:solidFill>
                        <a:srgbClr val="30B63C"/>
                      </a:solidFill>
                      <a:prstDash val="solid"/>
                      <a:round/>
                      <a:headEnd type="none" w="med" len="med"/>
                      <a:tailEnd type="none" w="med" len="med"/>
                    </a:lnL>
                    <a:lnR w="9525" cap="flat" cmpd="sng" algn="ctr">
                      <a:solidFill>
                        <a:srgbClr val="302C3B"/>
                      </a:solidFill>
                      <a:prstDash val="solid"/>
                      <a:round/>
                      <a:headEnd type="none" w="med" len="med"/>
                      <a:tailEnd type="none" w="med" len="med"/>
                    </a:lnR>
                    <a:lnT w="9525" cap="flat" cmpd="sng" algn="ctr">
                      <a:solidFill>
                        <a:srgbClr val="30B63C"/>
                      </a:solidFill>
                      <a:prstDash val="solid"/>
                      <a:round/>
                      <a:headEnd type="none" w="med" len="med"/>
                      <a:tailEnd type="none" w="med" len="med"/>
                    </a:lnT>
                    <a:lnB w="12700" cap="flat" cmpd="sng" algn="ctr">
                      <a:solidFill>
                        <a:srgbClr val="70083C"/>
                      </a:solidFill>
                      <a:prstDash val="solid"/>
                      <a:round/>
                      <a:headEnd type="none" w="med" len="med"/>
                      <a:tailEnd type="none" w="med" len="med"/>
                    </a:lnB>
                    <a:solidFill>
                      <a:srgbClr val="FFFFFF"/>
                    </a:solidFill>
                  </a:tcPr>
                </a:tc>
                <a:tc>
                  <a:txBody>
                    <a:bodyPr/>
                    <a:lstStyle/>
                    <a:p>
                      <a:pPr fontAlgn="b"/>
                      <a:r>
                        <a:rPr lang="en-US" sz="1600" b="1">
                          <a:effectLst/>
                        </a:rPr>
                        <a:t>Real-Time Embedded System</a:t>
                      </a:r>
                    </a:p>
                  </a:txBody>
                  <a:tcPr marL="56846" marR="56846" marT="28413" marB="28413" anchor="b">
                    <a:lnL w="9525" cap="flat" cmpd="sng" algn="ctr">
                      <a:solidFill>
                        <a:srgbClr val="302C3B"/>
                      </a:solidFill>
                      <a:prstDash val="solid"/>
                      <a:round/>
                      <a:headEnd type="none" w="med" len="med"/>
                      <a:tailEnd type="none" w="med" len="med"/>
                    </a:lnL>
                    <a:lnR w="9525" cap="flat" cmpd="sng" algn="ctr">
                      <a:solidFill>
                        <a:srgbClr val="302C3B"/>
                      </a:solidFill>
                      <a:prstDash val="solid"/>
                      <a:round/>
                      <a:headEnd type="none" w="med" len="med"/>
                      <a:tailEnd type="none" w="med" len="med"/>
                    </a:lnR>
                    <a:lnT w="9525" cap="flat" cmpd="sng" algn="ctr">
                      <a:solidFill>
                        <a:srgbClr val="302C3B"/>
                      </a:solidFill>
                      <a:prstDash val="solid"/>
                      <a:round/>
                      <a:headEnd type="none" w="med" len="med"/>
                      <a:tailEnd type="none" w="med" len="med"/>
                    </a:lnT>
                    <a:lnB w="12700" cap="flat" cmpd="sng" algn="ctr">
                      <a:solidFill>
                        <a:srgbClr val="20FD03"/>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95100">
                <a:tc>
                  <a:txBody>
                    <a:bodyPr/>
                    <a:lstStyle/>
                    <a:p>
                      <a:pPr fontAlgn="base"/>
                      <a:r>
                        <a:rPr lang="en-US" sz="1600" b="1" dirty="0">
                          <a:effectLst/>
                        </a:rPr>
                        <a:t>Definition</a:t>
                      </a:r>
                      <a:endParaRPr lang="en-US" sz="1600" dirty="0">
                        <a:effectLst/>
                      </a:endParaRPr>
                    </a:p>
                  </a:txBody>
                  <a:tcPr marL="56846" marR="56846" marT="28413" marB="28413" anchor="ctr">
                    <a:lnL w="9525" cap="flat" cmpd="sng" algn="ctr">
                      <a:solidFill>
                        <a:srgbClr val="F0ACA6"/>
                      </a:solidFill>
                      <a:prstDash val="solid"/>
                      <a:round/>
                      <a:headEnd type="none" w="med" len="med"/>
                      <a:tailEnd type="none" w="med" len="med"/>
                    </a:lnL>
                    <a:lnR w="9525" cap="flat" cmpd="sng" algn="ctr">
                      <a:solidFill>
                        <a:srgbClr val="70083C"/>
                      </a:solidFill>
                      <a:prstDash val="solid"/>
                      <a:round/>
                      <a:headEnd type="none" w="med" len="med"/>
                      <a:tailEnd type="none" w="med" len="med"/>
                    </a:lnR>
                    <a:lnT w="12700" cap="flat" cmpd="sng" algn="ctr">
                      <a:solidFill>
                        <a:srgbClr val="F0ACA6"/>
                      </a:solidFill>
                      <a:prstDash val="solid"/>
                      <a:round/>
                      <a:headEnd type="none" w="med" len="med"/>
                      <a:tailEnd type="none" w="med" len="med"/>
                    </a:lnT>
                    <a:lnB w="12700" cap="flat" cmpd="sng" algn="ctr">
                      <a:solidFill>
                        <a:srgbClr val="C00F41"/>
                      </a:solidFill>
                      <a:prstDash val="solid"/>
                      <a:round/>
                      <a:headEnd type="none" w="med" len="med"/>
                      <a:tailEnd type="none" w="med" len="med"/>
                    </a:lnB>
                    <a:solidFill>
                      <a:srgbClr val="FFFFFF"/>
                    </a:solidFill>
                  </a:tcPr>
                </a:tc>
                <a:tc>
                  <a:txBody>
                    <a:bodyPr/>
                    <a:lstStyle/>
                    <a:p>
                      <a:pPr fontAlgn="base"/>
                      <a:r>
                        <a:rPr lang="en-US" sz="1600" dirty="0">
                          <a:effectLst/>
                        </a:rPr>
                        <a:t>Specialized computing system performing dedicated functions within a larger system</a:t>
                      </a:r>
                    </a:p>
                  </a:txBody>
                  <a:tcPr marL="56846" marR="56846" marT="28413" marB="28413" anchor="ctr">
                    <a:lnL w="9525" cap="flat" cmpd="sng" algn="ctr">
                      <a:solidFill>
                        <a:srgbClr val="70083C"/>
                      </a:solidFill>
                      <a:prstDash val="solid"/>
                      <a:round/>
                      <a:headEnd type="none" w="med" len="med"/>
                      <a:tailEnd type="none" w="med" len="med"/>
                    </a:lnL>
                    <a:lnR w="9525" cap="flat" cmpd="sng" algn="ctr">
                      <a:solidFill>
                        <a:srgbClr val="20FD03"/>
                      </a:solidFill>
                      <a:prstDash val="solid"/>
                      <a:round/>
                      <a:headEnd type="none" w="med" len="med"/>
                      <a:tailEnd type="none" w="med" len="med"/>
                    </a:lnR>
                    <a:lnT w="12700" cap="flat" cmpd="sng" algn="ctr">
                      <a:solidFill>
                        <a:srgbClr val="70083C"/>
                      </a:solidFill>
                      <a:prstDash val="solid"/>
                      <a:round/>
                      <a:headEnd type="none" w="med" len="med"/>
                      <a:tailEnd type="none" w="med" len="med"/>
                    </a:lnT>
                    <a:lnB w="12700" cap="flat" cmpd="sng" algn="ctr">
                      <a:solidFill>
                        <a:srgbClr val="B03143"/>
                      </a:solidFill>
                      <a:prstDash val="solid"/>
                      <a:round/>
                      <a:headEnd type="none" w="med" len="med"/>
                      <a:tailEnd type="none" w="med" len="med"/>
                    </a:lnB>
                    <a:solidFill>
                      <a:srgbClr val="FFFFFF"/>
                    </a:solidFill>
                  </a:tcPr>
                </a:tc>
                <a:tc>
                  <a:txBody>
                    <a:bodyPr/>
                    <a:lstStyle/>
                    <a:p>
                      <a:pPr fontAlgn="base"/>
                      <a:r>
                        <a:rPr lang="en-US" sz="1600" dirty="0">
                          <a:effectLst/>
                        </a:rPr>
                        <a:t>Subset of embedded systems designed to perform tasks within strict timing constraints</a:t>
                      </a:r>
                    </a:p>
                  </a:txBody>
                  <a:tcPr marL="56846" marR="56846" marT="28413" marB="28413" anchor="ctr">
                    <a:lnL w="9525" cap="flat" cmpd="sng" algn="ctr">
                      <a:solidFill>
                        <a:srgbClr val="20FD03"/>
                      </a:solidFill>
                      <a:prstDash val="solid"/>
                      <a:round/>
                      <a:headEnd type="none" w="med" len="med"/>
                      <a:tailEnd type="none" w="med" len="med"/>
                    </a:lnL>
                    <a:lnR w="9525" cap="flat" cmpd="sng" algn="ctr">
                      <a:solidFill>
                        <a:srgbClr val="20FD03"/>
                      </a:solidFill>
                      <a:prstDash val="solid"/>
                      <a:round/>
                      <a:headEnd type="none" w="med" len="med"/>
                      <a:tailEnd type="none" w="med" len="med"/>
                    </a:lnR>
                    <a:lnT w="12700" cap="flat" cmpd="sng" algn="ctr">
                      <a:solidFill>
                        <a:srgbClr val="20FD03"/>
                      </a:solidFill>
                      <a:prstDash val="solid"/>
                      <a:round/>
                      <a:headEnd type="none" w="med" len="med"/>
                      <a:tailEnd type="none" w="med" len="med"/>
                    </a:lnT>
                    <a:lnB w="12700" cap="flat" cmpd="sng" algn="ctr">
                      <a:solidFill>
                        <a:srgbClr val="B05143"/>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4473">
                <a:tc>
                  <a:txBody>
                    <a:bodyPr/>
                    <a:lstStyle/>
                    <a:p>
                      <a:pPr fontAlgn="base"/>
                      <a:r>
                        <a:rPr lang="en-US" sz="1600" b="1">
                          <a:effectLst/>
                        </a:rPr>
                        <a:t>Timing Constraints</a:t>
                      </a:r>
                      <a:endParaRPr lang="en-US" sz="1600">
                        <a:effectLst/>
                      </a:endParaRPr>
                    </a:p>
                  </a:txBody>
                  <a:tcPr marL="56846" marR="56846" marT="28413" marB="28413" anchor="ctr">
                    <a:lnL w="9525" cap="flat" cmpd="sng" algn="ctr">
                      <a:solidFill>
                        <a:srgbClr val="C00F41"/>
                      </a:solidFill>
                      <a:prstDash val="solid"/>
                      <a:round/>
                      <a:headEnd type="none" w="med" len="med"/>
                      <a:tailEnd type="none" w="med" len="med"/>
                    </a:lnL>
                    <a:lnR w="9525" cap="flat" cmpd="sng" algn="ctr">
                      <a:solidFill>
                        <a:srgbClr val="B03143"/>
                      </a:solidFill>
                      <a:prstDash val="solid"/>
                      <a:round/>
                      <a:headEnd type="none" w="med" len="med"/>
                      <a:tailEnd type="none" w="med" len="med"/>
                    </a:lnR>
                    <a:lnT w="12700" cap="flat" cmpd="sng" algn="ctr">
                      <a:solidFill>
                        <a:srgbClr val="C00F41"/>
                      </a:solidFill>
                      <a:prstDash val="solid"/>
                      <a:round/>
                      <a:headEnd type="none" w="med" len="med"/>
                      <a:tailEnd type="none" w="med" len="med"/>
                    </a:lnT>
                    <a:lnB w="12700" cap="flat" cmpd="sng" algn="ctr">
                      <a:solidFill>
                        <a:srgbClr val="B0343E"/>
                      </a:solidFill>
                      <a:prstDash val="solid"/>
                      <a:round/>
                      <a:headEnd type="none" w="med" len="med"/>
                      <a:tailEnd type="none" w="med" len="med"/>
                    </a:lnB>
                    <a:solidFill>
                      <a:srgbClr val="FFFFFF"/>
                    </a:solidFill>
                  </a:tcPr>
                </a:tc>
                <a:tc>
                  <a:txBody>
                    <a:bodyPr/>
                    <a:lstStyle/>
                    <a:p>
                      <a:pPr fontAlgn="base"/>
                      <a:r>
                        <a:rPr lang="en-US" sz="1600" dirty="0">
                          <a:effectLst/>
                        </a:rPr>
                        <a:t>May or may not have real-time constraints</a:t>
                      </a:r>
                    </a:p>
                  </a:txBody>
                  <a:tcPr marL="56846" marR="56846" marT="28413" marB="28413" anchor="ctr">
                    <a:lnL w="9525" cap="flat" cmpd="sng" algn="ctr">
                      <a:solidFill>
                        <a:srgbClr val="B03143"/>
                      </a:solidFill>
                      <a:prstDash val="solid"/>
                      <a:round/>
                      <a:headEnd type="none" w="med" len="med"/>
                      <a:tailEnd type="none" w="med" len="med"/>
                    </a:lnL>
                    <a:lnR w="9525" cap="flat" cmpd="sng" algn="ctr">
                      <a:solidFill>
                        <a:srgbClr val="B05143"/>
                      </a:solidFill>
                      <a:prstDash val="solid"/>
                      <a:round/>
                      <a:headEnd type="none" w="med" len="med"/>
                      <a:tailEnd type="none" w="med" len="med"/>
                    </a:lnR>
                    <a:lnT w="12700" cap="flat" cmpd="sng" algn="ctr">
                      <a:solidFill>
                        <a:srgbClr val="B03143"/>
                      </a:solidFill>
                      <a:prstDash val="solid"/>
                      <a:round/>
                      <a:headEnd type="none" w="med" len="med"/>
                      <a:tailEnd type="none" w="med" len="med"/>
                    </a:lnT>
                    <a:lnB w="12700" cap="flat" cmpd="sng" algn="ctr">
                      <a:solidFill>
                        <a:srgbClr val="305643"/>
                      </a:solidFill>
                      <a:prstDash val="solid"/>
                      <a:round/>
                      <a:headEnd type="none" w="med" len="med"/>
                      <a:tailEnd type="none" w="med" len="med"/>
                    </a:lnB>
                    <a:solidFill>
                      <a:srgbClr val="FFFFFF"/>
                    </a:solidFill>
                  </a:tcPr>
                </a:tc>
                <a:tc>
                  <a:txBody>
                    <a:bodyPr/>
                    <a:lstStyle/>
                    <a:p>
                      <a:pPr fontAlgn="base"/>
                      <a:r>
                        <a:rPr lang="en-US" sz="1600" dirty="0">
                          <a:effectLst/>
                        </a:rPr>
                        <a:t>Always have strict timing constraints</a:t>
                      </a:r>
                    </a:p>
                  </a:txBody>
                  <a:tcPr marL="56846" marR="56846" marT="28413" marB="28413" anchor="ctr">
                    <a:lnL w="9525" cap="flat" cmpd="sng" algn="ctr">
                      <a:solidFill>
                        <a:srgbClr val="B05143"/>
                      </a:solidFill>
                      <a:prstDash val="solid"/>
                      <a:round/>
                      <a:headEnd type="none" w="med" len="med"/>
                      <a:tailEnd type="none" w="med" len="med"/>
                    </a:lnL>
                    <a:lnR w="9525" cap="flat" cmpd="sng" algn="ctr">
                      <a:solidFill>
                        <a:srgbClr val="B05143"/>
                      </a:solidFill>
                      <a:prstDash val="solid"/>
                      <a:round/>
                      <a:headEnd type="none" w="med" len="med"/>
                      <a:tailEnd type="none" w="med" len="med"/>
                    </a:lnR>
                    <a:lnT w="12700" cap="flat" cmpd="sng" algn="ctr">
                      <a:solidFill>
                        <a:srgbClr val="B05143"/>
                      </a:solidFill>
                      <a:prstDash val="solid"/>
                      <a:round/>
                      <a:headEnd type="none" w="med" len="med"/>
                      <a:tailEnd type="none" w="med" len="med"/>
                    </a:lnT>
                    <a:lnB w="12700" cap="flat" cmpd="sng" algn="ctr">
                      <a:solidFill>
                        <a:srgbClr val="C05F43"/>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8297">
                <a:tc>
                  <a:txBody>
                    <a:bodyPr/>
                    <a:lstStyle/>
                    <a:p>
                      <a:pPr fontAlgn="base"/>
                      <a:r>
                        <a:rPr lang="en-US" sz="1600" b="1">
                          <a:effectLst/>
                        </a:rPr>
                        <a:t>Application Sensitivity</a:t>
                      </a:r>
                      <a:endParaRPr lang="en-US" sz="1600">
                        <a:effectLst/>
                      </a:endParaRPr>
                    </a:p>
                  </a:txBody>
                  <a:tcPr marL="56846" marR="56846" marT="28413" marB="28413" anchor="ctr">
                    <a:lnL w="9525" cap="flat" cmpd="sng" algn="ctr">
                      <a:solidFill>
                        <a:srgbClr val="B0343E"/>
                      </a:solidFill>
                      <a:prstDash val="solid"/>
                      <a:round/>
                      <a:headEnd type="none" w="med" len="med"/>
                      <a:tailEnd type="none" w="med" len="med"/>
                    </a:lnL>
                    <a:lnR w="9525" cap="flat" cmpd="sng" algn="ctr">
                      <a:solidFill>
                        <a:srgbClr val="305643"/>
                      </a:solidFill>
                      <a:prstDash val="solid"/>
                      <a:round/>
                      <a:headEnd type="none" w="med" len="med"/>
                      <a:tailEnd type="none" w="med" len="med"/>
                    </a:lnR>
                    <a:lnT w="12700" cap="flat" cmpd="sng" algn="ctr">
                      <a:solidFill>
                        <a:srgbClr val="B0343E"/>
                      </a:solidFill>
                      <a:prstDash val="solid"/>
                      <a:round/>
                      <a:headEnd type="none" w="med" len="med"/>
                      <a:tailEnd type="none" w="med" len="med"/>
                    </a:lnT>
                    <a:lnB w="12700" cap="flat" cmpd="sng" algn="ctr">
                      <a:solidFill>
                        <a:srgbClr val="403B43"/>
                      </a:solidFill>
                      <a:prstDash val="solid"/>
                      <a:round/>
                      <a:headEnd type="none" w="med" len="med"/>
                      <a:tailEnd type="none" w="med" len="med"/>
                    </a:lnB>
                    <a:solidFill>
                      <a:srgbClr val="FFFFFF"/>
                    </a:solidFill>
                  </a:tcPr>
                </a:tc>
                <a:tc>
                  <a:txBody>
                    <a:bodyPr/>
                    <a:lstStyle/>
                    <a:p>
                      <a:pPr fontAlgn="base"/>
                      <a:r>
                        <a:rPr lang="en-US" sz="1600" dirty="0">
                          <a:effectLst/>
                        </a:rPr>
                        <a:t>Timing is less critical</a:t>
                      </a:r>
                    </a:p>
                    <a:p>
                      <a:pPr fontAlgn="base"/>
                      <a:r>
                        <a:rPr lang="en-US" sz="1600" dirty="0">
                          <a:effectLst/>
                        </a:rPr>
                        <a:t>Focus on reliability and functionality</a:t>
                      </a:r>
                    </a:p>
                  </a:txBody>
                  <a:tcPr marL="56846" marR="56846" marT="28413" marB="28413" anchor="ctr">
                    <a:lnL w="9525" cap="flat" cmpd="sng" algn="ctr">
                      <a:solidFill>
                        <a:srgbClr val="305643"/>
                      </a:solidFill>
                      <a:prstDash val="solid"/>
                      <a:round/>
                      <a:headEnd type="none" w="med" len="med"/>
                      <a:tailEnd type="none" w="med" len="med"/>
                    </a:lnL>
                    <a:lnR w="9525" cap="flat" cmpd="sng" algn="ctr">
                      <a:solidFill>
                        <a:srgbClr val="C05F43"/>
                      </a:solidFill>
                      <a:prstDash val="solid"/>
                      <a:round/>
                      <a:headEnd type="none" w="med" len="med"/>
                      <a:tailEnd type="none" w="med" len="med"/>
                    </a:lnR>
                    <a:lnT w="12700" cap="flat" cmpd="sng" algn="ctr">
                      <a:solidFill>
                        <a:srgbClr val="305643"/>
                      </a:solidFill>
                      <a:prstDash val="solid"/>
                      <a:round/>
                      <a:headEnd type="none" w="med" len="med"/>
                      <a:tailEnd type="none" w="med" len="med"/>
                    </a:lnT>
                    <a:lnB w="12700" cap="flat" cmpd="sng" algn="ctr">
                      <a:solidFill>
                        <a:srgbClr val="F05343"/>
                      </a:solidFill>
                      <a:prstDash val="solid"/>
                      <a:round/>
                      <a:headEnd type="none" w="med" len="med"/>
                      <a:tailEnd type="none" w="med" len="med"/>
                    </a:lnB>
                    <a:solidFill>
                      <a:srgbClr val="FFFFFF"/>
                    </a:solidFill>
                  </a:tcPr>
                </a:tc>
                <a:tc>
                  <a:txBody>
                    <a:bodyPr/>
                    <a:lstStyle/>
                    <a:p>
                      <a:pPr fontAlgn="base"/>
                      <a:r>
                        <a:rPr lang="en-US" sz="1600" dirty="0">
                          <a:effectLst/>
                        </a:rPr>
                        <a:t>Timing is crucial</a:t>
                      </a:r>
                    </a:p>
                    <a:p>
                      <a:pPr fontAlgn="base"/>
                      <a:r>
                        <a:rPr lang="en-US" sz="1600" dirty="0">
                          <a:effectLst/>
                        </a:rPr>
                        <a:t>Deadlines must be met to avoid unacceptable consequences</a:t>
                      </a:r>
                    </a:p>
                  </a:txBody>
                  <a:tcPr marL="56846" marR="56846" marT="28413" marB="28413" anchor="ctr">
                    <a:lnL w="9525" cap="flat" cmpd="sng" algn="ctr">
                      <a:solidFill>
                        <a:srgbClr val="C05F43"/>
                      </a:solidFill>
                      <a:prstDash val="solid"/>
                      <a:round/>
                      <a:headEnd type="none" w="med" len="med"/>
                      <a:tailEnd type="none" w="med" len="med"/>
                    </a:lnL>
                    <a:lnR w="9525" cap="flat" cmpd="sng" algn="ctr">
                      <a:solidFill>
                        <a:srgbClr val="C05F43"/>
                      </a:solidFill>
                      <a:prstDash val="solid"/>
                      <a:round/>
                      <a:headEnd type="none" w="med" len="med"/>
                      <a:tailEnd type="none" w="med" len="med"/>
                    </a:lnR>
                    <a:lnT w="12700" cap="flat" cmpd="sng" algn="ctr">
                      <a:solidFill>
                        <a:srgbClr val="C05F43"/>
                      </a:solidFill>
                      <a:prstDash val="solid"/>
                      <a:round/>
                      <a:headEnd type="none" w="med" len="med"/>
                      <a:tailEnd type="none" w="med" len="med"/>
                    </a:lnT>
                    <a:lnB w="12700" cap="flat" cmpd="sng" algn="ctr">
                      <a:solidFill>
                        <a:srgbClr val="205443"/>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79716">
                <a:tc>
                  <a:txBody>
                    <a:bodyPr/>
                    <a:lstStyle/>
                    <a:p>
                      <a:pPr fontAlgn="base"/>
                      <a:r>
                        <a:rPr lang="en-US" sz="1600" b="1">
                          <a:effectLst/>
                        </a:rPr>
                        <a:t>Design Complexity</a:t>
                      </a:r>
                      <a:endParaRPr lang="en-US" sz="1600">
                        <a:effectLst/>
                      </a:endParaRPr>
                    </a:p>
                  </a:txBody>
                  <a:tcPr marL="56846" marR="56846" marT="28413" marB="28413" anchor="ctr">
                    <a:lnL w="9525" cap="flat" cmpd="sng" algn="ctr">
                      <a:solidFill>
                        <a:srgbClr val="403B43"/>
                      </a:solidFill>
                      <a:prstDash val="solid"/>
                      <a:round/>
                      <a:headEnd type="none" w="med" len="med"/>
                      <a:tailEnd type="none" w="med" len="med"/>
                    </a:lnL>
                    <a:lnR w="9525" cap="flat" cmpd="sng" algn="ctr">
                      <a:solidFill>
                        <a:srgbClr val="F05343"/>
                      </a:solidFill>
                      <a:prstDash val="solid"/>
                      <a:round/>
                      <a:headEnd type="none" w="med" len="med"/>
                      <a:tailEnd type="none" w="med" len="med"/>
                    </a:lnR>
                    <a:lnT w="12700" cap="flat" cmpd="sng" algn="ctr">
                      <a:solidFill>
                        <a:srgbClr val="403B43"/>
                      </a:solidFill>
                      <a:prstDash val="solid"/>
                      <a:round/>
                      <a:headEnd type="none" w="med" len="med"/>
                      <a:tailEnd type="none" w="med" len="med"/>
                    </a:lnT>
                    <a:lnB w="9525" cap="flat" cmpd="sng" algn="ctr">
                      <a:solidFill>
                        <a:srgbClr val="403B43"/>
                      </a:solidFill>
                      <a:prstDash val="solid"/>
                      <a:round/>
                      <a:headEnd type="none" w="med" len="med"/>
                      <a:tailEnd type="none" w="med" len="med"/>
                    </a:lnB>
                    <a:solidFill>
                      <a:srgbClr val="FFFFFF"/>
                    </a:solidFill>
                  </a:tcPr>
                </a:tc>
                <a:tc>
                  <a:txBody>
                    <a:bodyPr/>
                    <a:lstStyle/>
                    <a:p>
                      <a:pPr fontAlgn="base"/>
                      <a:r>
                        <a:rPr lang="en-US" sz="1600" dirty="0">
                          <a:effectLst/>
                        </a:rPr>
                        <a:t>Can range from simple to complex, focusing on functionality, efficiency</a:t>
                      </a:r>
                      <a:r>
                        <a:rPr lang="en-US" sz="1600" baseline="0" dirty="0">
                          <a:effectLst/>
                        </a:rPr>
                        <a:t> </a:t>
                      </a:r>
                      <a:r>
                        <a:rPr lang="en-US" sz="1600" dirty="0">
                          <a:effectLst/>
                        </a:rPr>
                        <a:t>and cost</a:t>
                      </a:r>
                    </a:p>
                  </a:txBody>
                  <a:tcPr marL="56846" marR="56846" marT="28413" marB="28413" anchor="ctr">
                    <a:lnL w="9525" cap="flat" cmpd="sng" algn="ctr">
                      <a:solidFill>
                        <a:srgbClr val="F05343"/>
                      </a:solidFill>
                      <a:prstDash val="solid"/>
                      <a:round/>
                      <a:headEnd type="none" w="med" len="med"/>
                      <a:tailEnd type="none" w="med" len="med"/>
                    </a:lnL>
                    <a:lnR w="9525" cap="flat" cmpd="sng" algn="ctr">
                      <a:solidFill>
                        <a:srgbClr val="205443"/>
                      </a:solidFill>
                      <a:prstDash val="solid"/>
                      <a:round/>
                      <a:headEnd type="none" w="med" len="med"/>
                      <a:tailEnd type="none" w="med" len="med"/>
                    </a:lnR>
                    <a:lnT w="12700" cap="flat" cmpd="sng" algn="ctr">
                      <a:solidFill>
                        <a:srgbClr val="F05343"/>
                      </a:solidFill>
                      <a:prstDash val="solid"/>
                      <a:round/>
                      <a:headEnd type="none" w="med" len="med"/>
                      <a:tailEnd type="none" w="med" len="med"/>
                    </a:lnT>
                    <a:lnB w="9525" cap="flat" cmpd="sng" algn="ctr">
                      <a:solidFill>
                        <a:srgbClr val="F05343"/>
                      </a:solidFill>
                      <a:prstDash val="solid"/>
                      <a:round/>
                      <a:headEnd type="none" w="med" len="med"/>
                      <a:tailEnd type="none" w="med" len="med"/>
                    </a:lnB>
                    <a:solidFill>
                      <a:srgbClr val="FFFFFF"/>
                    </a:solidFill>
                  </a:tcPr>
                </a:tc>
                <a:tc>
                  <a:txBody>
                    <a:bodyPr/>
                    <a:lstStyle/>
                    <a:p>
                      <a:pPr fontAlgn="base"/>
                      <a:r>
                        <a:rPr lang="en-US" sz="1600" dirty="0">
                          <a:effectLst/>
                        </a:rPr>
                        <a:t>Generally more complex due to the need to guarantee timely responses, predictability, and reliability</a:t>
                      </a:r>
                    </a:p>
                  </a:txBody>
                  <a:tcPr marL="56846" marR="56846" marT="28413" marB="28413" anchor="ctr">
                    <a:lnL w="9525" cap="flat" cmpd="sng" algn="ctr">
                      <a:solidFill>
                        <a:srgbClr val="205443"/>
                      </a:solidFill>
                      <a:prstDash val="solid"/>
                      <a:round/>
                      <a:headEnd type="none" w="med" len="med"/>
                      <a:tailEnd type="none" w="med" len="med"/>
                    </a:lnL>
                    <a:lnR w="9525" cap="flat" cmpd="sng" algn="ctr">
                      <a:solidFill>
                        <a:srgbClr val="205443"/>
                      </a:solidFill>
                      <a:prstDash val="solid"/>
                      <a:round/>
                      <a:headEnd type="none" w="med" len="med"/>
                      <a:tailEnd type="none" w="med" len="med"/>
                    </a:lnR>
                    <a:lnT w="12700" cap="flat" cmpd="sng" algn="ctr">
                      <a:solidFill>
                        <a:srgbClr val="205443"/>
                      </a:solidFill>
                      <a:prstDash val="solid"/>
                      <a:round/>
                      <a:headEnd type="none" w="med" len="med"/>
                      <a:tailEnd type="none" w="med" len="med"/>
                    </a:lnT>
                    <a:lnB w="9525" cap="flat" cmpd="sng" algn="ctr">
                      <a:solidFill>
                        <a:srgbClr val="205443"/>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9">
            <a:extLst>
              <a:ext uri="{FF2B5EF4-FFF2-40B4-BE49-F238E27FC236}">
                <a16:creationId xmlns:a16="http://schemas.microsoft.com/office/drawing/2014/main" id="{1B758A45-93CC-1099-18A4-0A94059B9557}"/>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	Real Time Systems</a:t>
            </a: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endParaRPr lang="en-US" altLang="en-US" sz="2600" dirty="0">
              <a:solidFill>
                <a:schemeClr val="tx1"/>
              </a:solidFill>
            </a:endParaRPr>
          </a:p>
          <a:p>
            <a:pPr>
              <a:buFont typeface="Wingdings 2" panose="05020102010507070707" pitchFamily="18" charset="2"/>
              <a:buNone/>
            </a:pPr>
            <a:r>
              <a:rPr lang="en-US" altLang="en-US" sz="2600" dirty="0">
                <a:solidFill>
                  <a:schemeClr val="tx1"/>
                </a:solidFill>
              </a:rPr>
              <a:t>	A real time system is a system that reacts to events in the environment by performing predefined actions </a:t>
            </a:r>
            <a:r>
              <a:rPr lang="en-US" altLang="en-US" sz="2600" u="sng" dirty="0">
                <a:solidFill>
                  <a:srgbClr val="FF0000"/>
                </a:solidFill>
              </a:rPr>
              <a:t>WITHIN SPECIFIED TIME INTEVALS </a:t>
            </a:r>
          </a:p>
          <a:p>
            <a:pPr>
              <a:buFont typeface="Wingdings 2" panose="05020102010507070707" pitchFamily="18" charset="2"/>
              <a:buNone/>
            </a:pPr>
            <a:endParaRPr lang="en-US" altLang="en-US" sz="3400" dirty="0">
              <a:solidFill>
                <a:schemeClr val="tx1"/>
              </a:solidFill>
            </a:endParaRPr>
          </a:p>
        </p:txBody>
      </p:sp>
      <p:pic>
        <p:nvPicPr>
          <p:cNvPr id="4099" name="Picture 6">
            <a:extLst>
              <a:ext uri="{FF2B5EF4-FFF2-40B4-BE49-F238E27FC236}">
                <a16:creationId xmlns:a16="http://schemas.microsoft.com/office/drawing/2014/main" id="{F44E6E95-C8E6-FB79-CECD-23E4C3BA8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0" y="-1270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11">
            <a:extLst>
              <a:ext uri="{FF2B5EF4-FFF2-40B4-BE49-F238E27FC236}">
                <a16:creationId xmlns:a16="http://schemas.microsoft.com/office/drawing/2014/main" id="{510B7285-AA7E-9BD7-16AD-8E1B554FB779}"/>
              </a:ext>
            </a:extLst>
          </p:cNvPr>
          <p:cNvSpPr>
            <a:spLocks noChangeArrowheads="1"/>
          </p:cNvSpPr>
          <p:nvPr/>
        </p:nvSpPr>
        <p:spPr bwMode="auto">
          <a:xfrm>
            <a:off x="3803650" y="2525713"/>
            <a:ext cx="79375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4101" name="Group 48">
            <a:extLst>
              <a:ext uri="{FF2B5EF4-FFF2-40B4-BE49-F238E27FC236}">
                <a16:creationId xmlns:a16="http://schemas.microsoft.com/office/drawing/2014/main" id="{FD65F8D7-4DAE-335B-12F1-3AFF3E1C44E5}"/>
              </a:ext>
            </a:extLst>
          </p:cNvPr>
          <p:cNvGrpSpPr>
            <a:grpSpLocks/>
          </p:cNvGrpSpPr>
          <p:nvPr/>
        </p:nvGrpSpPr>
        <p:grpSpPr bwMode="auto">
          <a:xfrm>
            <a:off x="3482975" y="1758950"/>
            <a:ext cx="1716088" cy="2684463"/>
            <a:chOff x="2194" y="1108"/>
            <a:chExt cx="1081" cy="1691"/>
          </a:xfrm>
        </p:grpSpPr>
        <p:grpSp>
          <p:nvGrpSpPr>
            <p:cNvPr id="4135" name="Group 44">
              <a:extLst>
                <a:ext uri="{FF2B5EF4-FFF2-40B4-BE49-F238E27FC236}">
                  <a16:creationId xmlns:a16="http://schemas.microsoft.com/office/drawing/2014/main" id="{A5F1F146-F683-49D0-FF37-C7CBF04E86BD}"/>
                </a:ext>
              </a:extLst>
            </p:cNvPr>
            <p:cNvGrpSpPr>
              <a:grpSpLocks/>
            </p:cNvGrpSpPr>
            <p:nvPr/>
          </p:nvGrpSpPr>
          <p:grpSpPr bwMode="auto">
            <a:xfrm>
              <a:off x="2705" y="1194"/>
              <a:ext cx="570" cy="1605"/>
              <a:chOff x="2705" y="1194"/>
              <a:chExt cx="570" cy="1605"/>
            </a:xfrm>
          </p:grpSpPr>
          <p:sp>
            <p:nvSpPr>
              <p:cNvPr id="4142" name="Rectangle 14">
                <a:extLst>
                  <a:ext uri="{FF2B5EF4-FFF2-40B4-BE49-F238E27FC236}">
                    <a16:creationId xmlns:a16="http://schemas.microsoft.com/office/drawing/2014/main" id="{3620A5E6-3382-6B81-6F24-E97B6A2A5D93}"/>
                  </a:ext>
                </a:extLst>
              </p:cNvPr>
              <p:cNvSpPr>
                <a:spLocks noChangeArrowheads="1"/>
              </p:cNvSpPr>
              <p:nvPr/>
            </p:nvSpPr>
            <p:spPr bwMode="auto">
              <a:xfrm>
                <a:off x="2705" y="1194"/>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00FF"/>
                    </a:solidFill>
                    <a:latin typeface="Times New Roman" panose="02020603050405020304" pitchFamily="18" charset="0"/>
                  </a:rPr>
                  <a:t>I/O - data</a:t>
                </a:r>
                <a:endParaRPr lang="en-US" altLang="en-US" sz="2400">
                  <a:latin typeface="Times New Roman" panose="02020603050405020304" pitchFamily="18" charset="0"/>
                </a:endParaRPr>
              </a:p>
            </p:txBody>
          </p:sp>
          <p:sp>
            <p:nvSpPr>
              <p:cNvPr id="4143" name="Rectangle 16">
                <a:extLst>
                  <a:ext uri="{FF2B5EF4-FFF2-40B4-BE49-F238E27FC236}">
                    <a16:creationId xmlns:a16="http://schemas.microsoft.com/office/drawing/2014/main" id="{50049601-6332-78F0-3D18-1F93A083FB16}"/>
                  </a:ext>
                </a:extLst>
              </p:cNvPr>
              <p:cNvSpPr>
                <a:spLocks noChangeArrowheads="1"/>
              </p:cNvSpPr>
              <p:nvPr/>
            </p:nvSpPr>
            <p:spPr bwMode="auto">
              <a:xfrm>
                <a:off x="2723" y="2626"/>
                <a:ext cx="5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00FF"/>
                    </a:solidFill>
                    <a:latin typeface="Times New Roman" panose="02020603050405020304" pitchFamily="18" charset="0"/>
                  </a:rPr>
                  <a:t>I/O - data</a:t>
                </a:r>
                <a:endParaRPr lang="en-US" altLang="en-US" sz="2400">
                  <a:latin typeface="Times New Roman" panose="02020603050405020304" pitchFamily="18" charset="0"/>
                </a:endParaRPr>
              </a:p>
            </p:txBody>
          </p:sp>
        </p:grpSp>
        <p:grpSp>
          <p:nvGrpSpPr>
            <p:cNvPr id="4136" name="Group 31">
              <a:extLst>
                <a:ext uri="{FF2B5EF4-FFF2-40B4-BE49-F238E27FC236}">
                  <a16:creationId xmlns:a16="http://schemas.microsoft.com/office/drawing/2014/main" id="{EEC7B9EA-0C54-DAB5-F87A-44F1FFF4607A}"/>
                </a:ext>
              </a:extLst>
            </p:cNvPr>
            <p:cNvGrpSpPr>
              <a:grpSpLocks/>
            </p:cNvGrpSpPr>
            <p:nvPr/>
          </p:nvGrpSpPr>
          <p:grpSpPr bwMode="auto">
            <a:xfrm>
              <a:off x="2194" y="1108"/>
              <a:ext cx="826" cy="524"/>
              <a:chOff x="2194" y="1108"/>
              <a:chExt cx="826" cy="524"/>
            </a:xfrm>
          </p:grpSpPr>
          <p:sp>
            <p:nvSpPr>
              <p:cNvPr id="4140" name="Line 29">
                <a:extLst>
                  <a:ext uri="{FF2B5EF4-FFF2-40B4-BE49-F238E27FC236}">
                    <a16:creationId xmlns:a16="http://schemas.microsoft.com/office/drawing/2014/main" id="{8935CE74-5AC5-6D40-01A9-85EC477EF115}"/>
                  </a:ext>
                </a:extLst>
              </p:cNvPr>
              <p:cNvSpPr>
                <a:spLocks noChangeShapeType="1"/>
              </p:cNvSpPr>
              <p:nvPr/>
            </p:nvSpPr>
            <p:spPr bwMode="auto">
              <a:xfrm flipH="1" flipV="1">
                <a:off x="2224" y="1139"/>
                <a:ext cx="796" cy="493"/>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41" name="Oval 30">
                <a:extLst>
                  <a:ext uri="{FF2B5EF4-FFF2-40B4-BE49-F238E27FC236}">
                    <a16:creationId xmlns:a16="http://schemas.microsoft.com/office/drawing/2014/main" id="{872E73AB-95CA-320A-259F-77846C54993E}"/>
                  </a:ext>
                </a:extLst>
              </p:cNvPr>
              <p:cNvSpPr>
                <a:spLocks noChangeArrowheads="1"/>
              </p:cNvSpPr>
              <p:nvPr/>
            </p:nvSpPr>
            <p:spPr bwMode="auto">
              <a:xfrm>
                <a:off x="2194" y="1108"/>
                <a:ext cx="62" cy="62"/>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4137" name="Group 34">
              <a:extLst>
                <a:ext uri="{FF2B5EF4-FFF2-40B4-BE49-F238E27FC236}">
                  <a16:creationId xmlns:a16="http://schemas.microsoft.com/office/drawing/2014/main" id="{7DB4E607-B152-F17D-CA0E-50B15E694E41}"/>
                </a:ext>
              </a:extLst>
            </p:cNvPr>
            <p:cNvGrpSpPr>
              <a:grpSpLocks/>
            </p:cNvGrpSpPr>
            <p:nvPr/>
          </p:nvGrpSpPr>
          <p:grpSpPr bwMode="auto">
            <a:xfrm>
              <a:off x="2374" y="2024"/>
              <a:ext cx="575" cy="773"/>
              <a:chOff x="2374" y="2024"/>
              <a:chExt cx="575" cy="773"/>
            </a:xfrm>
          </p:grpSpPr>
          <p:sp>
            <p:nvSpPr>
              <p:cNvPr id="4138" name="Line 32">
                <a:extLst>
                  <a:ext uri="{FF2B5EF4-FFF2-40B4-BE49-F238E27FC236}">
                    <a16:creationId xmlns:a16="http://schemas.microsoft.com/office/drawing/2014/main" id="{DE51F018-A966-F37B-B5CF-B4423952A569}"/>
                  </a:ext>
                </a:extLst>
              </p:cNvPr>
              <p:cNvSpPr>
                <a:spLocks noChangeShapeType="1"/>
              </p:cNvSpPr>
              <p:nvPr/>
            </p:nvSpPr>
            <p:spPr bwMode="auto">
              <a:xfrm flipH="1">
                <a:off x="2402" y="2024"/>
                <a:ext cx="547" cy="744"/>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39" name="Oval 33">
                <a:extLst>
                  <a:ext uri="{FF2B5EF4-FFF2-40B4-BE49-F238E27FC236}">
                    <a16:creationId xmlns:a16="http://schemas.microsoft.com/office/drawing/2014/main" id="{B3C0ACED-4483-A0CA-9A66-6B88CBCDBB2A}"/>
                  </a:ext>
                </a:extLst>
              </p:cNvPr>
              <p:cNvSpPr>
                <a:spLocks noChangeArrowheads="1"/>
              </p:cNvSpPr>
              <p:nvPr/>
            </p:nvSpPr>
            <p:spPr bwMode="auto">
              <a:xfrm>
                <a:off x="2374" y="2740"/>
                <a:ext cx="57" cy="57"/>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grpSp>
        <p:nvGrpSpPr>
          <p:cNvPr id="4102" name="Group 47">
            <a:extLst>
              <a:ext uri="{FF2B5EF4-FFF2-40B4-BE49-F238E27FC236}">
                <a16:creationId xmlns:a16="http://schemas.microsoft.com/office/drawing/2014/main" id="{5E18DF58-9A38-D699-27CA-F1213D3CBDC3}"/>
              </a:ext>
            </a:extLst>
          </p:cNvPr>
          <p:cNvGrpSpPr>
            <a:grpSpLocks/>
          </p:cNvGrpSpPr>
          <p:nvPr/>
        </p:nvGrpSpPr>
        <p:grpSpPr bwMode="auto">
          <a:xfrm>
            <a:off x="4507349" y="2019249"/>
            <a:ext cx="2809875" cy="2124075"/>
            <a:chOff x="2782" y="1301"/>
            <a:chExt cx="1770" cy="1338"/>
          </a:xfrm>
        </p:grpSpPr>
        <p:sp>
          <p:nvSpPr>
            <p:cNvPr id="4128" name="Rectangle 8">
              <a:extLst>
                <a:ext uri="{FF2B5EF4-FFF2-40B4-BE49-F238E27FC236}">
                  <a16:creationId xmlns:a16="http://schemas.microsoft.com/office/drawing/2014/main" id="{3F6CF816-9DD2-987C-13EA-151F268C3BF0}"/>
                </a:ext>
              </a:extLst>
            </p:cNvPr>
            <p:cNvSpPr>
              <a:spLocks noChangeArrowheads="1"/>
            </p:cNvSpPr>
            <p:nvPr/>
          </p:nvSpPr>
          <p:spPr bwMode="auto">
            <a:xfrm>
              <a:off x="3125" y="1695"/>
              <a:ext cx="1084" cy="54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4129" name="Group 45">
              <a:extLst>
                <a:ext uri="{FF2B5EF4-FFF2-40B4-BE49-F238E27FC236}">
                  <a16:creationId xmlns:a16="http://schemas.microsoft.com/office/drawing/2014/main" id="{49438090-7E03-1038-E8D4-F2F9BD2F01FA}"/>
                </a:ext>
              </a:extLst>
            </p:cNvPr>
            <p:cNvGrpSpPr>
              <a:grpSpLocks/>
            </p:cNvGrpSpPr>
            <p:nvPr/>
          </p:nvGrpSpPr>
          <p:grpSpPr bwMode="auto">
            <a:xfrm>
              <a:off x="2782" y="1301"/>
              <a:ext cx="1770" cy="1338"/>
              <a:chOff x="2782" y="1301"/>
              <a:chExt cx="1770" cy="1338"/>
            </a:xfrm>
          </p:grpSpPr>
          <p:grpSp>
            <p:nvGrpSpPr>
              <p:cNvPr id="4130" name="Group 7">
                <a:extLst>
                  <a:ext uri="{FF2B5EF4-FFF2-40B4-BE49-F238E27FC236}">
                    <a16:creationId xmlns:a16="http://schemas.microsoft.com/office/drawing/2014/main" id="{C4107F5D-A60B-73A5-EF38-158911A9B090}"/>
                  </a:ext>
                </a:extLst>
              </p:cNvPr>
              <p:cNvGrpSpPr>
                <a:grpSpLocks/>
              </p:cNvGrpSpPr>
              <p:nvPr/>
            </p:nvGrpSpPr>
            <p:grpSpPr bwMode="auto">
              <a:xfrm>
                <a:off x="2782" y="1301"/>
                <a:ext cx="1770" cy="1338"/>
                <a:chOff x="2782" y="1301"/>
                <a:chExt cx="1770" cy="1338"/>
              </a:xfrm>
            </p:grpSpPr>
            <p:sp>
              <p:nvSpPr>
                <p:cNvPr id="4133" name="Oval 5">
                  <a:extLst>
                    <a:ext uri="{FF2B5EF4-FFF2-40B4-BE49-F238E27FC236}">
                      <a16:creationId xmlns:a16="http://schemas.microsoft.com/office/drawing/2014/main" id="{82EEC3FE-39CF-F7AC-40F3-CFABFB5CBB74}"/>
                    </a:ext>
                  </a:extLst>
                </p:cNvPr>
                <p:cNvSpPr>
                  <a:spLocks noChangeArrowheads="1"/>
                </p:cNvSpPr>
                <p:nvPr/>
              </p:nvSpPr>
              <p:spPr bwMode="auto">
                <a:xfrm>
                  <a:off x="2782" y="1301"/>
                  <a:ext cx="1770" cy="1338"/>
                </a:xfrm>
                <a:prstGeom prst="ellips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34" name="Oval 6">
                  <a:extLst>
                    <a:ext uri="{FF2B5EF4-FFF2-40B4-BE49-F238E27FC236}">
                      <a16:creationId xmlns:a16="http://schemas.microsoft.com/office/drawing/2014/main" id="{EEE516FB-8887-C402-C858-5AF515AFDAF0}"/>
                    </a:ext>
                  </a:extLst>
                </p:cNvPr>
                <p:cNvSpPr>
                  <a:spLocks noChangeArrowheads="1"/>
                </p:cNvSpPr>
                <p:nvPr/>
              </p:nvSpPr>
              <p:spPr bwMode="auto">
                <a:xfrm>
                  <a:off x="2782" y="1301"/>
                  <a:ext cx="1770" cy="1338"/>
                </a:xfrm>
                <a:prstGeom prst="ellipse">
                  <a:avLst/>
                </a:prstGeom>
                <a:noFill/>
                <a:ln w="12700">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4131" name="Rectangle 9">
                <a:extLst>
                  <a:ext uri="{FF2B5EF4-FFF2-40B4-BE49-F238E27FC236}">
                    <a16:creationId xmlns:a16="http://schemas.microsoft.com/office/drawing/2014/main" id="{5B2AC418-10B3-EFBC-4975-4936A50E59CA}"/>
                  </a:ext>
                </a:extLst>
              </p:cNvPr>
              <p:cNvSpPr>
                <a:spLocks noChangeArrowheads="1"/>
              </p:cNvSpPr>
              <p:nvPr/>
            </p:nvSpPr>
            <p:spPr bwMode="auto">
              <a:xfrm>
                <a:off x="3385" y="1708"/>
                <a:ext cx="5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8000"/>
                    </a:solidFill>
                    <a:latin typeface="Times New Roman" panose="02020603050405020304" pitchFamily="18" charset="0"/>
                  </a:rPr>
                  <a:t>Real-time</a:t>
                </a:r>
                <a:endParaRPr lang="en-US" altLang="en-US" sz="2400">
                  <a:latin typeface="Times New Roman" panose="02020603050405020304" pitchFamily="18" charset="0"/>
                </a:endParaRPr>
              </a:p>
            </p:txBody>
          </p:sp>
          <p:sp>
            <p:nvSpPr>
              <p:cNvPr id="4132" name="Rectangle 10">
                <a:extLst>
                  <a:ext uri="{FF2B5EF4-FFF2-40B4-BE49-F238E27FC236}">
                    <a16:creationId xmlns:a16="http://schemas.microsoft.com/office/drawing/2014/main" id="{4F84CFE0-35AE-A039-4B55-D546833A2B85}"/>
                  </a:ext>
                </a:extLst>
              </p:cNvPr>
              <p:cNvSpPr>
                <a:spLocks noChangeArrowheads="1"/>
              </p:cNvSpPr>
              <p:nvPr/>
            </p:nvSpPr>
            <p:spPr bwMode="auto">
              <a:xfrm>
                <a:off x="3145" y="1876"/>
                <a:ext cx="10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8000"/>
                    </a:solidFill>
                    <a:latin typeface="Times New Roman" panose="02020603050405020304" pitchFamily="18" charset="0"/>
                  </a:rPr>
                  <a:t>computing system</a:t>
                </a:r>
                <a:endParaRPr lang="en-US" altLang="en-US" sz="2400">
                  <a:latin typeface="Times New Roman" panose="02020603050405020304" pitchFamily="18" charset="0"/>
                </a:endParaRPr>
              </a:p>
            </p:txBody>
          </p:sp>
        </p:grpSp>
      </p:grpSp>
      <p:sp>
        <p:nvSpPr>
          <p:cNvPr id="4103" name="Rectangle 13">
            <a:extLst>
              <a:ext uri="{FF2B5EF4-FFF2-40B4-BE49-F238E27FC236}">
                <a16:creationId xmlns:a16="http://schemas.microsoft.com/office/drawing/2014/main" id="{36AE18DB-38C1-A3DE-EFF2-D7581D9FE03A}"/>
              </a:ext>
            </a:extLst>
          </p:cNvPr>
          <p:cNvSpPr>
            <a:spLocks noChangeArrowheads="1"/>
          </p:cNvSpPr>
          <p:nvPr/>
        </p:nvSpPr>
        <p:spPr bwMode="auto">
          <a:xfrm>
            <a:off x="4059238" y="1874838"/>
            <a:ext cx="13430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04" name="Rectangle 15">
            <a:extLst>
              <a:ext uri="{FF2B5EF4-FFF2-40B4-BE49-F238E27FC236}">
                <a16:creationId xmlns:a16="http://schemas.microsoft.com/office/drawing/2014/main" id="{EFB7B515-4F08-1525-E986-7F91B309F9D0}"/>
              </a:ext>
            </a:extLst>
          </p:cNvPr>
          <p:cNvSpPr>
            <a:spLocks noChangeArrowheads="1"/>
          </p:cNvSpPr>
          <p:nvPr/>
        </p:nvSpPr>
        <p:spPr bwMode="auto">
          <a:xfrm>
            <a:off x="4087813" y="4148138"/>
            <a:ext cx="13430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05" name="Rectangle 39">
            <a:extLst>
              <a:ext uri="{FF2B5EF4-FFF2-40B4-BE49-F238E27FC236}">
                <a16:creationId xmlns:a16="http://schemas.microsoft.com/office/drawing/2014/main" id="{09AF1ED8-EAC0-805A-E808-60F8A2CEA7F0}"/>
              </a:ext>
            </a:extLst>
          </p:cNvPr>
          <p:cNvSpPr>
            <a:spLocks noChangeArrowheads="1"/>
          </p:cNvSpPr>
          <p:nvPr/>
        </p:nvSpPr>
        <p:spPr bwMode="auto">
          <a:xfrm>
            <a:off x="2879725" y="2355850"/>
            <a:ext cx="793750"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06" name="Rectangle 41">
            <a:extLst>
              <a:ext uri="{FF2B5EF4-FFF2-40B4-BE49-F238E27FC236}">
                <a16:creationId xmlns:a16="http://schemas.microsoft.com/office/drawing/2014/main" id="{6C567688-81B9-1499-7283-6D6BE8A08F8D}"/>
              </a:ext>
            </a:extLst>
          </p:cNvPr>
          <p:cNvSpPr>
            <a:spLocks noChangeArrowheads="1"/>
          </p:cNvSpPr>
          <p:nvPr/>
        </p:nvSpPr>
        <p:spPr bwMode="auto">
          <a:xfrm>
            <a:off x="2917825" y="3440113"/>
            <a:ext cx="792163"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4107" name="Group 43">
            <a:extLst>
              <a:ext uri="{FF2B5EF4-FFF2-40B4-BE49-F238E27FC236}">
                <a16:creationId xmlns:a16="http://schemas.microsoft.com/office/drawing/2014/main" id="{888C03F0-CEC4-BE86-9A06-4EB0B124E07C}"/>
              </a:ext>
            </a:extLst>
          </p:cNvPr>
          <p:cNvGrpSpPr>
            <a:grpSpLocks/>
          </p:cNvGrpSpPr>
          <p:nvPr/>
        </p:nvGrpSpPr>
        <p:grpSpPr bwMode="auto">
          <a:xfrm>
            <a:off x="2242919" y="1481932"/>
            <a:ext cx="1106269" cy="2642394"/>
            <a:chOff x="1433" y="1057"/>
            <a:chExt cx="846" cy="1683"/>
          </a:xfrm>
        </p:grpSpPr>
        <p:grpSp>
          <p:nvGrpSpPr>
            <p:cNvPr id="4114" name="Group 28">
              <a:extLst>
                <a:ext uri="{FF2B5EF4-FFF2-40B4-BE49-F238E27FC236}">
                  <a16:creationId xmlns:a16="http://schemas.microsoft.com/office/drawing/2014/main" id="{2181B131-C2CC-55E3-0A26-C51BF800BF7D}"/>
                </a:ext>
              </a:extLst>
            </p:cNvPr>
            <p:cNvGrpSpPr>
              <a:grpSpLocks/>
            </p:cNvGrpSpPr>
            <p:nvPr/>
          </p:nvGrpSpPr>
          <p:grpSpPr bwMode="auto">
            <a:xfrm>
              <a:off x="1433" y="1057"/>
              <a:ext cx="482" cy="1683"/>
              <a:chOff x="1433" y="1057"/>
              <a:chExt cx="482" cy="1683"/>
            </a:xfrm>
          </p:grpSpPr>
          <p:sp>
            <p:nvSpPr>
              <p:cNvPr id="4117" name="Freeform 17">
                <a:extLst>
                  <a:ext uri="{FF2B5EF4-FFF2-40B4-BE49-F238E27FC236}">
                    <a16:creationId xmlns:a16="http://schemas.microsoft.com/office/drawing/2014/main" id="{8CF9772D-B876-7D11-72C0-4F166B676ACB}"/>
                  </a:ext>
                </a:extLst>
              </p:cNvPr>
              <p:cNvSpPr>
                <a:spLocks/>
              </p:cNvSpPr>
              <p:nvPr/>
            </p:nvSpPr>
            <p:spPr bwMode="auto">
              <a:xfrm>
                <a:off x="1518" y="2575"/>
                <a:ext cx="397" cy="165"/>
              </a:xfrm>
              <a:custGeom>
                <a:avLst/>
                <a:gdLst>
                  <a:gd name="T0" fmla="*/ 90 w 793"/>
                  <a:gd name="T1" fmla="*/ 61 h 329"/>
                  <a:gd name="T2" fmla="*/ 84 w 793"/>
                  <a:gd name="T3" fmla="*/ 50 h 329"/>
                  <a:gd name="T4" fmla="*/ 77 w 793"/>
                  <a:gd name="T5" fmla="*/ 35 h 329"/>
                  <a:gd name="T6" fmla="*/ 73 w 793"/>
                  <a:gd name="T7" fmla="*/ 29 h 329"/>
                  <a:gd name="T8" fmla="*/ 66 w 793"/>
                  <a:gd name="T9" fmla="*/ 25 h 329"/>
                  <a:gd name="T10" fmla="*/ 56 w 793"/>
                  <a:gd name="T11" fmla="*/ 23 h 329"/>
                  <a:gd name="T12" fmla="*/ 50 w 793"/>
                  <a:gd name="T13" fmla="*/ 21 h 329"/>
                  <a:gd name="T14" fmla="*/ 76 w 793"/>
                  <a:gd name="T15" fmla="*/ 19 h 329"/>
                  <a:gd name="T16" fmla="*/ 103 w 793"/>
                  <a:gd name="T17" fmla="*/ 20 h 329"/>
                  <a:gd name="T18" fmla="*/ 98 w 793"/>
                  <a:gd name="T19" fmla="*/ 22 h 329"/>
                  <a:gd name="T20" fmla="*/ 92 w 793"/>
                  <a:gd name="T21" fmla="*/ 24 h 329"/>
                  <a:gd name="T22" fmla="*/ 87 w 793"/>
                  <a:gd name="T23" fmla="*/ 26 h 329"/>
                  <a:gd name="T24" fmla="*/ 85 w 793"/>
                  <a:gd name="T25" fmla="*/ 31 h 329"/>
                  <a:gd name="T26" fmla="*/ 86 w 793"/>
                  <a:gd name="T27" fmla="*/ 36 h 329"/>
                  <a:gd name="T28" fmla="*/ 92 w 793"/>
                  <a:gd name="T29" fmla="*/ 50 h 329"/>
                  <a:gd name="T30" fmla="*/ 148 w 793"/>
                  <a:gd name="T31" fmla="*/ 60 h 329"/>
                  <a:gd name="T32" fmla="*/ 156 w 793"/>
                  <a:gd name="T33" fmla="*/ 60 h 329"/>
                  <a:gd name="T34" fmla="*/ 160 w 793"/>
                  <a:gd name="T35" fmla="*/ 59 h 329"/>
                  <a:gd name="T36" fmla="*/ 162 w 793"/>
                  <a:gd name="T37" fmla="*/ 57 h 329"/>
                  <a:gd name="T38" fmla="*/ 162 w 793"/>
                  <a:gd name="T39" fmla="*/ 55 h 329"/>
                  <a:gd name="T40" fmla="*/ 158 w 793"/>
                  <a:gd name="T41" fmla="*/ 47 h 329"/>
                  <a:gd name="T42" fmla="*/ 153 w 793"/>
                  <a:gd name="T43" fmla="*/ 34 h 329"/>
                  <a:gd name="T44" fmla="*/ 149 w 793"/>
                  <a:gd name="T45" fmla="*/ 26 h 329"/>
                  <a:gd name="T46" fmla="*/ 146 w 793"/>
                  <a:gd name="T47" fmla="*/ 21 h 329"/>
                  <a:gd name="T48" fmla="*/ 136 w 793"/>
                  <a:gd name="T49" fmla="*/ 13 h 329"/>
                  <a:gd name="T50" fmla="*/ 125 w 793"/>
                  <a:gd name="T51" fmla="*/ 8 h 329"/>
                  <a:gd name="T52" fmla="*/ 112 w 793"/>
                  <a:gd name="T53" fmla="*/ 3 h 329"/>
                  <a:gd name="T54" fmla="*/ 111 w 793"/>
                  <a:gd name="T55" fmla="*/ 0 h 329"/>
                  <a:gd name="T56" fmla="*/ 152 w 793"/>
                  <a:gd name="T57" fmla="*/ 9 h 329"/>
                  <a:gd name="T58" fmla="*/ 159 w 793"/>
                  <a:gd name="T59" fmla="*/ 31 h 329"/>
                  <a:gd name="T60" fmla="*/ 168 w 793"/>
                  <a:gd name="T61" fmla="*/ 54 h 329"/>
                  <a:gd name="T62" fmla="*/ 173 w 793"/>
                  <a:gd name="T63" fmla="*/ 64 h 329"/>
                  <a:gd name="T64" fmla="*/ 181 w 793"/>
                  <a:gd name="T65" fmla="*/ 72 h 329"/>
                  <a:gd name="T66" fmla="*/ 189 w 793"/>
                  <a:gd name="T67" fmla="*/ 77 h 329"/>
                  <a:gd name="T68" fmla="*/ 199 w 793"/>
                  <a:gd name="T69" fmla="*/ 79 h 329"/>
                  <a:gd name="T70" fmla="*/ 192 w 793"/>
                  <a:gd name="T71" fmla="*/ 79 h 329"/>
                  <a:gd name="T72" fmla="*/ 186 w 793"/>
                  <a:gd name="T73" fmla="*/ 77 h 329"/>
                  <a:gd name="T74" fmla="*/ 176 w 793"/>
                  <a:gd name="T75" fmla="*/ 74 h 329"/>
                  <a:gd name="T76" fmla="*/ 170 w 793"/>
                  <a:gd name="T77" fmla="*/ 73 h 329"/>
                  <a:gd name="T78" fmla="*/ 162 w 793"/>
                  <a:gd name="T79" fmla="*/ 73 h 329"/>
                  <a:gd name="T80" fmla="*/ 107 w 793"/>
                  <a:gd name="T81" fmla="*/ 74 h 329"/>
                  <a:gd name="T82" fmla="*/ 52 w 793"/>
                  <a:gd name="T83" fmla="*/ 75 h 329"/>
                  <a:gd name="T84" fmla="*/ 44 w 793"/>
                  <a:gd name="T85" fmla="*/ 76 h 329"/>
                  <a:gd name="T86" fmla="*/ 42 w 793"/>
                  <a:gd name="T87" fmla="*/ 78 h 329"/>
                  <a:gd name="T88" fmla="*/ 45 w 793"/>
                  <a:gd name="T89" fmla="*/ 81 h 329"/>
                  <a:gd name="T90" fmla="*/ 52 w 793"/>
                  <a:gd name="T91" fmla="*/ 82 h 329"/>
                  <a:gd name="T92" fmla="*/ 47 w 793"/>
                  <a:gd name="T93" fmla="*/ 83 h 329"/>
                  <a:gd name="T94" fmla="*/ 37 w 793"/>
                  <a:gd name="T95" fmla="*/ 81 h 329"/>
                  <a:gd name="T96" fmla="*/ 29 w 793"/>
                  <a:gd name="T97" fmla="*/ 76 h 329"/>
                  <a:gd name="T98" fmla="*/ 22 w 793"/>
                  <a:gd name="T99" fmla="*/ 67 h 329"/>
                  <a:gd name="T100" fmla="*/ 17 w 793"/>
                  <a:gd name="T101" fmla="*/ 57 h 329"/>
                  <a:gd name="T102" fmla="*/ 8 w 793"/>
                  <a:gd name="T103" fmla="*/ 35 h 329"/>
                  <a:gd name="T104" fmla="*/ 0 w 793"/>
                  <a:gd name="T105" fmla="*/ 12 h 329"/>
                  <a:gd name="T106" fmla="*/ 33 w 793"/>
                  <a:gd name="T107" fmla="*/ 10 h 329"/>
                  <a:gd name="T108" fmla="*/ 34 w 793"/>
                  <a:gd name="T109" fmla="*/ 13 h 329"/>
                  <a:gd name="T110" fmla="*/ 25 w 793"/>
                  <a:gd name="T111" fmla="*/ 16 h 329"/>
                  <a:gd name="T112" fmla="*/ 19 w 793"/>
                  <a:gd name="T113" fmla="*/ 17 h 329"/>
                  <a:gd name="T114" fmla="*/ 14 w 793"/>
                  <a:gd name="T115" fmla="*/ 23 h 329"/>
                  <a:gd name="T116" fmla="*/ 15 w 793"/>
                  <a:gd name="T117" fmla="*/ 28 h 329"/>
                  <a:gd name="T118" fmla="*/ 17 w 793"/>
                  <a:gd name="T119" fmla="*/ 35 h 329"/>
                  <a:gd name="T120" fmla="*/ 27 w 793"/>
                  <a:gd name="T121" fmla="*/ 56 h 3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93" h="329">
                    <a:moveTo>
                      <a:pt x="120" y="249"/>
                    </a:moveTo>
                    <a:lnTo>
                      <a:pt x="359" y="243"/>
                    </a:lnTo>
                    <a:lnTo>
                      <a:pt x="346" y="223"/>
                    </a:lnTo>
                    <a:lnTo>
                      <a:pt x="335" y="200"/>
                    </a:lnTo>
                    <a:lnTo>
                      <a:pt x="314" y="154"/>
                    </a:lnTo>
                    <a:lnTo>
                      <a:pt x="306" y="139"/>
                    </a:lnTo>
                    <a:lnTo>
                      <a:pt x="299" y="126"/>
                    </a:lnTo>
                    <a:lnTo>
                      <a:pt x="289" y="114"/>
                    </a:lnTo>
                    <a:lnTo>
                      <a:pt x="280" y="107"/>
                    </a:lnTo>
                    <a:lnTo>
                      <a:pt x="264" y="99"/>
                    </a:lnTo>
                    <a:lnTo>
                      <a:pt x="245" y="93"/>
                    </a:lnTo>
                    <a:lnTo>
                      <a:pt x="224" y="91"/>
                    </a:lnTo>
                    <a:lnTo>
                      <a:pt x="200" y="89"/>
                    </a:lnTo>
                    <a:lnTo>
                      <a:pt x="198" y="84"/>
                    </a:lnTo>
                    <a:lnTo>
                      <a:pt x="196" y="78"/>
                    </a:lnTo>
                    <a:lnTo>
                      <a:pt x="302" y="76"/>
                    </a:lnTo>
                    <a:lnTo>
                      <a:pt x="407" y="74"/>
                    </a:lnTo>
                    <a:lnTo>
                      <a:pt x="409" y="80"/>
                    </a:lnTo>
                    <a:lnTo>
                      <a:pt x="411" y="84"/>
                    </a:lnTo>
                    <a:lnTo>
                      <a:pt x="392" y="87"/>
                    </a:lnTo>
                    <a:lnTo>
                      <a:pt x="377" y="89"/>
                    </a:lnTo>
                    <a:lnTo>
                      <a:pt x="365" y="93"/>
                    </a:lnTo>
                    <a:lnTo>
                      <a:pt x="358" y="95"/>
                    </a:lnTo>
                    <a:lnTo>
                      <a:pt x="346" y="103"/>
                    </a:lnTo>
                    <a:lnTo>
                      <a:pt x="340" y="114"/>
                    </a:lnTo>
                    <a:lnTo>
                      <a:pt x="339" y="122"/>
                    </a:lnTo>
                    <a:lnTo>
                      <a:pt x="339" y="131"/>
                    </a:lnTo>
                    <a:lnTo>
                      <a:pt x="342" y="141"/>
                    </a:lnTo>
                    <a:lnTo>
                      <a:pt x="346" y="152"/>
                    </a:lnTo>
                    <a:lnTo>
                      <a:pt x="367" y="200"/>
                    </a:lnTo>
                    <a:lnTo>
                      <a:pt x="392" y="243"/>
                    </a:lnTo>
                    <a:lnTo>
                      <a:pt x="592" y="238"/>
                    </a:lnTo>
                    <a:lnTo>
                      <a:pt x="609" y="238"/>
                    </a:lnTo>
                    <a:lnTo>
                      <a:pt x="624" y="238"/>
                    </a:lnTo>
                    <a:lnTo>
                      <a:pt x="631" y="236"/>
                    </a:lnTo>
                    <a:lnTo>
                      <a:pt x="637" y="236"/>
                    </a:lnTo>
                    <a:lnTo>
                      <a:pt x="643" y="232"/>
                    </a:lnTo>
                    <a:lnTo>
                      <a:pt x="647" y="226"/>
                    </a:lnTo>
                    <a:lnTo>
                      <a:pt x="647" y="223"/>
                    </a:lnTo>
                    <a:lnTo>
                      <a:pt x="647" y="219"/>
                    </a:lnTo>
                    <a:lnTo>
                      <a:pt x="641" y="204"/>
                    </a:lnTo>
                    <a:lnTo>
                      <a:pt x="631" y="186"/>
                    </a:lnTo>
                    <a:lnTo>
                      <a:pt x="622" y="169"/>
                    </a:lnTo>
                    <a:lnTo>
                      <a:pt x="609" y="133"/>
                    </a:lnTo>
                    <a:lnTo>
                      <a:pt x="601" y="116"/>
                    </a:lnTo>
                    <a:lnTo>
                      <a:pt x="595" y="103"/>
                    </a:lnTo>
                    <a:lnTo>
                      <a:pt x="588" y="91"/>
                    </a:lnTo>
                    <a:lnTo>
                      <a:pt x="582" y="82"/>
                    </a:lnTo>
                    <a:lnTo>
                      <a:pt x="565" y="67"/>
                    </a:lnTo>
                    <a:lnTo>
                      <a:pt x="542" y="51"/>
                    </a:lnTo>
                    <a:lnTo>
                      <a:pt x="523" y="42"/>
                    </a:lnTo>
                    <a:lnTo>
                      <a:pt x="500" y="32"/>
                    </a:lnTo>
                    <a:lnTo>
                      <a:pt x="476" y="21"/>
                    </a:lnTo>
                    <a:lnTo>
                      <a:pt x="447" y="11"/>
                    </a:lnTo>
                    <a:lnTo>
                      <a:pt x="445" y="6"/>
                    </a:lnTo>
                    <a:lnTo>
                      <a:pt x="443" y="0"/>
                    </a:lnTo>
                    <a:lnTo>
                      <a:pt x="525" y="17"/>
                    </a:lnTo>
                    <a:lnTo>
                      <a:pt x="607" y="34"/>
                    </a:lnTo>
                    <a:lnTo>
                      <a:pt x="620" y="78"/>
                    </a:lnTo>
                    <a:lnTo>
                      <a:pt x="633" y="124"/>
                    </a:lnTo>
                    <a:lnTo>
                      <a:pt x="651" y="171"/>
                    </a:lnTo>
                    <a:lnTo>
                      <a:pt x="670" y="215"/>
                    </a:lnTo>
                    <a:lnTo>
                      <a:pt x="681" y="236"/>
                    </a:lnTo>
                    <a:lnTo>
                      <a:pt x="692" y="255"/>
                    </a:lnTo>
                    <a:lnTo>
                      <a:pt x="706" y="272"/>
                    </a:lnTo>
                    <a:lnTo>
                      <a:pt x="721" y="287"/>
                    </a:lnTo>
                    <a:lnTo>
                      <a:pt x="736" y="299"/>
                    </a:lnTo>
                    <a:lnTo>
                      <a:pt x="753" y="308"/>
                    </a:lnTo>
                    <a:lnTo>
                      <a:pt x="772" y="314"/>
                    </a:lnTo>
                    <a:lnTo>
                      <a:pt x="793" y="316"/>
                    </a:lnTo>
                    <a:lnTo>
                      <a:pt x="776" y="316"/>
                    </a:lnTo>
                    <a:lnTo>
                      <a:pt x="768" y="316"/>
                    </a:lnTo>
                    <a:lnTo>
                      <a:pt x="761" y="314"/>
                    </a:lnTo>
                    <a:lnTo>
                      <a:pt x="744" y="308"/>
                    </a:lnTo>
                    <a:lnTo>
                      <a:pt x="723" y="301"/>
                    </a:lnTo>
                    <a:lnTo>
                      <a:pt x="704" y="295"/>
                    </a:lnTo>
                    <a:lnTo>
                      <a:pt x="687" y="291"/>
                    </a:lnTo>
                    <a:lnTo>
                      <a:pt x="677" y="289"/>
                    </a:lnTo>
                    <a:lnTo>
                      <a:pt x="662" y="289"/>
                    </a:lnTo>
                    <a:lnTo>
                      <a:pt x="645" y="289"/>
                    </a:lnTo>
                    <a:lnTo>
                      <a:pt x="624" y="289"/>
                    </a:lnTo>
                    <a:lnTo>
                      <a:pt x="428" y="293"/>
                    </a:lnTo>
                    <a:lnTo>
                      <a:pt x="232" y="299"/>
                    </a:lnTo>
                    <a:lnTo>
                      <a:pt x="207" y="299"/>
                    </a:lnTo>
                    <a:lnTo>
                      <a:pt x="188" y="301"/>
                    </a:lnTo>
                    <a:lnTo>
                      <a:pt x="175" y="304"/>
                    </a:lnTo>
                    <a:lnTo>
                      <a:pt x="169" y="306"/>
                    </a:lnTo>
                    <a:lnTo>
                      <a:pt x="167" y="312"/>
                    </a:lnTo>
                    <a:lnTo>
                      <a:pt x="171" y="318"/>
                    </a:lnTo>
                    <a:lnTo>
                      <a:pt x="177" y="321"/>
                    </a:lnTo>
                    <a:lnTo>
                      <a:pt x="188" y="327"/>
                    </a:lnTo>
                    <a:lnTo>
                      <a:pt x="205" y="327"/>
                    </a:lnTo>
                    <a:lnTo>
                      <a:pt x="198" y="329"/>
                    </a:lnTo>
                    <a:lnTo>
                      <a:pt x="188" y="329"/>
                    </a:lnTo>
                    <a:lnTo>
                      <a:pt x="167" y="327"/>
                    </a:lnTo>
                    <a:lnTo>
                      <a:pt x="148" y="321"/>
                    </a:lnTo>
                    <a:lnTo>
                      <a:pt x="131" y="312"/>
                    </a:lnTo>
                    <a:lnTo>
                      <a:pt x="116" y="301"/>
                    </a:lnTo>
                    <a:lnTo>
                      <a:pt x="101" y="285"/>
                    </a:lnTo>
                    <a:lnTo>
                      <a:pt x="87" y="268"/>
                    </a:lnTo>
                    <a:lnTo>
                      <a:pt x="76" y="249"/>
                    </a:lnTo>
                    <a:lnTo>
                      <a:pt x="65" y="228"/>
                    </a:lnTo>
                    <a:lnTo>
                      <a:pt x="46" y="185"/>
                    </a:lnTo>
                    <a:lnTo>
                      <a:pt x="29" y="137"/>
                    </a:lnTo>
                    <a:lnTo>
                      <a:pt x="13" y="91"/>
                    </a:lnTo>
                    <a:lnTo>
                      <a:pt x="0" y="48"/>
                    </a:lnTo>
                    <a:lnTo>
                      <a:pt x="67" y="44"/>
                    </a:lnTo>
                    <a:lnTo>
                      <a:pt x="131" y="40"/>
                    </a:lnTo>
                    <a:lnTo>
                      <a:pt x="133" y="46"/>
                    </a:lnTo>
                    <a:lnTo>
                      <a:pt x="135" y="51"/>
                    </a:lnTo>
                    <a:lnTo>
                      <a:pt x="114" y="55"/>
                    </a:lnTo>
                    <a:lnTo>
                      <a:pt x="97" y="61"/>
                    </a:lnTo>
                    <a:lnTo>
                      <a:pt x="84" y="65"/>
                    </a:lnTo>
                    <a:lnTo>
                      <a:pt x="74" y="68"/>
                    </a:lnTo>
                    <a:lnTo>
                      <a:pt x="63" y="78"/>
                    </a:lnTo>
                    <a:lnTo>
                      <a:pt x="55" y="91"/>
                    </a:lnTo>
                    <a:lnTo>
                      <a:pt x="55" y="99"/>
                    </a:lnTo>
                    <a:lnTo>
                      <a:pt x="57" y="110"/>
                    </a:lnTo>
                    <a:lnTo>
                      <a:pt x="59" y="122"/>
                    </a:lnTo>
                    <a:lnTo>
                      <a:pt x="65" y="137"/>
                    </a:lnTo>
                    <a:lnTo>
                      <a:pt x="89" y="194"/>
                    </a:lnTo>
                    <a:lnTo>
                      <a:pt x="105" y="223"/>
                    </a:lnTo>
                    <a:lnTo>
                      <a:pt x="120" y="249"/>
                    </a:lnTo>
                    <a:close/>
                  </a:path>
                </a:pathLst>
              </a:custGeom>
              <a:solidFill>
                <a:srgbClr val="3366FF"/>
              </a:solidFill>
              <a:ln w="9525">
                <a:solidFill>
                  <a:srgbClr val="000000"/>
                </a:solidFill>
                <a:prstDash val="solid"/>
                <a:round/>
                <a:headEnd/>
                <a:tailEnd/>
              </a:ln>
            </p:spPr>
            <p:txBody>
              <a:bodyPr/>
              <a:lstStyle/>
              <a:p>
                <a:endParaRPr lang="en-IN"/>
              </a:p>
            </p:txBody>
          </p:sp>
          <p:sp>
            <p:nvSpPr>
              <p:cNvPr id="4118" name="Freeform 18">
                <a:extLst>
                  <a:ext uri="{FF2B5EF4-FFF2-40B4-BE49-F238E27FC236}">
                    <a16:creationId xmlns:a16="http://schemas.microsoft.com/office/drawing/2014/main" id="{5CE6D6A4-A58F-E989-CB51-B7F2A3967783}"/>
                  </a:ext>
                </a:extLst>
              </p:cNvPr>
              <p:cNvSpPr>
                <a:spLocks/>
              </p:cNvSpPr>
              <p:nvPr/>
            </p:nvSpPr>
            <p:spPr bwMode="auto">
              <a:xfrm>
                <a:off x="1578" y="2402"/>
                <a:ext cx="234" cy="166"/>
              </a:xfrm>
              <a:custGeom>
                <a:avLst/>
                <a:gdLst>
                  <a:gd name="T0" fmla="*/ 22 w 468"/>
                  <a:gd name="T1" fmla="*/ 54 h 333"/>
                  <a:gd name="T2" fmla="*/ 12 w 468"/>
                  <a:gd name="T3" fmla="*/ 48 h 333"/>
                  <a:gd name="T4" fmla="*/ 6 w 468"/>
                  <a:gd name="T5" fmla="*/ 41 h 333"/>
                  <a:gd name="T6" fmla="*/ 2 w 468"/>
                  <a:gd name="T7" fmla="*/ 36 h 333"/>
                  <a:gd name="T8" fmla="*/ 0 w 468"/>
                  <a:gd name="T9" fmla="*/ 30 h 333"/>
                  <a:gd name="T10" fmla="*/ 1 w 468"/>
                  <a:gd name="T11" fmla="*/ 24 h 333"/>
                  <a:gd name="T12" fmla="*/ 5 w 468"/>
                  <a:gd name="T13" fmla="*/ 20 h 333"/>
                  <a:gd name="T14" fmla="*/ 11 w 468"/>
                  <a:gd name="T15" fmla="*/ 16 h 333"/>
                  <a:gd name="T16" fmla="*/ 19 w 468"/>
                  <a:gd name="T17" fmla="*/ 14 h 333"/>
                  <a:gd name="T18" fmla="*/ 29 w 468"/>
                  <a:gd name="T19" fmla="*/ 13 h 333"/>
                  <a:gd name="T20" fmla="*/ 57 w 468"/>
                  <a:gd name="T21" fmla="*/ 12 h 333"/>
                  <a:gd name="T22" fmla="*/ 84 w 468"/>
                  <a:gd name="T23" fmla="*/ 11 h 333"/>
                  <a:gd name="T24" fmla="*/ 90 w 468"/>
                  <a:gd name="T25" fmla="*/ 11 h 333"/>
                  <a:gd name="T26" fmla="*/ 94 w 468"/>
                  <a:gd name="T27" fmla="*/ 9 h 333"/>
                  <a:gd name="T28" fmla="*/ 97 w 468"/>
                  <a:gd name="T29" fmla="*/ 4 h 333"/>
                  <a:gd name="T30" fmla="*/ 98 w 468"/>
                  <a:gd name="T31" fmla="*/ 0 h 333"/>
                  <a:gd name="T32" fmla="*/ 104 w 468"/>
                  <a:gd name="T33" fmla="*/ 18 h 333"/>
                  <a:gd name="T34" fmla="*/ 105 w 468"/>
                  <a:gd name="T35" fmla="*/ 37 h 333"/>
                  <a:gd name="T36" fmla="*/ 103 w 468"/>
                  <a:gd name="T37" fmla="*/ 36 h 333"/>
                  <a:gd name="T38" fmla="*/ 101 w 468"/>
                  <a:gd name="T39" fmla="*/ 30 h 333"/>
                  <a:gd name="T40" fmla="*/ 96 w 468"/>
                  <a:gd name="T41" fmla="*/ 26 h 333"/>
                  <a:gd name="T42" fmla="*/ 91 w 468"/>
                  <a:gd name="T43" fmla="*/ 25 h 333"/>
                  <a:gd name="T44" fmla="*/ 86 w 468"/>
                  <a:gd name="T45" fmla="*/ 25 h 333"/>
                  <a:gd name="T46" fmla="*/ 61 w 468"/>
                  <a:gd name="T47" fmla="*/ 25 h 333"/>
                  <a:gd name="T48" fmla="*/ 34 w 468"/>
                  <a:gd name="T49" fmla="*/ 26 h 333"/>
                  <a:gd name="T50" fmla="*/ 24 w 468"/>
                  <a:gd name="T51" fmla="*/ 28 h 333"/>
                  <a:gd name="T52" fmla="*/ 17 w 468"/>
                  <a:gd name="T53" fmla="*/ 30 h 333"/>
                  <a:gd name="T54" fmla="*/ 15 w 468"/>
                  <a:gd name="T55" fmla="*/ 35 h 333"/>
                  <a:gd name="T56" fmla="*/ 17 w 468"/>
                  <a:gd name="T57" fmla="*/ 43 h 333"/>
                  <a:gd name="T58" fmla="*/ 27 w 468"/>
                  <a:gd name="T59" fmla="*/ 52 h 333"/>
                  <a:gd name="T60" fmla="*/ 61 w 468"/>
                  <a:gd name="T61" fmla="*/ 56 h 333"/>
                  <a:gd name="T62" fmla="*/ 93 w 468"/>
                  <a:gd name="T63" fmla="*/ 55 h 333"/>
                  <a:gd name="T64" fmla="*/ 99 w 468"/>
                  <a:gd name="T65" fmla="*/ 55 h 333"/>
                  <a:gd name="T66" fmla="*/ 103 w 468"/>
                  <a:gd name="T67" fmla="*/ 53 h 333"/>
                  <a:gd name="T68" fmla="*/ 105 w 468"/>
                  <a:gd name="T69" fmla="*/ 50 h 333"/>
                  <a:gd name="T70" fmla="*/ 105 w 468"/>
                  <a:gd name="T71" fmla="*/ 46 h 333"/>
                  <a:gd name="T72" fmla="*/ 107 w 468"/>
                  <a:gd name="T73" fmla="*/ 43 h 333"/>
                  <a:gd name="T74" fmla="*/ 113 w 468"/>
                  <a:gd name="T75" fmla="*/ 61 h 333"/>
                  <a:gd name="T76" fmla="*/ 115 w 468"/>
                  <a:gd name="T77" fmla="*/ 79 h 333"/>
                  <a:gd name="T78" fmla="*/ 114 w 468"/>
                  <a:gd name="T79" fmla="*/ 79 h 333"/>
                  <a:gd name="T80" fmla="*/ 112 w 468"/>
                  <a:gd name="T81" fmla="*/ 75 h 333"/>
                  <a:gd name="T82" fmla="*/ 109 w 468"/>
                  <a:gd name="T83" fmla="*/ 71 h 333"/>
                  <a:gd name="T84" fmla="*/ 104 w 468"/>
                  <a:gd name="T85" fmla="*/ 69 h 333"/>
                  <a:gd name="T86" fmla="*/ 97 w 468"/>
                  <a:gd name="T87" fmla="*/ 69 h 333"/>
                  <a:gd name="T88" fmla="*/ 73 w 468"/>
                  <a:gd name="T89" fmla="*/ 69 h 333"/>
                  <a:gd name="T90" fmla="*/ 45 w 468"/>
                  <a:gd name="T91" fmla="*/ 70 h 333"/>
                  <a:gd name="T92" fmla="*/ 36 w 468"/>
                  <a:gd name="T93" fmla="*/ 70 h 333"/>
                  <a:gd name="T94" fmla="*/ 32 w 468"/>
                  <a:gd name="T95" fmla="*/ 71 h 333"/>
                  <a:gd name="T96" fmla="*/ 29 w 468"/>
                  <a:gd name="T97" fmla="*/ 71 h 333"/>
                  <a:gd name="T98" fmla="*/ 26 w 468"/>
                  <a:gd name="T99" fmla="*/ 73 h 333"/>
                  <a:gd name="T100" fmla="*/ 26 w 468"/>
                  <a:gd name="T101" fmla="*/ 76 h 333"/>
                  <a:gd name="T102" fmla="*/ 29 w 468"/>
                  <a:gd name="T103" fmla="*/ 81 h 333"/>
                  <a:gd name="T104" fmla="*/ 25 w 468"/>
                  <a:gd name="T105" fmla="*/ 83 h 333"/>
                  <a:gd name="T106" fmla="*/ 7 w 468"/>
                  <a:gd name="T107" fmla="*/ 61 h 333"/>
                  <a:gd name="T108" fmla="*/ 6 w 468"/>
                  <a:gd name="T109" fmla="*/ 57 h 333"/>
                  <a:gd name="T110" fmla="*/ 28 w 468"/>
                  <a:gd name="T111" fmla="*/ 57 h 3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8" h="333">
                    <a:moveTo>
                      <a:pt x="110" y="228"/>
                    </a:moveTo>
                    <a:lnTo>
                      <a:pt x="87" y="217"/>
                    </a:lnTo>
                    <a:lnTo>
                      <a:pt x="66" y="203"/>
                    </a:lnTo>
                    <a:lnTo>
                      <a:pt x="47" y="192"/>
                    </a:lnTo>
                    <a:lnTo>
                      <a:pt x="34" y="180"/>
                    </a:lnTo>
                    <a:lnTo>
                      <a:pt x="21" y="167"/>
                    </a:lnTo>
                    <a:lnTo>
                      <a:pt x="11" y="156"/>
                    </a:lnTo>
                    <a:lnTo>
                      <a:pt x="6" y="144"/>
                    </a:lnTo>
                    <a:lnTo>
                      <a:pt x="2" y="133"/>
                    </a:lnTo>
                    <a:lnTo>
                      <a:pt x="0" y="122"/>
                    </a:lnTo>
                    <a:lnTo>
                      <a:pt x="0" y="110"/>
                    </a:lnTo>
                    <a:lnTo>
                      <a:pt x="4" y="99"/>
                    </a:lnTo>
                    <a:lnTo>
                      <a:pt x="9" y="89"/>
                    </a:lnTo>
                    <a:lnTo>
                      <a:pt x="19" y="82"/>
                    </a:lnTo>
                    <a:lnTo>
                      <a:pt x="30" y="74"/>
                    </a:lnTo>
                    <a:lnTo>
                      <a:pt x="44" y="66"/>
                    </a:lnTo>
                    <a:lnTo>
                      <a:pt x="61" y="61"/>
                    </a:lnTo>
                    <a:lnTo>
                      <a:pt x="76" y="57"/>
                    </a:lnTo>
                    <a:lnTo>
                      <a:pt x="93" y="55"/>
                    </a:lnTo>
                    <a:lnTo>
                      <a:pt x="116" y="53"/>
                    </a:lnTo>
                    <a:lnTo>
                      <a:pt x="141" y="51"/>
                    </a:lnTo>
                    <a:lnTo>
                      <a:pt x="228" y="49"/>
                    </a:lnTo>
                    <a:lnTo>
                      <a:pt x="316" y="47"/>
                    </a:lnTo>
                    <a:lnTo>
                      <a:pt x="333" y="47"/>
                    </a:lnTo>
                    <a:lnTo>
                      <a:pt x="348" y="45"/>
                    </a:lnTo>
                    <a:lnTo>
                      <a:pt x="359" y="44"/>
                    </a:lnTo>
                    <a:lnTo>
                      <a:pt x="367" y="42"/>
                    </a:lnTo>
                    <a:lnTo>
                      <a:pt x="376" y="38"/>
                    </a:lnTo>
                    <a:lnTo>
                      <a:pt x="382" y="30"/>
                    </a:lnTo>
                    <a:lnTo>
                      <a:pt x="386" y="19"/>
                    </a:lnTo>
                    <a:lnTo>
                      <a:pt x="384" y="2"/>
                    </a:lnTo>
                    <a:lnTo>
                      <a:pt x="392" y="0"/>
                    </a:lnTo>
                    <a:lnTo>
                      <a:pt x="399" y="0"/>
                    </a:lnTo>
                    <a:lnTo>
                      <a:pt x="413" y="74"/>
                    </a:lnTo>
                    <a:lnTo>
                      <a:pt x="428" y="146"/>
                    </a:lnTo>
                    <a:lnTo>
                      <a:pt x="420" y="148"/>
                    </a:lnTo>
                    <a:lnTo>
                      <a:pt x="411" y="148"/>
                    </a:lnTo>
                    <a:lnTo>
                      <a:pt x="411" y="144"/>
                    </a:lnTo>
                    <a:lnTo>
                      <a:pt x="411" y="141"/>
                    </a:lnTo>
                    <a:lnTo>
                      <a:pt x="403" y="123"/>
                    </a:lnTo>
                    <a:lnTo>
                      <a:pt x="395" y="112"/>
                    </a:lnTo>
                    <a:lnTo>
                      <a:pt x="382" y="106"/>
                    </a:lnTo>
                    <a:lnTo>
                      <a:pt x="367" y="102"/>
                    </a:lnTo>
                    <a:lnTo>
                      <a:pt x="363" y="101"/>
                    </a:lnTo>
                    <a:lnTo>
                      <a:pt x="354" y="101"/>
                    </a:lnTo>
                    <a:lnTo>
                      <a:pt x="342" y="101"/>
                    </a:lnTo>
                    <a:lnTo>
                      <a:pt x="325" y="101"/>
                    </a:lnTo>
                    <a:lnTo>
                      <a:pt x="241" y="102"/>
                    </a:lnTo>
                    <a:lnTo>
                      <a:pt x="158" y="104"/>
                    </a:lnTo>
                    <a:lnTo>
                      <a:pt x="133" y="106"/>
                    </a:lnTo>
                    <a:lnTo>
                      <a:pt x="110" y="108"/>
                    </a:lnTo>
                    <a:lnTo>
                      <a:pt x="93" y="112"/>
                    </a:lnTo>
                    <a:lnTo>
                      <a:pt x="78" y="118"/>
                    </a:lnTo>
                    <a:lnTo>
                      <a:pt x="68" y="123"/>
                    </a:lnTo>
                    <a:lnTo>
                      <a:pt x="63" y="133"/>
                    </a:lnTo>
                    <a:lnTo>
                      <a:pt x="59" y="142"/>
                    </a:lnTo>
                    <a:lnTo>
                      <a:pt x="61" y="154"/>
                    </a:lnTo>
                    <a:lnTo>
                      <a:pt x="68" y="173"/>
                    </a:lnTo>
                    <a:lnTo>
                      <a:pt x="84" y="192"/>
                    </a:lnTo>
                    <a:lnTo>
                      <a:pt x="106" y="209"/>
                    </a:lnTo>
                    <a:lnTo>
                      <a:pt x="135" y="228"/>
                    </a:lnTo>
                    <a:lnTo>
                      <a:pt x="243" y="226"/>
                    </a:lnTo>
                    <a:lnTo>
                      <a:pt x="352" y="224"/>
                    </a:lnTo>
                    <a:lnTo>
                      <a:pt x="371" y="222"/>
                    </a:lnTo>
                    <a:lnTo>
                      <a:pt x="384" y="222"/>
                    </a:lnTo>
                    <a:lnTo>
                      <a:pt x="395" y="220"/>
                    </a:lnTo>
                    <a:lnTo>
                      <a:pt x="401" y="219"/>
                    </a:lnTo>
                    <a:lnTo>
                      <a:pt x="411" y="213"/>
                    </a:lnTo>
                    <a:lnTo>
                      <a:pt x="418" y="205"/>
                    </a:lnTo>
                    <a:lnTo>
                      <a:pt x="420" y="201"/>
                    </a:lnTo>
                    <a:lnTo>
                      <a:pt x="420" y="194"/>
                    </a:lnTo>
                    <a:lnTo>
                      <a:pt x="418" y="186"/>
                    </a:lnTo>
                    <a:lnTo>
                      <a:pt x="416" y="175"/>
                    </a:lnTo>
                    <a:lnTo>
                      <a:pt x="426" y="173"/>
                    </a:lnTo>
                    <a:lnTo>
                      <a:pt x="434" y="173"/>
                    </a:lnTo>
                    <a:lnTo>
                      <a:pt x="449" y="247"/>
                    </a:lnTo>
                    <a:lnTo>
                      <a:pt x="468" y="319"/>
                    </a:lnTo>
                    <a:lnTo>
                      <a:pt x="460" y="319"/>
                    </a:lnTo>
                    <a:lnTo>
                      <a:pt x="453" y="319"/>
                    </a:lnTo>
                    <a:lnTo>
                      <a:pt x="453" y="317"/>
                    </a:lnTo>
                    <a:lnTo>
                      <a:pt x="451" y="314"/>
                    </a:lnTo>
                    <a:lnTo>
                      <a:pt x="447" y="302"/>
                    </a:lnTo>
                    <a:lnTo>
                      <a:pt x="441" y="293"/>
                    </a:lnTo>
                    <a:lnTo>
                      <a:pt x="435" y="287"/>
                    </a:lnTo>
                    <a:lnTo>
                      <a:pt x="426" y="283"/>
                    </a:lnTo>
                    <a:lnTo>
                      <a:pt x="416" y="279"/>
                    </a:lnTo>
                    <a:lnTo>
                      <a:pt x="401" y="278"/>
                    </a:lnTo>
                    <a:lnTo>
                      <a:pt x="386" y="276"/>
                    </a:lnTo>
                    <a:lnTo>
                      <a:pt x="365" y="276"/>
                    </a:lnTo>
                    <a:lnTo>
                      <a:pt x="289" y="278"/>
                    </a:lnTo>
                    <a:lnTo>
                      <a:pt x="213" y="279"/>
                    </a:lnTo>
                    <a:lnTo>
                      <a:pt x="179" y="281"/>
                    </a:lnTo>
                    <a:lnTo>
                      <a:pt x="154" y="283"/>
                    </a:lnTo>
                    <a:lnTo>
                      <a:pt x="142" y="283"/>
                    </a:lnTo>
                    <a:lnTo>
                      <a:pt x="135" y="283"/>
                    </a:lnTo>
                    <a:lnTo>
                      <a:pt x="127" y="285"/>
                    </a:lnTo>
                    <a:lnTo>
                      <a:pt x="123" y="285"/>
                    </a:lnTo>
                    <a:lnTo>
                      <a:pt x="116" y="285"/>
                    </a:lnTo>
                    <a:lnTo>
                      <a:pt x="110" y="287"/>
                    </a:lnTo>
                    <a:lnTo>
                      <a:pt x="103" y="293"/>
                    </a:lnTo>
                    <a:lnTo>
                      <a:pt x="101" y="298"/>
                    </a:lnTo>
                    <a:lnTo>
                      <a:pt x="101" y="304"/>
                    </a:lnTo>
                    <a:lnTo>
                      <a:pt x="104" y="316"/>
                    </a:lnTo>
                    <a:lnTo>
                      <a:pt x="114" y="327"/>
                    </a:lnTo>
                    <a:lnTo>
                      <a:pt x="106" y="331"/>
                    </a:lnTo>
                    <a:lnTo>
                      <a:pt x="99" y="333"/>
                    </a:lnTo>
                    <a:lnTo>
                      <a:pt x="63" y="289"/>
                    </a:lnTo>
                    <a:lnTo>
                      <a:pt x="26" y="245"/>
                    </a:lnTo>
                    <a:lnTo>
                      <a:pt x="25" y="238"/>
                    </a:lnTo>
                    <a:lnTo>
                      <a:pt x="23" y="230"/>
                    </a:lnTo>
                    <a:lnTo>
                      <a:pt x="66" y="230"/>
                    </a:lnTo>
                    <a:lnTo>
                      <a:pt x="110" y="228"/>
                    </a:lnTo>
                    <a:close/>
                  </a:path>
                </a:pathLst>
              </a:custGeom>
              <a:solidFill>
                <a:srgbClr val="3366FF"/>
              </a:solidFill>
              <a:ln w="9525">
                <a:solidFill>
                  <a:srgbClr val="000000"/>
                </a:solidFill>
                <a:prstDash val="solid"/>
                <a:round/>
                <a:headEnd/>
                <a:tailEnd/>
              </a:ln>
            </p:spPr>
            <p:txBody>
              <a:bodyPr/>
              <a:lstStyle/>
              <a:p>
                <a:endParaRPr lang="en-IN"/>
              </a:p>
            </p:txBody>
          </p:sp>
          <p:sp>
            <p:nvSpPr>
              <p:cNvPr id="4119" name="Freeform 19">
                <a:extLst>
                  <a:ext uri="{FF2B5EF4-FFF2-40B4-BE49-F238E27FC236}">
                    <a16:creationId xmlns:a16="http://schemas.microsoft.com/office/drawing/2014/main" id="{24F70226-537B-4880-0482-D7A8E333119F}"/>
                  </a:ext>
                </a:extLst>
              </p:cNvPr>
              <p:cNvSpPr>
                <a:spLocks/>
              </p:cNvSpPr>
              <p:nvPr/>
            </p:nvSpPr>
            <p:spPr bwMode="auto">
              <a:xfrm>
                <a:off x="1552" y="2241"/>
                <a:ext cx="220" cy="162"/>
              </a:xfrm>
              <a:custGeom>
                <a:avLst/>
                <a:gdLst>
                  <a:gd name="T0" fmla="*/ 10 w 441"/>
                  <a:gd name="T1" fmla="*/ 81 h 324"/>
                  <a:gd name="T2" fmla="*/ 8 w 441"/>
                  <a:gd name="T3" fmla="*/ 64 h 324"/>
                  <a:gd name="T4" fmla="*/ 5 w 441"/>
                  <a:gd name="T5" fmla="*/ 46 h 324"/>
                  <a:gd name="T6" fmla="*/ 9 w 441"/>
                  <a:gd name="T7" fmla="*/ 46 h 324"/>
                  <a:gd name="T8" fmla="*/ 9 w 441"/>
                  <a:gd name="T9" fmla="*/ 47 h 324"/>
                  <a:gd name="T10" fmla="*/ 10 w 441"/>
                  <a:gd name="T11" fmla="*/ 48 h 324"/>
                  <a:gd name="T12" fmla="*/ 10 w 441"/>
                  <a:gd name="T13" fmla="*/ 51 h 324"/>
                  <a:gd name="T14" fmla="*/ 12 w 441"/>
                  <a:gd name="T15" fmla="*/ 53 h 324"/>
                  <a:gd name="T16" fmla="*/ 15 w 441"/>
                  <a:gd name="T17" fmla="*/ 54 h 324"/>
                  <a:gd name="T18" fmla="*/ 18 w 441"/>
                  <a:gd name="T19" fmla="*/ 55 h 324"/>
                  <a:gd name="T20" fmla="*/ 22 w 441"/>
                  <a:gd name="T21" fmla="*/ 54 h 324"/>
                  <a:gd name="T22" fmla="*/ 27 w 441"/>
                  <a:gd name="T23" fmla="*/ 53 h 324"/>
                  <a:gd name="T24" fmla="*/ 81 w 441"/>
                  <a:gd name="T25" fmla="*/ 34 h 324"/>
                  <a:gd name="T26" fmla="*/ 51 w 441"/>
                  <a:gd name="T27" fmla="*/ 26 h 324"/>
                  <a:gd name="T28" fmla="*/ 20 w 441"/>
                  <a:gd name="T29" fmla="*/ 18 h 324"/>
                  <a:gd name="T30" fmla="*/ 15 w 441"/>
                  <a:gd name="T31" fmla="*/ 17 h 324"/>
                  <a:gd name="T32" fmla="*/ 13 w 441"/>
                  <a:gd name="T33" fmla="*/ 16 h 324"/>
                  <a:gd name="T34" fmla="*/ 11 w 441"/>
                  <a:gd name="T35" fmla="*/ 16 h 324"/>
                  <a:gd name="T36" fmla="*/ 10 w 441"/>
                  <a:gd name="T37" fmla="*/ 17 h 324"/>
                  <a:gd name="T38" fmla="*/ 8 w 441"/>
                  <a:gd name="T39" fmla="*/ 17 h 324"/>
                  <a:gd name="T40" fmla="*/ 7 w 441"/>
                  <a:gd name="T41" fmla="*/ 18 h 324"/>
                  <a:gd name="T42" fmla="*/ 6 w 441"/>
                  <a:gd name="T43" fmla="*/ 19 h 324"/>
                  <a:gd name="T44" fmla="*/ 6 w 441"/>
                  <a:gd name="T45" fmla="*/ 22 h 324"/>
                  <a:gd name="T46" fmla="*/ 6 w 441"/>
                  <a:gd name="T47" fmla="*/ 25 h 324"/>
                  <a:gd name="T48" fmla="*/ 4 w 441"/>
                  <a:gd name="T49" fmla="*/ 25 h 324"/>
                  <a:gd name="T50" fmla="*/ 2 w 441"/>
                  <a:gd name="T51" fmla="*/ 25 h 324"/>
                  <a:gd name="T52" fmla="*/ 0 w 441"/>
                  <a:gd name="T53" fmla="*/ 13 h 324"/>
                  <a:gd name="T54" fmla="*/ 0 w 441"/>
                  <a:gd name="T55" fmla="*/ 0 h 324"/>
                  <a:gd name="T56" fmla="*/ 1 w 441"/>
                  <a:gd name="T57" fmla="*/ 0 h 324"/>
                  <a:gd name="T58" fmla="*/ 3 w 441"/>
                  <a:gd name="T59" fmla="*/ 0 h 324"/>
                  <a:gd name="T60" fmla="*/ 5 w 441"/>
                  <a:gd name="T61" fmla="*/ 4 h 324"/>
                  <a:gd name="T62" fmla="*/ 7 w 441"/>
                  <a:gd name="T63" fmla="*/ 7 h 324"/>
                  <a:gd name="T64" fmla="*/ 9 w 441"/>
                  <a:gd name="T65" fmla="*/ 8 h 324"/>
                  <a:gd name="T66" fmla="*/ 11 w 441"/>
                  <a:gd name="T67" fmla="*/ 9 h 324"/>
                  <a:gd name="T68" fmla="*/ 14 w 441"/>
                  <a:gd name="T69" fmla="*/ 10 h 324"/>
                  <a:gd name="T70" fmla="*/ 18 w 441"/>
                  <a:gd name="T71" fmla="*/ 11 h 324"/>
                  <a:gd name="T72" fmla="*/ 64 w 441"/>
                  <a:gd name="T73" fmla="*/ 24 h 324"/>
                  <a:gd name="T74" fmla="*/ 109 w 441"/>
                  <a:gd name="T75" fmla="*/ 36 h 324"/>
                  <a:gd name="T76" fmla="*/ 109 w 441"/>
                  <a:gd name="T77" fmla="*/ 38 h 324"/>
                  <a:gd name="T78" fmla="*/ 110 w 441"/>
                  <a:gd name="T79" fmla="*/ 39 h 324"/>
                  <a:gd name="T80" fmla="*/ 68 w 441"/>
                  <a:gd name="T81" fmla="*/ 54 h 324"/>
                  <a:gd name="T82" fmla="*/ 27 w 441"/>
                  <a:gd name="T83" fmla="*/ 68 h 324"/>
                  <a:gd name="T84" fmla="*/ 25 w 441"/>
                  <a:gd name="T85" fmla="*/ 68 h 324"/>
                  <a:gd name="T86" fmla="*/ 22 w 441"/>
                  <a:gd name="T87" fmla="*/ 69 h 324"/>
                  <a:gd name="T88" fmla="*/ 19 w 441"/>
                  <a:gd name="T89" fmla="*/ 71 h 324"/>
                  <a:gd name="T90" fmla="*/ 17 w 441"/>
                  <a:gd name="T91" fmla="*/ 73 h 324"/>
                  <a:gd name="T92" fmla="*/ 15 w 441"/>
                  <a:gd name="T93" fmla="*/ 76 h 324"/>
                  <a:gd name="T94" fmla="*/ 15 w 441"/>
                  <a:gd name="T95" fmla="*/ 78 h 324"/>
                  <a:gd name="T96" fmla="*/ 14 w 441"/>
                  <a:gd name="T97" fmla="*/ 81 h 324"/>
                  <a:gd name="T98" fmla="*/ 12 w 441"/>
                  <a:gd name="T99" fmla="*/ 81 h 324"/>
                  <a:gd name="T100" fmla="*/ 10 w 441"/>
                  <a:gd name="T101" fmla="*/ 81 h 3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41" h="324">
                    <a:moveTo>
                      <a:pt x="43" y="324"/>
                    </a:moveTo>
                    <a:lnTo>
                      <a:pt x="32" y="253"/>
                    </a:lnTo>
                    <a:lnTo>
                      <a:pt x="20" y="183"/>
                    </a:lnTo>
                    <a:lnTo>
                      <a:pt x="38" y="183"/>
                    </a:lnTo>
                    <a:lnTo>
                      <a:pt x="38" y="187"/>
                    </a:lnTo>
                    <a:lnTo>
                      <a:pt x="40" y="192"/>
                    </a:lnTo>
                    <a:lnTo>
                      <a:pt x="43" y="202"/>
                    </a:lnTo>
                    <a:lnTo>
                      <a:pt x="51" y="211"/>
                    </a:lnTo>
                    <a:lnTo>
                      <a:pt x="60" y="215"/>
                    </a:lnTo>
                    <a:lnTo>
                      <a:pt x="74" y="217"/>
                    </a:lnTo>
                    <a:lnTo>
                      <a:pt x="91" y="215"/>
                    </a:lnTo>
                    <a:lnTo>
                      <a:pt x="110" y="210"/>
                    </a:lnTo>
                    <a:lnTo>
                      <a:pt x="327" y="135"/>
                    </a:lnTo>
                    <a:lnTo>
                      <a:pt x="205" y="103"/>
                    </a:lnTo>
                    <a:lnTo>
                      <a:pt x="83" y="71"/>
                    </a:lnTo>
                    <a:lnTo>
                      <a:pt x="60" y="65"/>
                    </a:lnTo>
                    <a:lnTo>
                      <a:pt x="53" y="63"/>
                    </a:lnTo>
                    <a:lnTo>
                      <a:pt x="45" y="63"/>
                    </a:lnTo>
                    <a:lnTo>
                      <a:pt x="40" y="65"/>
                    </a:lnTo>
                    <a:lnTo>
                      <a:pt x="34" y="67"/>
                    </a:lnTo>
                    <a:lnTo>
                      <a:pt x="30" y="71"/>
                    </a:lnTo>
                    <a:lnTo>
                      <a:pt x="26" y="76"/>
                    </a:lnTo>
                    <a:lnTo>
                      <a:pt x="24" y="86"/>
                    </a:lnTo>
                    <a:lnTo>
                      <a:pt x="26" y="99"/>
                    </a:lnTo>
                    <a:lnTo>
                      <a:pt x="19" y="99"/>
                    </a:lnTo>
                    <a:lnTo>
                      <a:pt x="11" y="99"/>
                    </a:lnTo>
                    <a:lnTo>
                      <a:pt x="3" y="50"/>
                    </a:lnTo>
                    <a:lnTo>
                      <a:pt x="0" y="0"/>
                    </a:lnTo>
                    <a:lnTo>
                      <a:pt x="7" y="0"/>
                    </a:lnTo>
                    <a:lnTo>
                      <a:pt x="15" y="0"/>
                    </a:lnTo>
                    <a:lnTo>
                      <a:pt x="20" y="15"/>
                    </a:lnTo>
                    <a:lnTo>
                      <a:pt x="28" y="25"/>
                    </a:lnTo>
                    <a:lnTo>
                      <a:pt x="36" y="29"/>
                    </a:lnTo>
                    <a:lnTo>
                      <a:pt x="47" y="35"/>
                    </a:lnTo>
                    <a:lnTo>
                      <a:pt x="59" y="40"/>
                    </a:lnTo>
                    <a:lnTo>
                      <a:pt x="74" y="44"/>
                    </a:lnTo>
                    <a:lnTo>
                      <a:pt x="256" y="93"/>
                    </a:lnTo>
                    <a:lnTo>
                      <a:pt x="439" y="141"/>
                    </a:lnTo>
                    <a:lnTo>
                      <a:pt x="439" y="149"/>
                    </a:lnTo>
                    <a:lnTo>
                      <a:pt x="441" y="156"/>
                    </a:lnTo>
                    <a:lnTo>
                      <a:pt x="275" y="213"/>
                    </a:lnTo>
                    <a:lnTo>
                      <a:pt x="110" y="269"/>
                    </a:lnTo>
                    <a:lnTo>
                      <a:pt x="100" y="272"/>
                    </a:lnTo>
                    <a:lnTo>
                      <a:pt x="91" y="276"/>
                    </a:lnTo>
                    <a:lnTo>
                      <a:pt x="78" y="284"/>
                    </a:lnTo>
                    <a:lnTo>
                      <a:pt x="70" y="291"/>
                    </a:lnTo>
                    <a:lnTo>
                      <a:pt x="62" y="301"/>
                    </a:lnTo>
                    <a:lnTo>
                      <a:pt x="60" y="310"/>
                    </a:lnTo>
                    <a:lnTo>
                      <a:pt x="59" y="324"/>
                    </a:lnTo>
                    <a:lnTo>
                      <a:pt x="51" y="324"/>
                    </a:lnTo>
                    <a:lnTo>
                      <a:pt x="43" y="324"/>
                    </a:lnTo>
                    <a:close/>
                  </a:path>
                </a:pathLst>
              </a:custGeom>
              <a:solidFill>
                <a:srgbClr val="3366FF"/>
              </a:solidFill>
              <a:ln w="9525">
                <a:solidFill>
                  <a:srgbClr val="000000"/>
                </a:solidFill>
                <a:prstDash val="solid"/>
                <a:round/>
                <a:headEnd/>
                <a:tailEnd/>
              </a:ln>
            </p:spPr>
            <p:txBody>
              <a:bodyPr/>
              <a:lstStyle/>
              <a:p>
                <a:endParaRPr lang="en-IN"/>
              </a:p>
            </p:txBody>
          </p:sp>
          <p:sp>
            <p:nvSpPr>
              <p:cNvPr id="4120" name="Freeform 20">
                <a:extLst>
                  <a:ext uri="{FF2B5EF4-FFF2-40B4-BE49-F238E27FC236}">
                    <a16:creationId xmlns:a16="http://schemas.microsoft.com/office/drawing/2014/main" id="{B97CA4FA-5172-DE6B-6634-6E6E3725426D}"/>
                  </a:ext>
                </a:extLst>
              </p:cNvPr>
              <p:cNvSpPr>
                <a:spLocks noEditPoints="1"/>
              </p:cNvSpPr>
              <p:nvPr/>
            </p:nvSpPr>
            <p:spPr bwMode="auto">
              <a:xfrm>
                <a:off x="1433" y="2149"/>
                <a:ext cx="321" cy="79"/>
              </a:xfrm>
              <a:custGeom>
                <a:avLst/>
                <a:gdLst>
                  <a:gd name="T0" fmla="*/ 1 w 643"/>
                  <a:gd name="T1" fmla="*/ 19 h 158"/>
                  <a:gd name="T2" fmla="*/ 6 w 643"/>
                  <a:gd name="T3" fmla="*/ 14 h 158"/>
                  <a:gd name="T4" fmla="*/ 15 w 643"/>
                  <a:gd name="T5" fmla="*/ 14 h 158"/>
                  <a:gd name="T6" fmla="*/ 21 w 643"/>
                  <a:gd name="T7" fmla="*/ 18 h 158"/>
                  <a:gd name="T8" fmla="*/ 22 w 643"/>
                  <a:gd name="T9" fmla="*/ 22 h 158"/>
                  <a:gd name="T10" fmla="*/ 21 w 643"/>
                  <a:gd name="T11" fmla="*/ 26 h 158"/>
                  <a:gd name="T12" fmla="*/ 16 w 643"/>
                  <a:gd name="T13" fmla="*/ 30 h 158"/>
                  <a:gd name="T14" fmla="*/ 7 w 643"/>
                  <a:gd name="T15" fmla="*/ 30 h 158"/>
                  <a:gd name="T16" fmla="*/ 1 w 643"/>
                  <a:gd name="T17" fmla="*/ 26 h 158"/>
                  <a:gd name="T18" fmla="*/ 0 w 643"/>
                  <a:gd name="T19" fmla="*/ 22 h 158"/>
                  <a:gd name="T20" fmla="*/ 94 w 643"/>
                  <a:gd name="T21" fmla="*/ 13 h 158"/>
                  <a:gd name="T22" fmla="*/ 139 w 643"/>
                  <a:gd name="T23" fmla="*/ 12 h 158"/>
                  <a:gd name="T24" fmla="*/ 146 w 643"/>
                  <a:gd name="T25" fmla="*/ 11 h 158"/>
                  <a:gd name="T26" fmla="*/ 150 w 643"/>
                  <a:gd name="T27" fmla="*/ 9 h 158"/>
                  <a:gd name="T28" fmla="*/ 152 w 643"/>
                  <a:gd name="T29" fmla="*/ 6 h 158"/>
                  <a:gd name="T30" fmla="*/ 153 w 643"/>
                  <a:gd name="T31" fmla="*/ 3 h 158"/>
                  <a:gd name="T32" fmla="*/ 157 w 643"/>
                  <a:gd name="T33" fmla="*/ 0 h 158"/>
                  <a:gd name="T34" fmla="*/ 160 w 643"/>
                  <a:gd name="T35" fmla="*/ 37 h 158"/>
                  <a:gd name="T36" fmla="*/ 156 w 643"/>
                  <a:gd name="T37" fmla="*/ 35 h 158"/>
                  <a:gd name="T38" fmla="*/ 154 w 643"/>
                  <a:gd name="T39" fmla="*/ 29 h 158"/>
                  <a:gd name="T40" fmla="*/ 149 w 643"/>
                  <a:gd name="T41" fmla="*/ 26 h 158"/>
                  <a:gd name="T42" fmla="*/ 144 w 643"/>
                  <a:gd name="T43" fmla="*/ 26 h 158"/>
                  <a:gd name="T44" fmla="*/ 136 w 643"/>
                  <a:gd name="T45" fmla="*/ 26 h 158"/>
                  <a:gd name="T46" fmla="*/ 97 w 643"/>
                  <a:gd name="T47" fmla="*/ 26 h 158"/>
                  <a:gd name="T48" fmla="*/ 83 w 643"/>
                  <a:gd name="T49" fmla="*/ 27 h 158"/>
                  <a:gd name="T50" fmla="*/ 75 w 643"/>
                  <a:gd name="T51" fmla="*/ 28 h 158"/>
                  <a:gd name="T52" fmla="*/ 70 w 643"/>
                  <a:gd name="T53" fmla="*/ 30 h 158"/>
                  <a:gd name="T54" fmla="*/ 69 w 643"/>
                  <a:gd name="T55" fmla="*/ 33 h 158"/>
                  <a:gd name="T56" fmla="*/ 71 w 643"/>
                  <a:gd name="T57" fmla="*/ 39 h 158"/>
                  <a:gd name="T58" fmla="*/ 68 w 643"/>
                  <a:gd name="T59" fmla="*/ 40 h 158"/>
                  <a:gd name="T60" fmla="*/ 53 w 643"/>
                  <a:gd name="T61" fmla="*/ 17 h 158"/>
                  <a:gd name="T62" fmla="*/ 52 w 643"/>
                  <a:gd name="T63" fmla="*/ 14 h 1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3" h="158">
                    <a:moveTo>
                      <a:pt x="0" y="87"/>
                    </a:moveTo>
                    <a:lnTo>
                      <a:pt x="4" y="74"/>
                    </a:lnTo>
                    <a:lnTo>
                      <a:pt x="11" y="63"/>
                    </a:lnTo>
                    <a:lnTo>
                      <a:pt x="25" y="55"/>
                    </a:lnTo>
                    <a:lnTo>
                      <a:pt x="42" y="53"/>
                    </a:lnTo>
                    <a:lnTo>
                      <a:pt x="61" y="55"/>
                    </a:lnTo>
                    <a:lnTo>
                      <a:pt x="76" y="61"/>
                    </a:lnTo>
                    <a:lnTo>
                      <a:pt x="87" y="72"/>
                    </a:lnTo>
                    <a:lnTo>
                      <a:pt x="89" y="78"/>
                    </a:lnTo>
                    <a:lnTo>
                      <a:pt x="91" y="85"/>
                    </a:lnTo>
                    <a:lnTo>
                      <a:pt x="89" y="97"/>
                    </a:lnTo>
                    <a:lnTo>
                      <a:pt x="85" y="102"/>
                    </a:lnTo>
                    <a:lnTo>
                      <a:pt x="80" y="108"/>
                    </a:lnTo>
                    <a:lnTo>
                      <a:pt x="66" y="118"/>
                    </a:lnTo>
                    <a:lnTo>
                      <a:pt x="49" y="120"/>
                    </a:lnTo>
                    <a:lnTo>
                      <a:pt x="30" y="118"/>
                    </a:lnTo>
                    <a:lnTo>
                      <a:pt x="15" y="110"/>
                    </a:lnTo>
                    <a:lnTo>
                      <a:pt x="5" y="101"/>
                    </a:lnTo>
                    <a:lnTo>
                      <a:pt x="0" y="87"/>
                    </a:lnTo>
                    <a:close/>
                    <a:moveTo>
                      <a:pt x="211" y="55"/>
                    </a:moveTo>
                    <a:lnTo>
                      <a:pt x="376" y="51"/>
                    </a:lnTo>
                    <a:lnTo>
                      <a:pt x="540" y="47"/>
                    </a:lnTo>
                    <a:lnTo>
                      <a:pt x="557" y="47"/>
                    </a:lnTo>
                    <a:lnTo>
                      <a:pt x="572" y="45"/>
                    </a:lnTo>
                    <a:lnTo>
                      <a:pt x="584" y="44"/>
                    </a:lnTo>
                    <a:lnTo>
                      <a:pt x="591" y="42"/>
                    </a:lnTo>
                    <a:lnTo>
                      <a:pt x="601" y="36"/>
                    </a:lnTo>
                    <a:lnTo>
                      <a:pt x="608" y="28"/>
                    </a:lnTo>
                    <a:lnTo>
                      <a:pt x="610" y="24"/>
                    </a:lnTo>
                    <a:lnTo>
                      <a:pt x="612" y="19"/>
                    </a:lnTo>
                    <a:lnTo>
                      <a:pt x="612" y="9"/>
                    </a:lnTo>
                    <a:lnTo>
                      <a:pt x="612" y="0"/>
                    </a:lnTo>
                    <a:lnTo>
                      <a:pt x="629" y="0"/>
                    </a:lnTo>
                    <a:lnTo>
                      <a:pt x="635" y="74"/>
                    </a:lnTo>
                    <a:lnTo>
                      <a:pt x="643" y="146"/>
                    </a:lnTo>
                    <a:lnTo>
                      <a:pt x="626" y="146"/>
                    </a:lnTo>
                    <a:lnTo>
                      <a:pt x="626" y="137"/>
                    </a:lnTo>
                    <a:lnTo>
                      <a:pt x="624" y="127"/>
                    </a:lnTo>
                    <a:lnTo>
                      <a:pt x="618" y="116"/>
                    </a:lnTo>
                    <a:lnTo>
                      <a:pt x="608" y="110"/>
                    </a:lnTo>
                    <a:lnTo>
                      <a:pt x="597" y="104"/>
                    </a:lnTo>
                    <a:lnTo>
                      <a:pt x="589" y="102"/>
                    </a:lnTo>
                    <a:lnTo>
                      <a:pt x="578" y="102"/>
                    </a:lnTo>
                    <a:lnTo>
                      <a:pt x="563" y="102"/>
                    </a:lnTo>
                    <a:lnTo>
                      <a:pt x="546" y="102"/>
                    </a:lnTo>
                    <a:lnTo>
                      <a:pt x="468" y="104"/>
                    </a:lnTo>
                    <a:lnTo>
                      <a:pt x="388" y="104"/>
                    </a:lnTo>
                    <a:lnTo>
                      <a:pt x="357" y="106"/>
                    </a:lnTo>
                    <a:lnTo>
                      <a:pt x="335" y="108"/>
                    </a:lnTo>
                    <a:lnTo>
                      <a:pt x="316" y="108"/>
                    </a:lnTo>
                    <a:lnTo>
                      <a:pt x="302" y="110"/>
                    </a:lnTo>
                    <a:lnTo>
                      <a:pt x="291" y="114"/>
                    </a:lnTo>
                    <a:lnTo>
                      <a:pt x="283" y="118"/>
                    </a:lnTo>
                    <a:lnTo>
                      <a:pt x="279" y="123"/>
                    </a:lnTo>
                    <a:lnTo>
                      <a:pt x="279" y="131"/>
                    </a:lnTo>
                    <a:lnTo>
                      <a:pt x="281" y="141"/>
                    </a:lnTo>
                    <a:lnTo>
                      <a:pt x="287" y="154"/>
                    </a:lnTo>
                    <a:lnTo>
                      <a:pt x="279" y="156"/>
                    </a:lnTo>
                    <a:lnTo>
                      <a:pt x="272" y="158"/>
                    </a:lnTo>
                    <a:lnTo>
                      <a:pt x="243" y="114"/>
                    </a:lnTo>
                    <a:lnTo>
                      <a:pt x="213" y="68"/>
                    </a:lnTo>
                    <a:lnTo>
                      <a:pt x="213" y="63"/>
                    </a:lnTo>
                    <a:lnTo>
                      <a:pt x="211" y="55"/>
                    </a:lnTo>
                    <a:close/>
                  </a:path>
                </a:pathLst>
              </a:custGeom>
              <a:solidFill>
                <a:srgbClr val="3366FF"/>
              </a:solidFill>
              <a:ln w="9525">
                <a:solidFill>
                  <a:srgbClr val="000000"/>
                </a:solidFill>
                <a:prstDash val="solid"/>
                <a:round/>
                <a:headEnd/>
                <a:tailEnd/>
              </a:ln>
            </p:spPr>
            <p:txBody>
              <a:bodyPr/>
              <a:lstStyle/>
              <a:p>
                <a:endParaRPr lang="en-IN"/>
              </a:p>
            </p:txBody>
          </p:sp>
          <p:sp>
            <p:nvSpPr>
              <p:cNvPr id="4121" name="Freeform 21">
                <a:extLst>
                  <a:ext uri="{FF2B5EF4-FFF2-40B4-BE49-F238E27FC236}">
                    <a16:creationId xmlns:a16="http://schemas.microsoft.com/office/drawing/2014/main" id="{B0D26D7D-7F9D-D365-A5B2-CAE92BC475D4}"/>
                  </a:ext>
                </a:extLst>
              </p:cNvPr>
              <p:cNvSpPr>
                <a:spLocks/>
              </p:cNvSpPr>
              <p:nvPr/>
            </p:nvSpPr>
            <p:spPr bwMode="auto">
              <a:xfrm>
                <a:off x="1530" y="2031"/>
                <a:ext cx="217" cy="111"/>
              </a:xfrm>
              <a:custGeom>
                <a:avLst/>
                <a:gdLst>
                  <a:gd name="T0" fmla="*/ 13 w 433"/>
                  <a:gd name="T1" fmla="*/ 30 h 222"/>
                  <a:gd name="T2" fmla="*/ 19 w 433"/>
                  <a:gd name="T3" fmla="*/ 27 h 222"/>
                  <a:gd name="T4" fmla="*/ 10 w 433"/>
                  <a:gd name="T5" fmla="*/ 23 h 222"/>
                  <a:gd name="T6" fmla="*/ 4 w 433"/>
                  <a:gd name="T7" fmla="*/ 18 h 222"/>
                  <a:gd name="T8" fmla="*/ 1 w 433"/>
                  <a:gd name="T9" fmla="*/ 13 h 222"/>
                  <a:gd name="T10" fmla="*/ 1 w 433"/>
                  <a:gd name="T11" fmla="*/ 7 h 222"/>
                  <a:gd name="T12" fmla="*/ 4 w 433"/>
                  <a:gd name="T13" fmla="*/ 3 h 222"/>
                  <a:gd name="T14" fmla="*/ 12 w 433"/>
                  <a:gd name="T15" fmla="*/ 0 h 222"/>
                  <a:gd name="T16" fmla="*/ 19 w 433"/>
                  <a:gd name="T17" fmla="*/ 2 h 222"/>
                  <a:gd name="T18" fmla="*/ 22 w 433"/>
                  <a:gd name="T19" fmla="*/ 5 h 222"/>
                  <a:gd name="T20" fmla="*/ 23 w 433"/>
                  <a:gd name="T21" fmla="*/ 8 h 222"/>
                  <a:gd name="T22" fmla="*/ 21 w 433"/>
                  <a:gd name="T23" fmla="*/ 12 h 222"/>
                  <a:gd name="T24" fmla="*/ 18 w 433"/>
                  <a:gd name="T25" fmla="*/ 16 h 222"/>
                  <a:gd name="T26" fmla="*/ 16 w 433"/>
                  <a:gd name="T27" fmla="*/ 19 h 222"/>
                  <a:gd name="T28" fmla="*/ 18 w 433"/>
                  <a:gd name="T29" fmla="*/ 22 h 222"/>
                  <a:gd name="T30" fmla="*/ 25 w 433"/>
                  <a:gd name="T31" fmla="*/ 26 h 222"/>
                  <a:gd name="T32" fmla="*/ 34 w 433"/>
                  <a:gd name="T33" fmla="*/ 29 h 222"/>
                  <a:gd name="T34" fmla="*/ 83 w 433"/>
                  <a:gd name="T35" fmla="*/ 28 h 222"/>
                  <a:gd name="T36" fmla="*/ 93 w 433"/>
                  <a:gd name="T37" fmla="*/ 27 h 222"/>
                  <a:gd name="T38" fmla="*/ 98 w 433"/>
                  <a:gd name="T39" fmla="*/ 25 h 222"/>
                  <a:gd name="T40" fmla="*/ 102 w 433"/>
                  <a:gd name="T41" fmla="*/ 19 h 222"/>
                  <a:gd name="T42" fmla="*/ 104 w 433"/>
                  <a:gd name="T43" fmla="*/ 15 h 222"/>
                  <a:gd name="T44" fmla="*/ 107 w 433"/>
                  <a:gd name="T45" fmla="*/ 34 h 222"/>
                  <a:gd name="T46" fmla="*/ 107 w 433"/>
                  <a:gd name="T47" fmla="*/ 53 h 222"/>
                  <a:gd name="T48" fmla="*/ 104 w 433"/>
                  <a:gd name="T49" fmla="*/ 51 h 222"/>
                  <a:gd name="T50" fmla="*/ 102 w 433"/>
                  <a:gd name="T51" fmla="*/ 45 h 222"/>
                  <a:gd name="T52" fmla="*/ 95 w 433"/>
                  <a:gd name="T53" fmla="*/ 42 h 222"/>
                  <a:gd name="T54" fmla="*/ 92 w 433"/>
                  <a:gd name="T55" fmla="*/ 42 h 222"/>
                  <a:gd name="T56" fmla="*/ 84 w 433"/>
                  <a:gd name="T57" fmla="*/ 42 h 222"/>
                  <a:gd name="T58" fmla="*/ 45 w 433"/>
                  <a:gd name="T59" fmla="*/ 43 h 222"/>
                  <a:gd name="T60" fmla="*/ 31 w 433"/>
                  <a:gd name="T61" fmla="*/ 44 h 222"/>
                  <a:gd name="T62" fmla="*/ 24 w 433"/>
                  <a:gd name="T63" fmla="*/ 44 h 222"/>
                  <a:gd name="T64" fmla="*/ 19 w 433"/>
                  <a:gd name="T65" fmla="*/ 46 h 222"/>
                  <a:gd name="T66" fmla="*/ 18 w 433"/>
                  <a:gd name="T67" fmla="*/ 49 h 222"/>
                  <a:gd name="T68" fmla="*/ 20 w 433"/>
                  <a:gd name="T69" fmla="*/ 56 h 222"/>
                  <a:gd name="T70" fmla="*/ 16 w 433"/>
                  <a:gd name="T71" fmla="*/ 56 h 222"/>
                  <a:gd name="T72" fmla="*/ 2 w 433"/>
                  <a:gd name="T73" fmla="*/ 34 h 222"/>
                  <a:gd name="T74" fmla="*/ 1 w 433"/>
                  <a:gd name="T75" fmla="*/ 30 h 2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33" h="222">
                    <a:moveTo>
                      <a:pt x="4" y="120"/>
                    </a:moveTo>
                    <a:lnTo>
                      <a:pt x="51" y="120"/>
                    </a:lnTo>
                    <a:lnTo>
                      <a:pt x="97" y="118"/>
                    </a:lnTo>
                    <a:lnTo>
                      <a:pt x="74" y="108"/>
                    </a:lnTo>
                    <a:lnTo>
                      <a:pt x="55" y="101"/>
                    </a:lnTo>
                    <a:lnTo>
                      <a:pt x="40" y="91"/>
                    </a:lnTo>
                    <a:lnTo>
                      <a:pt x="26" y="82"/>
                    </a:lnTo>
                    <a:lnTo>
                      <a:pt x="15" y="72"/>
                    </a:lnTo>
                    <a:lnTo>
                      <a:pt x="7" y="63"/>
                    </a:lnTo>
                    <a:lnTo>
                      <a:pt x="2" y="51"/>
                    </a:lnTo>
                    <a:lnTo>
                      <a:pt x="0" y="42"/>
                    </a:lnTo>
                    <a:lnTo>
                      <a:pt x="4" y="26"/>
                    </a:lnTo>
                    <a:lnTo>
                      <a:pt x="7" y="19"/>
                    </a:lnTo>
                    <a:lnTo>
                      <a:pt x="13" y="11"/>
                    </a:lnTo>
                    <a:lnTo>
                      <a:pt x="28" y="4"/>
                    </a:lnTo>
                    <a:lnTo>
                      <a:pt x="47" y="0"/>
                    </a:lnTo>
                    <a:lnTo>
                      <a:pt x="63" y="2"/>
                    </a:lnTo>
                    <a:lnTo>
                      <a:pt x="76" y="7"/>
                    </a:lnTo>
                    <a:lnTo>
                      <a:pt x="82" y="11"/>
                    </a:lnTo>
                    <a:lnTo>
                      <a:pt x="85" y="17"/>
                    </a:lnTo>
                    <a:lnTo>
                      <a:pt x="89" y="26"/>
                    </a:lnTo>
                    <a:lnTo>
                      <a:pt x="89" y="32"/>
                    </a:lnTo>
                    <a:lnTo>
                      <a:pt x="87" y="40"/>
                    </a:lnTo>
                    <a:lnTo>
                      <a:pt x="82" y="46"/>
                    </a:lnTo>
                    <a:lnTo>
                      <a:pt x="76" y="53"/>
                    </a:lnTo>
                    <a:lnTo>
                      <a:pt x="70" y="61"/>
                    </a:lnTo>
                    <a:lnTo>
                      <a:pt x="66" y="66"/>
                    </a:lnTo>
                    <a:lnTo>
                      <a:pt x="63" y="74"/>
                    </a:lnTo>
                    <a:lnTo>
                      <a:pt x="64" y="82"/>
                    </a:lnTo>
                    <a:lnTo>
                      <a:pt x="72" y="87"/>
                    </a:lnTo>
                    <a:lnTo>
                      <a:pt x="84" y="95"/>
                    </a:lnTo>
                    <a:lnTo>
                      <a:pt x="97" y="103"/>
                    </a:lnTo>
                    <a:lnTo>
                      <a:pt x="114" y="108"/>
                    </a:lnTo>
                    <a:lnTo>
                      <a:pt x="135" y="116"/>
                    </a:lnTo>
                    <a:lnTo>
                      <a:pt x="232" y="114"/>
                    </a:lnTo>
                    <a:lnTo>
                      <a:pt x="331" y="112"/>
                    </a:lnTo>
                    <a:lnTo>
                      <a:pt x="359" y="110"/>
                    </a:lnTo>
                    <a:lnTo>
                      <a:pt x="371" y="108"/>
                    </a:lnTo>
                    <a:lnTo>
                      <a:pt x="380" y="104"/>
                    </a:lnTo>
                    <a:lnTo>
                      <a:pt x="392" y="99"/>
                    </a:lnTo>
                    <a:lnTo>
                      <a:pt x="399" y="89"/>
                    </a:lnTo>
                    <a:lnTo>
                      <a:pt x="405" y="76"/>
                    </a:lnTo>
                    <a:lnTo>
                      <a:pt x="407" y="59"/>
                    </a:lnTo>
                    <a:lnTo>
                      <a:pt x="414" y="57"/>
                    </a:lnTo>
                    <a:lnTo>
                      <a:pt x="422" y="57"/>
                    </a:lnTo>
                    <a:lnTo>
                      <a:pt x="428" y="135"/>
                    </a:lnTo>
                    <a:lnTo>
                      <a:pt x="433" y="211"/>
                    </a:lnTo>
                    <a:lnTo>
                      <a:pt x="426" y="211"/>
                    </a:lnTo>
                    <a:lnTo>
                      <a:pt x="416" y="213"/>
                    </a:lnTo>
                    <a:lnTo>
                      <a:pt x="416" y="202"/>
                    </a:lnTo>
                    <a:lnTo>
                      <a:pt x="413" y="192"/>
                    </a:lnTo>
                    <a:lnTo>
                      <a:pt x="405" y="179"/>
                    </a:lnTo>
                    <a:lnTo>
                      <a:pt x="395" y="171"/>
                    </a:lnTo>
                    <a:lnTo>
                      <a:pt x="380" y="167"/>
                    </a:lnTo>
                    <a:lnTo>
                      <a:pt x="375" y="165"/>
                    </a:lnTo>
                    <a:lnTo>
                      <a:pt x="367" y="165"/>
                    </a:lnTo>
                    <a:lnTo>
                      <a:pt x="354" y="165"/>
                    </a:lnTo>
                    <a:lnTo>
                      <a:pt x="336" y="167"/>
                    </a:lnTo>
                    <a:lnTo>
                      <a:pt x="258" y="169"/>
                    </a:lnTo>
                    <a:lnTo>
                      <a:pt x="179" y="169"/>
                    </a:lnTo>
                    <a:lnTo>
                      <a:pt x="146" y="171"/>
                    </a:lnTo>
                    <a:lnTo>
                      <a:pt x="122" y="173"/>
                    </a:lnTo>
                    <a:lnTo>
                      <a:pt x="104" y="173"/>
                    </a:lnTo>
                    <a:lnTo>
                      <a:pt x="93" y="175"/>
                    </a:lnTo>
                    <a:lnTo>
                      <a:pt x="82" y="177"/>
                    </a:lnTo>
                    <a:lnTo>
                      <a:pt x="74" y="182"/>
                    </a:lnTo>
                    <a:lnTo>
                      <a:pt x="70" y="190"/>
                    </a:lnTo>
                    <a:lnTo>
                      <a:pt x="70" y="196"/>
                    </a:lnTo>
                    <a:lnTo>
                      <a:pt x="72" y="207"/>
                    </a:lnTo>
                    <a:lnTo>
                      <a:pt x="78" y="221"/>
                    </a:lnTo>
                    <a:lnTo>
                      <a:pt x="70" y="222"/>
                    </a:lnTo>
                    <a:lnTo>
                      <a:pt x="63" y="222"/>
                    </a:lnTo>
                    <a:lnTo>
                      <a:pt x="34" y="179"/>
                    </a:lnTo>
                    <a:lnTo>
                      <a:pt x="6" y="133"/>
                    </a:lnTo>
                    <a:lnTo>
                      <a:pt x="6" y="127"/>
                    </a:lnTo>
                    <a:lnTo>
                      <a:pt x="4" y="120"/>
                    </a:lnTo>
                    <a:close/>
                  </a:path>
                </a:pathLst>
              </a:custGeom>
              <a:solidFill>
                <a:srgbClr val="3366FF"/>
              </a:solidFill>
              <a:ln w="9525">
                <a:solidFill>
                  <a:srgbClr val="000000"/>
                </a:solidFill>
                <a:prstDash val="solid"/>
                <a:round/>
                <a:headEnd/>
                <a:tailEnd/>
              </a:ln>
            </p:spPr>
            <p:txBody>
              <a:bodyPr/>
              <a:lstStyle/>
              <a:p>
                <a:endParaRPr lang="en-IN"/>
              </a:p>
            </p:txBody>
          </p:sp>
          <p:sp>
            <p:nvSpPr>
              <p:cNvPr id="4122" name="Freeform 22">
                <a:extLst>
                  <a:ext uri="{FF2B5EF4-FFF2-40B4-BE49-F238E27FC236}">
                    <a16:creationId xmlns:a16="http://schemas.microsoft.com/office/drawing/2014/main" id="{A047A46E-6D42-1A66-12C9-AB5C48D2AF88}"/>
                  </a:ext>
                </a:extLst>
              </p:cNvPr>
              <p:cNvSpPr>
                <a:spLocks noEditPoints="1"/>
              </p:cNvSpPr>
              <p:nvPr/>
            </p:nvSpPr>
            <p:spPr bwMode="auto">
              <a:xfrm>
                <a:off x="1525" y="1879"/>
                <a:ext cx="217" cy="141"/>
              </a:xfrm>
              <a:custGeom>
                <a:avLst/>
                <a:gdLst>
                  <a:gd name="T0" fmla="*/ 1 w 434"/>
                  <a:gd name="T1" fmla="*/ 29 h 282"/>
                  <a:gd name="T2" fmla="*/ 7 w 434"/>
                  <a:gd name="T3" fmla="*/ 17 h 282"/>
                  <a:gd name="T4" fmla="*/ 12 w 434"/>
                  <a:gd name="T5" fmla="*/ 12 h 282"/>
                  <a:gd name="T6" fmla="*/ 18 w 434"/>
                  <a:gd name="T7" fmla="*/ 9 h 282"/>
                  <a:gd name="T8" fmla="*/ 33 w 434"/>
                  <a:gd name="T9" fmla="*/ 3 h 282"/>
                  <a:gd name="T10" fmla="*/ 52 w 434"/>
                  <a:gd name="T11" fmla="*/ 0 h 282"/>
                  <a:gd name="T12" fmla="*/ 66 w 434"/>
                  <a:gd name="T13" fmla="*/ 1 h 282"/>
                  <a:gd name="T14" fmla="*/ 80 w 434"/>
                  <a:gd name="T15" fmla="*/ 4 h 282"/>
                  <a:gd name="T16" fmla="*/ 92 w 434"/>
                  <a:gd name="T17" fmla="*/ 9 h 282"/>
                  <a:gd name="T18" fmla="*/ 95 w 434"/>
                  <a:gd name="T19" fmla="*/ 10 h 282"/>
                  <a:gd name="T20" fmla="*/ 101 w 434"/>
                  <a:gd name="T21" fmla="*/ 16 h 282"/>
                  <a:gd name="T22" fmla="*/ 106 w 434"/>
                  <a:gd name="T23" fmla="*/ 24 h 282"/>
                  <a:gd name="T24" fmla="*/ 109 w 434"/>
                  <a:gd name="T25" fmla="*/ 34 h 282"/>
                  <a:gd name="T26" fmla="*/ 108 w 434"/>
                  <a:gd name="T27" fmla="*/ 42 h 282"/>
                  <a:gd name="T28" fmla="*/ 105 w 434"/>
                  <a:gd name="T29" fmla="*/ 49 h 282"/>
                  <a:gd name="T30" fmla="*/ 99 w 434"/>
                  <a:gd name="T31" fmla="*/ 56 h 282"/>
                  <a:gd name="T32" fmla="*/ 92 w 434"/>
                  <a:gd name="T33" fmla="*/ 62 h 282"/>
                  <a:gd name="T34" fmla="*/ 75 w 434"/>
                  <a:gd name="T35" fmla="*/ 69 h 282"/>
                  <a:gd name="T36" fmla="*/ 57 w 434"/>
                  <a:gd name="T37" fmla="*/ 71 h 282"/>
                  <a:gd name="T38" fmla="*/ 43 w 434"/>
                  <a:gd name="T39" fmla="*/ 70 h 282"/>
                  <a:gd name="T40" fmla="*/ 29 w 434"/>
                  <a:gd name="T41" fmla="*/ 66 h 282"/>
                  <a:gd name="T42" fmla="*/ 17 w 434"/>
                  <a:gd name="T43" fmla="*/ 61 h 282"/>
                  <a:gd name="T44" fmla="*/ 8 w 434"/>
                  <a:gd name="T45" fmla="*/ 53 h 282"/>
                  <a:gd name="T46" fmla="*/ 2 w 434"/>
                  <a:gd name="T47" fmla="*/ 45 h 282"/>
                  <a:gd name="T48" fmla="*/ 0 w 434"/>
                  <a:gd name="T49" fmla="*/ 36 h 282"/>
                  <a:gd name="T50" fmla="*/ 8 w 434"/>
                  <a:gd name="T51" fmla="*/ 38 h 282"/>
                  <a:gd name="T52" fmla="*/ 10 w 434"/>
                  <a:gd name="T53" fmla="*/ 45 h 282"/>
                  <a:gd name="T54" fmla="*/ 14 w 434"/>
                  <a:gd name="T55" fmla="*/ 49 h 282"/>
                  <a:gd name="T56" fmla="*/ 20 w 434"/>
                  <a:gd name="T57" fmla="*/ 52 h 282"/>
                  <a:gd name="T58" fmla="*/ 29 w 434"/>
                  <a:gd name="T59" fmla="*/ 55 h 282"/>
                  <a:gd name="T60" fmla="*/ 40 w 434"/>
                  <a:gd name="T61" fmla="*/ 56 h 282"/>
                  <a:gd name="T62" fmla="*/ 58 w 434"/>
                  <a:gd name="T63" fmla="*/ 55 h 282"/>
                  <a:gd name="T64" fmla="*/ 77 w 434"/>
                  <a:gd name="T65" fmla="*/ 51 h 282"/>
                  <a:gd name="T66" fmla="*/ 89 w 434"/>
                  <a:gd name="T67" fmla="*/ 47 h 282"/>
                  <a:gd name="T68" fmla="*/ 95 w 434"/>
                  <a:gd name="T69" fmla="*/ 43 h 282"/>
                  <a:gd name="T70" fmla="*/ 99 w 434"/>
                  <a:gd name="T71" fmla="*/ 39 h 282"/>
                  <a:gd name="T72" fmla="*/ 101 w 434"/>
                  <a:gd name="T73" fmla="*/ 34 h 282"/>
                  <a:gd name="T74" fmla="*/ 100 w 434"/>
                  <a:gd name="T75" fmla="*/ 27 h 282"/>
                  <a:gd name="T76" fmla="*/ 96 w 434"/>
                  <a:gd name="T77" fmla="*/ 20 h 282"/>
                  <a:gd name="T78" fmla="*/ 86 w 434"/>
                  <a:gd name="T79" fmla="*/ 16 h 282"/>
                  <a:gd name="T80" fmla="*/ 71 w 434"/>
                  <a:gd name="T81" fmla="*/ 14 h 282"/>
                  <a:gd name="T82" fmla="*/ 48 w 434"/>
                  <a:gd name="T83" fmla="*/ 15 h 282"/>
                  <a:gd name="T84" fmla="*/ 26 w 434"/>
                  <a:gd name="T85" fmla="*/ 19 h 282"/>
                  <a:gd name="T86" fmla="*/ 13 w 434"/>
                  <a:gd name="T87" fmla="*/ 26 h 282"/>
                  <a:gd name="T88" fmla="*/ 8 w 434"/>
                  <a:gd name="T89" fmla="*/ 34 h 282"/>
                  <a:gd name="T90" fmla="*/ 8 w 434"/>
                  <a:gd name="T91" fmla="*/ 38 h 2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34" h="282">
                    <a:moveTo>
                      <a:pt x="0" y="141"/>
                    </a:moveTo>
                    <a:lnTo>
                      <a:pt x="2" y="115"/>
                    </a:lnTo>
                    <a:lnTo>
                      <a:pt x="12" y="90"/>
                    </a:lnTo>
                    <a:lnTo>
                      <a:pt x="27" y="67"/>
                    </a:lnTo>
                    <a:lnTo>
                      <a:pt x="48" y="48"/>
                    </a:lnTo>
                    <a:lnTo>
                      <a:pt x="57" y="40"/>
                    </a:lnTo>
                    <a:lnTo>
                      <a:pt x="69" y="35"/>
                    </a:lnTo>
                    <a:lnTo>
                      <a:pt x="99" y="20"/>
                    </a:lnTo>
                    <a:lnTo>
                      <a:pt x="132" y="10"/>
                    </a:lnTo>
                    <a:lnTo>
                      <a:pt x="168" y="2"/>
                    </a:lnTo>
                    <a:lnTo>
                      <a:pt x="206" y="0"/>
                    </a:lnTo>
                    <a:lnTo>
                      <a:pt x="232" y="0"/>
                    </a:lnTo>
                    <a:lnTo>
                      <a:pt x="261" y="2"/>
                    </a:lnTo>
                    <a:lnTo>
                      <a:pt x="289" y="8"/>
                    </a:lnTo>
                    <a:lnTo>
                      <a:pt x="318" y="16"/>
                    </a:lnTo>
                    <a:lnTo>
                      <a:pt x="350" y="27"/>
                    </a:lnTo>
                    <a:lnTo>
                      <a:pt x="366" y="33"/>
                    </a:lnTo>
                    <a:lnTo>
                      <a:pt x="377" y="40"/>
                    </a:lnTo>
                    <a:lnTo>
                      <a:pt x="390" y="50"/>
                    </a:lnTo>
                    <a:lnTo>
                      <a:pt x="404" y="61"/>
                    </a:lnTo>
                    <a:lnTo>
                      <a:pt x="417" y="78"/>
                    </a:lnTo>
                    <a:lnTo>
                      <a:pt x="424" y="96"/>
                    </a:lnTo>
                    <a:lnTo>
                      <a:pt x="432" y="115"/>
                    </a:lnTo>
                    <a:lnTo>
                      <a:pt x="434" y="136"/>
                    </a:lnTo>
                    <a:lnTo>
                      <a:pt x="434" y="153"/>
                    </a:lnTo>
                    <a:lnTo>
                      <a:pt x="430" y="168"/>
                    </a:lnTo>
                    <a:lnTo>
                      <a:pt x="426" y="183"/>
                    </a:lnTo>
                    <a:lnTo>
                      <a:pt x="419" y="196"/>
                    </a:lnTo>
                    <a:lnTo>
                      <a:pt x="409" y="210"/>
                    </a:lnTo>
                    <a:lnTo>
                      <a:pt x="396" y="223"/>
                    </a:lnTo>
                    <a:lnTo>
                      <a:pt x="383" y="234"/>
                    </a:lnTo>
                    <a:lnTo>
                      <a:pt x="366" y="246"/>
                    </a:lnTo>
                    <a:lnTo>
                      <a:pt x="333" y="261"/>
                    </a:lnTo>
                    <a:lnTo>
                      <a:pt x="299" y="273"/>
                    </a:lnTo>
                    <a:lnTo>
                      <a:pt x="265" y="278"/>
                    </a:lnTo>
                    <a:lnTo>
                      <a:pt x="227" y="282"/>
                    </a:lnTo>
                    <a:lnTo>
                      <a:pt x="198" y="280"/>
                    </a:lnTo>
                    <a:lnTo>
                      <a:pt x="171" y="278"/>
                    </a:lnTo>
                    <a:lnTo>
                      <a:pt x="143" y="273"/>
                    </a:lnTo>
                    <a:lnTo>
                      <a:pt x="114" y="263"/>
                    </a:lnTo>
                    <a:lnTo>
                      <a:pt x="88" y="254"/>
                    </a:lnTo>
                    <a:lnTo>
                      <a:pt x="65" y="242"/>
                    </a:lnTo>
                    <a:lnTo>
                      <a:pt x="44" y="227"/>
                    </a:lnTo>
                    <a:lnTo>
                      <a:pt x="29" y="212"/>
                    </a:lnTo>
                    <a:lnTo>
                      <a:pt x="17" y="195"/>
                    </a:lnTo>
                    <a:lnTo>
                      <a:pt x="8" y="177"/>
                    </a:lnTo>
                    <a:lnTo>
                      <a:pt x="2" y="160"/>
                    </a:lnTo>
                    <a:lnTo>
                      <a:pt x="0" y="141"/>
                    </a:lnTo>
                    <a:close/>
                    <a:moveTo>
                      <a:pt x="29" y="151"/>
                    </a:moveTo>
                    <a:lnTo>
                      <a:pt x="35" y="168"/>
                    </a:lnTo>
                    <a:lnTo>
                      <a:pt x="38" y="177"/>
                    </a:lnTo>
                    <a:lnTo>
                      <a:pt x="44" y="185"/>
                    </a:lnTo>
                    <a:lnTo>
                      <a:pt x="54" y="193"/>
                    </a:lnTo>
                    <a:lnTo>
                      <a:pt x="65" y="200"/>
                    </a:lnTo>
                    <a:lnTo>
                      <a:pt x="78" y="208"/>
                    </a:lnTo>
                    <a:lnTo>
                      <a:pt x="95" y="214"/>
                    </a:lnTo>
                    <a:lnTo>
                      <a:pt x="114" y="217"/>
                    </a:lnTo>
                    <a:lnTo>
                      <a:pt x="135" y="221"/>
                    </a:lnTo>
                    <a:lnTo>
                      <a:pt x="160" y="221"/>
                    </a:lnTo>
                    <a:lnTo>
                      <a:pt x="187" y="221"/>
                    </a:lnTo>
                    <a:lnTo>
                      <a:pt x="230" y="219"/>
                    </a:lnTo>
                    <a:lnTo>
                      <a:pt x="268" y="214"/>
                    </a:lnTo>
                    <a:lnTo>
                      <a:pt x="307" y="204"/>
                    </a:lnTo>
                    <a:lnTo>
                      <a:pt x="339" y="193"/>
                    </a:lnTo>
                    <a:lnTo>
                      <a:pt x="354" y="185"/>
                    </a:lnTo>
                    <a:lnTo>
                      <a:pt x="367" y="177"/>
                    </a:lnTo>
                    <a:lnTo>
                      <a:pt x="379" y="170"/>
                    </a:lnTo>
                    <a:lnTo>
                      <a:pt x="388" y="160"/>
                    </a:lnTo>
                    <a:lnTo>
                      <a:pt x="394" y="153"/>
                    </a:lnTo>
                    <a:lnTo>
                      <a:pt x="400" y="143"/>
                    </a:lnTo>
                    <a:lnTo>
                      <a:pt x="402" y="134"/>
                    </a:lnTo>
                    <a:lnTo>
                      <a:pt x="402" y="122"/>
                    </a:lnTo>
                    <a:lnTo>
                      <a:pt x="400" y="107"/>
                    </a:lnTo>
                    <a:lnTo>
                      <a:pt x="392" y="92"/>
                    </a:lnTo>
                    <a:lnTo>
                      <a:pt x="381" y="80"/>
                    </a:lnTo>
                    <a:lnTo>
                      <a:pt x="364" y="69"/>
                    </a:lnTo>
                    <a:lnTo>
                      <a:pt x="343" y="61"/>
                    </a:lnTo>
                    <a:lnTo>
                      <a:pt x="316" y="56"/>
                    </a:lnTo>
                    <a:lnTo>
                      <a:pt x="282" y="54"/>
                    </a:lnTo>
                    <a:lnTo>
                      <a:pt x="242" y="54"/>
                    </a:lnTo>
                    <a:lnTo>
                      <a:pt x="189" y="58"/>
                    </a:lnTo>
                    <a:lnTo>
                      <a:pt x="143" y="63"/>
                    </a:lnTo>
                    <a:lnTo>
                      <a:pt x="103" y="75"/>
                    </a:lnTo>
                    <a:lnTo>
                      <a:pt x="71" y="90"/>
                    </a:lnTo>
                    <a:lnTo>
                      <a:pt x="52" y="103"/>
                    </a:lnTo>
                    <a:lnTo>
                      <a:pt x="38" y="118"/>
                    </a:lnTo>
                    <a:lnTo>
                      <a:pt x="31" y="134"/>
                    </a:lnTo>
                    <a:lnTo>
                      <a:pt x="29" y="151"/>
                    </a:lnTo>
                    <a:close/>
                  </a:path>
                </a:pathLst>
              </a:custGeom>
              <a:solidFill>
                <a:srgbClr val="3366FF"/>
              </a:solidFill>
              <a:ln w="9525">
                <a:solidFill>
                  <a:srgbClr val="000000"/>
                </a:solidFill>
                <a:prstDash val="solid"/>
                <a:round/>
                <a:headEnd/>
                <a:tailEnd/>
              </a:ln>
            </p:spPr>
            <p:txBody>
              <a:bodyPr/>
              <a:lstStyle/>
              <a:p>
                <a:endParaRPr lang="en-IN"/>
              </a:p>
            </p:txBody>
          </p:sp>
          <p:sp>
            <p:nvSpPr>
              <p:cNvPr id="4123" name="Freeform 23">
                <a:extLst>
                  <a:ext uri="{FF2B5EF4-FFF2-40B4-BE49-F238E27FC236}">
                    <a16:creationId xmlns:a16="http://schemas.microsoft.com/office/drawing/2014/main" id="{1AAB9380-2C15-B449-1E03-C234C6FAD8B4}"/>
                  </a:ext>
                </a:extLst>
              </p:cNvPr>
              <p:cNvSpPr>
                <a:spLocks/>
              </p:cNvSpPr>
              <p:nvPr/>
            </p:nvSpPr>
            <p:spPr bwMode="auto">
              <a:xfrm>
                <a:off x="1523" y="1697"/>
                <a:ext cx="211" cy="169"/>
              </a:xfrm>
              <a:custGeom>
                <a:avLst/>
                <a:gdLst>
                  <a:gd name="T0" fmla="*/ 16 w 423"/>
                  <a:gd name="T1" fmla="*/ 55 h 339"/>
                  <a:gd name="T2" fmla="*/ 8 w 423"/>
                  <a:gd name="T3" fmla="*/ 49 h 339"/>
                  <a:gd name="T4" fmla="*/ 3 w 423"/>
                  <a:gd name="T5" fmla="*/ 42 h 339"/>
                  <a:gd name="T6" fmla="*/ 0 w 423"/>
                  <a:gd name="T7" fmla="*/ 36 h 339"/>
                  <a:gd name="T8" fmla="*/ 0 w 423"/>
                  <a:gd name="T9" fmla="*/ 30 h 339"/>
                  <a:gd name="T10" fmla="*/ 2 w 423"/>
                  <a:gd name="T11" fmla="*/ 25 h 339"/>
                  <a:gd name="T12" fmla="*/ 6 w 423"/>
                  <a:gd name="T13" fmla="*/ 20 h 339"/>
                  <a:gd name="T14" fmla="*/ 14 w 423"/>
                  <a:gd name="T15" fmla="*/ 16 h 339"/>
                  <a:gd name="T16" fmla="*/ 22 w 423"/>
                  <a:gd name="T17" fmla="*/ 14 h 339"/>
                  <a:gd name="T18" fmla="*/ 32 w 423"/>
                  <a:gd name="T19" fmla="*/ 13 h 339"/>
                  <a:gd name="T20" fmla="*/ 60 w 423"/>
                  <a:gd name="T21" fmla="*/ 12 h 339"/>
                  <a:gd name="T22" fmla="*/ 87 w 423"/>
                  <a:gd name="T23" fmla="*/ 12 h 339"/>
                  <a:gd name="T24" fmla="*/ 93 w 423"/>
                  <a:gd name="T25" fmla="*/ 11 h 339"/>
                  <a:gd name="T26" fmla="*/ 98 w 423"/>
                  <a:gd name="T27" fmla="*/ 9 h 339"/>
                  <a:gd name="T28" fmla="*/ 101 w 423"/>
                  <a:gd name="T29" fmla="*/ 4 h 339"/>
                  <a:gd name="T30" fmla="*/ 102 w 423"/>
                  <a:gd name="T31" fmla="*/ 0 h 339"/>
                  <a:gd name="T32" fmla="*/ 105 w 423"/>
                  <a:gd name="T33" fmla="*/ 0 h 339"/>
                  <a:gd name="T34" fmla="*/ 105 w 423"/>
                  <a:gd name="T35" fmla="*/ 37 h 339"/>
                  <a:gd name="T36" fmla="*/ 101 w 423"/>
                  <a:gd name="T37" fmla="*/ 37 h 339"/>
                  <a:gd name="T38" fmla="*/ 101 w 423"/>
                  <a:gd name="T39" fmla="*/ 35 h 339"/>
                  <a:gd name="T40" fmla="*/ 101 w 423"/>
                  <a:gd name="T41" fmla="*/ 31 h 339"/>
                  <a:gd name="T42" fmla="*/ 96 w 423"/>
                  <a:gd name="T43" fmla="*/ 26 h 339"/>
                  <a:gd name="T44" fmla="*/ 91 w 423"/>
                  <a:gd name="T45" fmla="*/ 25 h 339"/>
                  <a:gd name="T46" fmla="*/ 86 w 423"/>
                  <a:gd name="T47" fmla="*/ 25 h 339"/>
                  <a:gd name="T48" fmla="*/ 61 w 423"/>
                  <a:gd name="T49" fmla="*/ 26 h 339"/>
                  <a:gd name="T50" fmla="*/ 34 w 423"/>
                  <a:gd name="T51" fmla="*/ 26 h 339"/>
                  <a:gd name="T52" fmla="*/ 24 w 423"/>
                  <a:gd name="T53" fmla="*/ 28 h 339"/>
                  <a:gd name="T54" fmla="*/ 17 w 423"/>
                  <a:gd name="T55" fmla="*/ 31 h 339"/>
                  <a:gd name="T56" fmla="*/ 14 w 423"/>
                  <a:gd name="T57" fmla="*/ 36 h 339"/>
                  <a:gd name="T58" fmla="*/ 14 w 423"/>
                  <a:gd name="T59" fmla="*/ 43 h 339"/>
                  <a:gd name="T60" fmla="*/ 19 w 423"/>
                  <a:gd name="T61" fmla="*/ 51 h 339"/>
                  <a:gd name="T62" fmla="*/ 24 w 423"/>
                  <a:gd name="T63" fmla="*/ 55 h 339"/>
                  <a:gd name="T64" fmla="*/ 55 w 423"/>
                  <a:gd name="T65" fmla="*/ 57 h 339"/>
                  <a:gd name="T66" fmla="*/ 86 w 423"/>
                  <a:gd name="T67" fmla="*/ 56 h 339"/>
                  <a:gd name="T68" fmla="*/ 93 w 423"/>
                  <a:gd name="T69" fmla="*/ 56 h 339"/>
                  <a:gd name="T70" fmla="*/ 97 w 423"/>
                  <a:gd name="T71" fmla="*/ 54 h 339"/>
                  <a:gd name="T72" fmla="*/ 100 w 423"/>
                  <a:gd name="T73" fmla="*/ 51 h 339"/>
                  <a:gd name="T74" fmla="*/ 101 w 423"/>
                  <a:gd name="T75" fmla="*/ 44 h 339"/>
                  <a:gd name="T76" fmla="*/ 105 w 423"/>
                  <a:gd name="T77" fmla="*/ 81 h 339"/>
                  <a:gd name="T78" fmla="*/ 101 w 423"/>
                  <a:gd name="T79" fmla="*/ 81 h 339"/>
                  <a:gd name="T80" fmla="*/ 101 w 423"/>
                  <a:gd name="T81" fmla="*/ 77 h 339"/>
                  <a:gd name="T82" fmla="*/ 99 w 423"/>
                  <a:gd name="T83" fmla="*/ 73 h 339"/>
                  <a:gd name="T84" fmla="*/ 94 w 423"/>
                  <a:gd name="T85" fmla="*/ 71 h 339"/>
                  <a:gd name="T86" fmla="*/ 87 w 423"/>
                  <a:gd name="T87" fmla="*/ 70 h 339"/>
                  <a:gd name="T88" fmla="*/ 63 w 423"/>
                  <a:gd name="T89" fmla="*/ 71 h 339"/>
                  <a:gd name="T90" fmla="*/ 35 w 423"/>
                  <a:gd name="T91" fmla="*/ 71 h 339"/>
                  <a:gd name="T92" fmla="*/ 24 w 423"/>
                  <a:gd name="T93" fmla="*/ 71 h 339"/>
                  <a:gd name="T94" fmla="*/ 18 w 423"/>
                  <a:gd name="T95" fmla="*/ 73 h 339"/>
                  <a:gd name="T96" fmla="*/ 15 w 423"/>
                  <a:gd name="T97" fmla="*/ 76 h 339"/>
                  <a:gd name="T98" fmla="*/ 15 w 423"/>
                  <a:gd name="T99" fmla="*/ 80 h 339"/>
                  <a:gd name="T100" fmla="*/ 12 w 423"/>
                  <a:gd name="T101" fmla="*/ 84 h 339"/>
                  <a:gd name="T102" fmla="*/ 0 w 423"/>
                  <a:gd name="T103" fmla="*/ 62 h 339"/>
                  <a:gd name="T104" fmla="*/ 0 w 423"/>
                  <a:gd name="T105" fmla="*/ 58 h 339"/>
                  <a:gd name="T106" fmla="*/ 21 w 423"/>
                  <a:gd name="T107" fmla="*/ 58 h 3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23" h="339">
                    <a:moveTo>
                      <a:pt x="86" y="232"/>
                    </a:moveTo>
                    <a:lnTo>
                      <a:pt x="65" y="221"/>
                    </a:lnTo>
                    <a:lnTo>
                      <a:pt x="48" y="208"/>
                    </a:lnTo>
                    <a:lnTo>
                      <a:pt x="35" y="196"/>
                    </a:lnTo>
                    <a:lnTo>
                      <a:pt x="21" y="183"/>
                    </a:lnTo>
                    <a:lnTo>
                      <a:pt x="12" y="169"/>
                    </a:lnTo>
                    <a:lnTo>
                      <a:pt x="6" y="158"/>
                    </a:lnTo>
                    <a:lnTo>
                      <a:pt x="2" y="145"/>
                    </a:lnTo>
                    <a:lnTo>
                      <a:pt x="0" y="133"/>
                    </a:lnTo>
                    <a:lnTo>
                      <a:pt x="2" y="122"/>
                    </a:lnTo>
                    <a:lnTo>
                      <a:pt x="4" y="110"/>
                    </a:lnTo>
                    <a:lnTo>
                      <a:pt x="10" y="101"/>
                    </a:lnTo>
                    <a:lnTo>
                      <a:pt x="18" y="91"/>
                    </a:lnTo>
                    <a:lnTo>
                      <a:pt x="27" y="82"/>
                    </a:lnTo>
                    <a:lnTo>
                      <a:pt x="40" y="74"/>
                    </a:lnTo>
                    <a:lnTo>
                      <a:pt x="56" y="67"/>
                    </a:lnTo>
                    <a:lnTo>
                      <a:pt x="73" y="61"/>
                    </a:lnTo>
                    <a:lnTo>
                      <a:pt x="88" y="57"/>
                    </a:lnTo>
                    <a:lnTo>
                      <a:pt x="107" y="55"/>
                    </a:lnTo>
                    <a:lnTo>
                      <a:pt x="130" y="53"/>
                    </a:lnTo>
                    <a:lnTo>
                      <a:pt x="155" y="52"/>
                    </a:lnTo>
                    <a:lnTo>
                      <a:pt x="242" y="50"/>
                    </a:lnTo>
                    <a:lnTo>
                      <a:pt x="330" y="48"/>
                    </a:lnTo>
                    <a:lnTo>
                      <a:pt x="349" y="48"/>
                    </a:lnTo>
                    <a:lnTo>
                      <a:pt x="362" y="46"/>
                    </a:lnTo>
                    <a:lnTo>
                      <a:pt x="375" y="44"/>
                    </a:lnTo>
                    <a:lnTo>
                      <a:pt x="383" y="42"/>
                    </a:lnTo>
                    <a:lnTo>
                      <a:pt x="392" y="38"/>
                    </a:lnTo>
                    <a:lnTo>
                      <a:pt x="400" y="31"/>
                    </a:lnTo>
                    <a:lnTo>
                      <a:pt x="404" y="19"/>
                    </a:lnTo>
                    <a:lnTo>
                      <a:pt x="406" y="10"/>
                    </a:lnTo>
                    <a:lnTo>
                      <a:pt x="408" y="0"/>
                    </a:lnTo>
                    <a:lnTo>
                      <a:pt x="415" y="0"/>
                    </a:lnTo>
                    <a:lnTo>
                      <a:pt x="423" y="0"/>
                    </a:lnTo>
                    <a:lnTo>
                      <a:pt x="421" y="74"/>
                    </a:lnTo>
                    <a:lnTo>
                      <a:pt x="421" y="149"/>
                    </a:lnTo>
                    <a:lnTo>
                      <a:pt x="413" y="149"/>
                    </a:lnTo>
                    <a:lnTo>
                      <a:pt x="404" y="150"/>
                    </a:lnTo>
                    <a:lnTo>
                      <a:pt x="404" y="147"/>
                    </a:lnTo>
                    <a:lnTo>
                      <a:pt x="404" y="143"/>
                    </a:lnTo>
                    <a:lnTo>
                      <a:pt x="404" y="133"/>
                    </a:lnTo>
                    <a:lnTo>
                      <a:pt x="404" y="126"/>
                    </a:lnTo>
                    <a:lnTo>
                      <a:pt x="396" y="114"/>
                    </a:lnTo>
                    <a:lnTo>
                      <a:pt x="385" y="107"/>
                    </a:lnTo>
                    <a:lnTo>
                      <a:pt x="371" y="103"/>
                    </a:lnTo>
                    <a:lnTo>
                      <a:pt x="366" y="101"/>
                    </a:lnTo>
                    <a:lnTo>
                      <a:pt x="356" y="101"/>
                    </a:lnTo>
                    <a:lnTo>
                      <a:pt x="345" y="101"/>
                    </a:lnTo>
                    <a:lnTo>
                      <a:pt x="330" y="103"/>
                    </a:lnTo>
                    <a:lnTo>
                      <a:pt x="246" y="105"/>
                    </a:lnTo>
                    <a:lnTo>
                      <a:pt x="162" y="107"/>
                    </a:lnTo>
                    <a:lnTo>
                      <a:pt x="136" y="107"/>
                    </a:lnTo>
                    <a:lnTo>
                      <a:pt x="113" y="110"/>
                    </a:lnTo>
                    <a:lnTo>
                      <a:pt x="96" y="112"/>
                    </a:lnTo>
                    <a:lnTo>
                      <a:pt x="80" y="118"/>
                    </a:lnTo>
                    <a:lnTo>
                      <a:pt x="69" y="126"/>
                    </a:lnTo>
                    <a:lnTo>
                      <a:pt x="61" y="133"/>
                    </a:lnTo>
                    <a:lnTo>
                      <a:pt x="56" y="145"/>
                    </a:lnTo>
                    <a:lnTo>
                      <a:pt x="54" y="156"/>
                    </a:lnTo>
                    <a:lnTo>
                      <a:pt x="58" y="175"/>
                    </a:lnTo>
                    <a:lnTo>
                      <a:pt x="69" y="194"/>
                    </a:lnTo>
                    <a:lnTo>
                      <a:pt x="77" y="204"/>
                    </a:lnTo>
                    <a:lnTo>
                      <a:pt x="86" y="213"/>
                    </a:lnTo>
                    <a:lnTo>
                      <a:pt x="99" y="223"/>
                    </a:lnTo>
                    <a:lnTo>
                      <a:pt x="113" y="232"/>
                    </a:lnTo>
                    <a:lnTo>
                      <a:pt x="221" y="230"/>
                    </a:lnTo>
                    <a:lnTo>
                      <a:pt x="328" y="228"/>
                    </a:lnTo>
                    <a:lnTo>
                      <a:pt x="347" y="227"/>
                    </a:lnTo>
                    <a:lnTo>
                      <a:pt x="362" y="227"/>
                    </a:lnTo>
                    <a:lnTo>
                      <a:pt x="373" y="225"/>
                    </a:lnTo>
                    <a:lnTo>
                      <a:pt x="379" y="223"/>
                    </a:lnTo>
                    <a:lnTo>
                      <a:pt x="390" y="217"/>
                    </a:lnTo>
                    <a:lnTo>
                      <a:pt x="398" y="209"/>
                    </a:lnTo>
                    <a:lnTo>
                      <a:pt x="400" y="204"/>
                    </a:lnTo>
                    <a:lnTo>
                      <a:pt x="402" y="196"/>
                    </a:lnTo>
                    <a:lnTo>
                      <a:pt x="404" y="177"/>
                    </a:lnTo>
                    <a:lnTo>
                      <a:pt x="421" y="177"/>
                    </a:lnTo>
                    <a:lnTo>
                      <a:pt x="421" y="325"/>
                    </a:lnTo>
                    <a:lnTo>
                      <a:pt x="413" y="325"/>
                    </a:lnTo>
                    <a:lnTo>
                      <a:pt x="406" y="325"/>
                    </a:lnTo>
                    <a:lnTo>
                      <a:pt x="406" y="320"/>
                    </a:lnTo>
                    <a:lnTo>
                      <a:pt x="404" y="308"/>
                    </a:lnTo>
                    <a:lnTo>
                      <a:pt x="402" y="301"/>
                    </a:lnTo>
                    <a:lnTo>
                      <a:pt x="396" y="293"/>
                    </a:lnTo>
                    <a:lnTo>
                      <a:pt x="389" y="289"/>
                    </a:lnTo>
                    <a:lnTo>
                      <a:pt x="379" y="286"/>
                    </a:lnTo>
                    <a:lnTo>
                      <a:pt x="366" y="284"/>
                    </a:lnTo>
                    <a:lnTo>
                      <a:pt x="349" y="282"/>
                    </a:lnTo>
                    <a:lnTo>
                      <a:pt x="328" y="282"/>
                    </a:lnTo>
                    <a:lnTo>
                      <a:pt x="253" y="284"/>
                    </a:lnTo>
                    <a:lnTo>
                      <a:pt x="177" y="286"/>
                    </a:lnTo>
                    <a:lnTo>
                      <a:pt x="143" y="286"/>
                    </a:lnTo>
                    <a:lnTo>
                      <a:pt x="118" y="287"/>
                    </a:lnTo>
                    <a:lnTo>
                      <a:pt x="98" y="287"/>
                    </a:lnTo>
                    <a:lnTo>
                      <a:pt x="86" y="289"/>
                    </a:lnTo>
                    <a:lnTo>
                      <a:pt x="73" y="293"/>
                    </a:lnTo>
                    <a:lnTo>
                      <a:pt x="65" y="297"/>
                    </a:lnTo>
                    <a:lnTo>
                      <a:pt x="61" y="305"/>
                    </a:lnTo>
                    <a:lnTo>
                      <a:pt x="59" y="312"/>
                    </a:lnTo>
                    <a:lnTo>
                      <a:pt x="61" y="322"/>
                    </a:lnTo>
                    <a:lnTo>
                      <a:pt x="67" y="333"/>
                    </a:lnTo>
                    <a:lnTo>
                      <a:pt x="50" y="339"/>
                    </a:lnTo>
                    <a:lnTo>
                      <a:pt x="25" y="295"/>
                    </a:lnTo>
                    <a:lnTo>
                      <a:pt x="0" y="249"/>
                    </a:lnTo>
                    <a:lnTo>
                      <a:pt x="0" y="242"/>
                    </a:lnTo>
                    <a:lnTo>
                      <a:pt x="0" y="234"/>
                    </a:lnTo>
                    <a:lnTo>
                      <a:pt x="44" y="234"/>
                    </a:lnTo>
                    <a:lnTo>
                      <a:pt x="86" y="232"/>
                    </a:lnTo>
                    <a:close/>
                  </a:path>
                </a:pathLst>
              </a:custGeom>
              <a:solidFill>
                <a:srgbClr val="3366FF"/>
              </a:solidFill>
              <a:ln w="9525">
                <a:solidFill>
                  <a:srgbClr val="000000"/>
                </a:solidFill>
                <a:prstDash val="solid"/>
                <a:round/>
                <a:headEnd/>
                <a:tailEnd/>
              </a:ln>
            </p:spPr>
            <p:txBody>
              <a:bodyPr/>
              <a:lstStyle/>
              <a:p>
                <a:endParaRPr lang="en-IN"/>
              </a:p>
            </p:txBody>
          </p:sp>
          <p:sp>
            <p:nvSpPr>
              <p:cNvPr id="4124" name="Freeform 24">
                <a:extLst>
                  <a:ext uri="{FF2B5EF4-FFF2-40B4-BE49-F238E27FC236}">
                    <a16:creationId xmlns:a16="http://schemas.microsoft.com/office/drawing/2014/main" id="{293003A5-0E15-4A49-6817-389139C67070}"/>
                  </a:ext>
                </a:extLst>
              </p:cNvPr>
              <p:cNvSpPr>
                <a:spLocks/>
              </p:cNvSpPr>
              <p:nvPr/>
            </p:nvSpPr>
            <p:spPr bwMode="auto">
              <a:xfrm>
                <a:off x="1526" y="1435"/>
                <a:ext cx="225" cy="262"/>
              </a:xfrm>
              <a:custGeom>
                <a:avLst/>
                <a:gdLst>
                  <a:gd name="T0" fmla="*/ 14 w 449"/>
                  <a:gd name="T1" fmla="*/ 98 h 525"/>
                  <a:gd name="T2" fmla="*/ 6 w 449"/>
                  <a:gd name="T3" fmla="*/ 91 h 525"/>
                  <a:gd name="T4" fmla="*/ 1 w 449"/>
                  <a:gd name="T5" fmla="*/ 79 h 525"/>
                  <a:gd name="T6" fmla="*/ 5 w 449"/>
                  <a:gd name="T7" fmla="*/ 69 h 525"/>
                  <a:gd name="T8" fmla="*/ 15 w 449"/>
                  <a:gd name="T9" fmla="*/ 62 h 525"/>
                  <a:gd name="T10" fmla="*/ 18 w 449"/>
                  <a:gd name="T11" fmla="*/ 55 h 525"/>
                  <a:gd name="T12" fmla="*/ 8 w 449"/>
                  <a:gd name="T13" fmla="*/ 45 h 525"/>
                  <a:gd name="T14" fmla="*/ 5 w 449"/>
                  <a:gd name="T15" fmla="*/ 36 h 525"/>
                  <a:gd name="T16" fmla="*/ 6 w 449"/>
                  <a:gd name="T17" fmla="*/ 27 h 525"/>
                  <a:gd name="T18" fmla="*/ 12 w 449"/>
                  <a:gd name="T19" fmla="*/ 20 h 525"/>
                  <a:gd name="T20" fmla="*/ 24 w 449"/>
                  <a:gd name="T21" fmla="*/ 14 h 525"/>
                  <a:gd name="T22" fmla="*/ 38 w 449"/>
                  <a:gd name="T23" fmla="*/ 12 h 525"/>
                  <a:gd name="T24" fmla="*/ 88 w 449"/>
                  <a:gd name="T25" fmla="*/ 12 h 525"/>
                  <a:gd name="T26" fmla="*/ 100 w 449"/>
                  <a:gd name="T27" fmla="*/ 11 h 525"/>
                  <a:gd name="T28" fmla="*/ 106 w 449"/>
                  <a:gd name="T29" fmla="*/ 7 h 525"/>
                  <a:gd name="T30" fmla="*/ 111 w 449"/>
                  <a:gd name="T31" fmla="*/ 0 h 525"/>
                  <a:gd name="T32" fmla="*/ 109 w 449"/>
                  <a:gd name="T33" fmla="*/ 37 h 525"/>
                  <a:gd name="T34" fmla="*/ 106 w 449"/>
                  <a:gd name="T35" fmla="*/ 35 h 525"/>
                  <a:gd name="T36" fmla="*/ 104 w 449"/>
                  <a:gd name="T37" fmla="*/ 28 h 525"/>
                  <a:gd name="T38" fmla="*/ 96 w 449"/>
                  <a:gd name="T39" fmla="*/ 25 h 525"/>
                  <a:gd name="T40" fmla="*/ 87 w 449"/>
                  <a:gd name="T41" fmla="*/ 25 h 525"/>
                  <a:gd name="T42" fmla="*/ 33 w 449"/>
                  <a:gd name="T43" fmla="*/ 27 h 525"/>
                  <a:gd name="T44" fmla="*/ 22 w 449"/>
                  <a:gd name="T45" fmla="*/ 31 h 525"/>
                  <a:gd name="T46" fmla="*/ 18 w 449"/>
                  <a:gd name="T47" fmla="*/ 39 h 525"/>
                  <a:gd name="T48" fmla="*/ 20 w 449"/>
                  <a:gd name="T49" fmla="*/ 48 h 525"/>
                  <a:gd name="T50" fmla="*/ 27 w 449"/>
                  <a:gd name="T51" fmla="*/ 55 h 525"/>
                  <a:gd name="T52" fmla="*/ 34 w 449"/>
                  <a:gd name="T53" fmla="*/ 58 h 525"/>
                  <a:gd name="T54" fmla="*/ 85 w 449"/>
                  <a:gd name="T55" fmla="*/ 57 h 525"/>
                  <a:gd name="T56" fmla="*/ 96 w 449"/>
                  <a:gd name="T57" fmla="*/ 56 h 525"/>
                  <a:gd name="T58" fmla="*/ 103 w 449"/>
                  <a:gd name="T59" fmla="*/ 52 h 525"/>
                  <a:gd name="T60" fmla="*/ 105 w 449"/>
                  <a:gd name="T61" fmla="*/ 44 h 525"/>
                  <a:gd name="T62" fmla="*/ 107 w 449"/>
                  <a:gd name="T63" fmla="*/ 63 h 525"/>
                  <a:gd name="T64" fmla="*/ 103 w 449"/>
                  <a:gd name="T65" fmla="*/ 82 h 525"/>
                  <a:gd name="T66" fmla="*/ 102 w 449"/>
                  <a:gd name="T67" fmla="*/ 75 h 525"/>
                  <a:gd name="T68" fmla="*/ 95 w 449"/>
                  <a:gd name="T69" fmla="*/ 71 h 525"/>
                  <a:gd name="T70" fmla="*/ 88 w 449"/>
                  <a:gd name="T71" fmla="*/ 71 h 525"/>
                  <a:gd name="T72" fmla="*/ 40 w 449"/>
                  <a:gd name="T73" fmla="*/ 71 h 525"/>
                  <a:gd name="T74" fmla="*/ 25 w 449"/>
                  <a:gd name="T75" fmla="*/ 73 h 525"/>
                  <a:gd name="T76" fmla="*/ 17 w 449"/>
                  <a:gd name="T77" fmla="*/ 79 h 525"/>
                  <a:gd name="T78" fmla="*/ 15 w 449"/>
                  <a:gd name="T79" fmla="*/ 90 h 525"/>
                  <a:gd name="T80" fmla="*/ 25 w 449"/>
                  <a:gd name="T81" fmla="*/ 102 h 525"/>
                  <a:gd name="T82" fmla="*/ 83 w 449"/>
                  <a:gd name="T83" fmla="*/ 103 h 525"/>
                  <a:gd name="T84" fmla="*/ 94 w 449"/>
                  <a:gd name="T85" fmla="*/ 102 h 525"/>
                  <a:gd name="T86" fmla="*/ 100 w 449"/>
                  <a:gd name="T87" fmla="*/ 98 h 525"/>
                  <a:gd name="T88" fmla="*/ 102 w 449"/>
                  <a:gd name="T89" fmla="*/ 93 h 525"/>
                  <a:gd name="T90" fmla="*/ 106 w 449"/>
                  <a:gd name="T91" fmla="*/ 90 h 525"/>
                  <a:gd name="T92" fmla="*/ 103 w 449"/>
                  <a:gd name="T93" fmla="*/ 128 h 525"/>
                  <a:gd name="T94" fmla="*/ 100 w 449"/>
                  <a:gd name="T95" fmla="*/ 123 h 525"/>
                  <a:gd name="T96" fmla="*/ 97 w 449"/>
                  <a:gd name="T97" fmla="*/ 119 h 525"/>
                  <a:gd name="T98" fmla="*/ 90 w 449"/>
                  <a:gd name="T99" fmla="*/ 117 h 525"/>
                  <a:gd name="T100" fmla="*/ 62 w 449"/>
                  <a:gd name="T101" fmla="*/ 117 h 525"/>
                  <a:gd name="T102" fmla="*/ 29 w 449"/>
                  <a:gd name="T103" fmla="*/ 118 h 525"/>
                  <a:gd name="T104" fmla="*/ 19 w 449"/>
                  <a:gd name="T105" fmla="*/ 119 h 525"/>
                  <a:gd name="T106" fmla="*/ 15 w 449"/>
                  <a:gd name="T107" fmla="*/ 122 h 525"/>
                  <a:gd name="T108" fmla="*/ 16 w 449"/>
                  <a:gd name="T109" fmla="*/ 129 h 525"/>
                  <a:gd name="T110" fmla="*/ 0 w 449"/>
                  <a:gd name="T111" fmla="*/ 107 h 525"/>
                  <a:gd name="T112" fmla="*/ 22 w 449"/>
                  <a:gd name="T113" fmla="*/ 104 h 5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49" h="525">
                    <a:moveTo>
                      <a:pt x="88" y="419"/>
                    </a:moveTo>
                    <a:lnTo>
                      <a:pt x="67" y="405"/>
                    </a:lnTo>
                    <a:lnTo>
                      <a:pt x="53" y="394"/>
                    </a:lnTo>
                    <a:lnTo>
                      <a:pt x="42" y="384"/>
                    </a:lnTo>
                    <a:lnTo>
                      <a:pt x="36" y="381"/>
                    </a:lnTo>
                    <a:lnTo>
                      <a:pt x="23" y="365"/>
                    </a:lnTo>
                    <a:lnTo>
                      <a:pt x="12" y="348"/>
                    </a:lnTo>
                    <a:lnTo>
                      <a:pt x="6" y="333"/>
                    </a:lnTo>
                    <a:lnTo>
                      <a:pt x="4" y="316"/>
                    </a:lnTo>
                    <a:lnTo>
                      <a:pt x="6" y="303"/>
                    </a:lnTo>
                    <a:lnTo>
                      <a:pt x="12" y="289"/>
                    </a:lnTo>
                    <a:lnTo>
                      <a:pt x="19" y="278"/>
                    </a:lnTo>
                    <a:lnTo>
                      <a:pt x="31" y="266"/>
                    </a:lnTo>
                    <a:lnTo>
                      <a:pt x="44" y="257"/>
                    </a:lnTo>
                    <a:lnTo>
                      <a:pt x="59" y="249"/>
                    </a:lnTo>
                    <a:lnTo>
                      <a:pt x="76" y="242"/>
                    </a:lnTo>
                    <a:lnTo>
                      <a:pt x="97" y="238"/>
                    </a:lnTo>
                    <a:lnTo>
                      <a:pt x="72" y="221"/>
                    </a:lnTo>
                    <a:lnTo>
                      <a:pt x="53" y="207"/>
                    </a:lnTo>
                    <a:lnTo>
                      <a:pt x="40" y="192"/>
                    </a:lnTo>
                    <a:lnTo>
                      <a:pt x="31" y="181"/>
                    </a:lnTo>
                    <a:lnTo>
                      <a:pt x="23" y="169"/>
                    </a:lnTo>
                    <a:lnTo>
                      <a:pt x="19" y="158"/>
                    </a:lnTo>
                    <a:lnTo>
                      <a:pt x="17" y="147"/>
                    </a:lnTo>
                    <a:lnTo>
                      <a:pt x="17" y="133"/>
                    </a:lnTo>
                    <a:lnTo>
                      <a:pt x="19" y="122"/>
                    </a:lnTo>
                    <a:lnTo>
                      <a:pt x="23" y="110"/>
                    </a:lnTo>
                    <a:lnTo>
                      <a:pt x="31" y="101"/>
                    </a:lnTo>
                    <a:lnTo>
                      <a:pt x="38" y="91"/>
                    </a:lnTo>
                    <a:lnTo>
                      <a:pt x="48" y="82"/>
                    </a:lnTo>
                    <a:lnTo>
                      <a:pt x="61" y="74"/>
                    </a:lnTo>
                    <a:lnTo>
                      <a:pt x="76" y="67"/>
                    </a:lnTo>
                    <a:lnTo>
                      <a:pt x="95" y="59"/>
                    </a:lnTo>
                    <a:lnTo>
                      <a:pt x="111" y="57"/>
                    </a:lnTo>
                    <a:lnTo>
                      <a:pt x="128" y="53"/>
                    </a:lnTo>
                    <a:lnTo>
                      <a:pt x="150" y="51"/>
                    </a:lnTo>
                    <a:lnTo>
                      <a:pt x="177" y="51"/>
                    </a:lnTo>
                    <a:lnTo>
                      <a:pt x="265" y="50"/>
                    </a:lnTo>
                    <a:lnTo>
                      <a:pt x="352" y="48"/>
                    </a:lnTo>
                    <a:lnTo>
                      <a:pt x="371" y="46"/>
                    </a:lnTo>
                    <a:lnTo>
                      <a:pt x="384" y="46"/>
                    </a:lnTo>
                    <a:lnTo>
                      <a:pt x="398" y="44"/>
                    </a:lnTo>
                    <a:lnTo>
                      <a:pt x="405" y="42"/>
                    </a:lnTo>
                    <a:lnTo>
                      <a:pt x="415" y="36"/>
                    </a:lnTo>
                    <a:lnTo>
                      <a:pt x="424" y="29"/>
                    </a:lnTo>
                    <a:lnTo>
                      <a:pt x="430" y="17"/>
                    </a:lnTo>
                    <a:lnTo>
                      <a:pt x="434" y="0"/>
                    </a:lnTo>
                    <a:lnTo>
                      <a:pt x="441" y="0"/>
                    </a:lnTo>
                    <a:lnTo>
                      <a:pt x="449" y="0"/>
                    </a:lnTo>
                    <a:lnTo>
                      <a:pt x="443" y="74"/>
                    </a:lnTo>
                    <a:lnTo>
                      <a:pt x="436" y="148"/>
                    </a:lnTo>
                    <a:lnTo>
                      <a:pt x="428" y="148"/>
                    </a:lnTo>
                    <a:lnTo>
                      <a:pt x="421" y="148"/>
                    </a:lnTo>
                    <a:lnTo>
                      <a:pt x="421" y="143"/>
                    </a:lnTo>
                    <a:lnTo>
                      <a:pt x="421" y="133"/>
                    </a:lnTo>
                    <a:lnTo>
                      <a:pt x="421" y="126"/>
                    </a:lnTo>
                    <a:lnTo>
                      <a:pt x="413" y="112"/>
                    </a:lnTo>
                    <a:lnTo>
                      <a:pt x="405" y="107"/>
                    </a:lnTo>
                    <a:lnTo>
                      <a:pt x="390" y="103"/>
                    </a:lnTo>
                    <a:lnTo>
                      <a:pt x="384" y="101"/>
                    </a:lnTo>
                    <a:lnTo>
                      <a:pt x="377" y="101"/>
                    </a:lnTo>
                    <a:lnTo>
                      <a:pt x="364" y="101"/>
                    </a:lnTo>
                    <a:lnTo>
                      <a:pt x="348" y="101"/>
                    </a:lnTo>
                    <a:lnTo>
                      <a:pt x="171" y="107"/>
                    </a:lnTo>
                    <a:lnTo>
                      <a:pt x="149" y="107"/>
                    </a:lnTo>
                    <a:lnTo>
                      <a:pt x="130" y="109"/>
                    </a:lnTo>
                    <a:lnTo>
                      <a:pt x="112" y="112"/>
                    </a:lnTo>
                    <a:lnTo>
                      <a:pt x="101" y="116"/>
                    </a:lnTo>
                    <a:lnTo>
                      <a:pt x="88" y="124"/>
                    </a:lnTo>
                    <a:lnTo>
                      <a:pt x="78" y="133"/>
                    </a:lnTo>
                    <a:lnTo>
                      <a:pt x="72" y="145"/>
                    </a:lnTo>
                    <a:lnTo>
                      <a:pt x="69" y="158"/>
                    </a:lnTo>
                    <a:lnTo>
                      <a:pt x="71" y="175"/>
                    </a:lnTo>
                    <a:lnTo>
                      <a:pt x="74" y="185"/>
                    </a:lnTo>
                    <a:lnTo>
                      <a:pt x="78" y="192"/>
                    </a:lnTo>
                    <a:lnTo>
                      <a:pt x="86" y="202"/>
                    </a:lnTo>
                    <a:lnTo>
                      <a:pt x="93" y="211"/>
                    </a:lnTo>
                    <a:lnTo>
                      <a:pt x="105" y="223"/>
                    </a:lnTo>
                    <a:lnTo>
                      <a:pt x="118" y="234"/>
                    </a:lnTo>
                    <a:lnTo>
                      <a:pt x="124" y="234"/>
                    </a:lnTo>
                    <a:lnTo>
                      <a:pt x="133" y="234"/>
                    </a:lnTo>
                    <a:lnTo>
                      <a:pt x="143" y="234"/>
                    </a:lnTo>
                    <a:lnTo>
                      <a:pt x="240" y="232"/>
                    </a:lnTo>
                    <a:lnTo>
                      <a:pt x="339" y="230"/>
                    </a:lnTo>
                    <a:lnTo>
                      <a:pt x="358" y="228"/>
                    </a:lnTo>
                    <a:lnTo>
                      <a:pt x="373" y="228"/>
                    </a:lnTo>
                    <a:lnTo>
                      <a:pt x="384" y="226"/>
                    </a:lnTo>
                    <a:lnTo>
                      <a:pt x="390" y="225"/>
                    </a:lnTo>
                    <a:lnTo>
                      <a:pt x="400" y="219"/>
                    </a:lnTo>
                    <a:lnTo>
                      <a:pt x="409" y="211"/>
                    </a:lnTo>
                    <a:lnTo>
                      <a:pt x="413" y="206"/>
                    </a:lnTo>
                    <a:lnTo>
                      <a:pt x="415" y="198"/>
                    </a:lnTo>
                    <a:lnTo>
                      <a:pt x="419" y="179"/>
                    </a:lnTo>
                    <a:lnTo>
                      <a:pt x="426" y="179"/>
                    </a:lnTo>
                    <a:lnTo>
                      <a:pt x="434" y="179"/>
                    </a:lnTo>
                    <a:lnTo>
                      <a:pt x="428" y="255"/>
                    </a:lnTo>
                    <a:lnTo>
                      <a:pt x="424" y="331"/>
                    </a:lnTo>
                    <a:lnTo>
                      <a:pt x="417" y="331"/>
                    </a:lnTo>
                    <a:lnTo>
                      <a:pt x="409" y="331"/>
                    </a:lnTo>
                    <a:lnTo>
                      <a:pt x="409" y="320"/>
                    </a:lnTo>
                    <a:lnTo>
                      <a:pt x="407" y="310"/>
                    </a:lnTo>
                    <a:lnTo>
                      <a:pt x="405" y="303"/>
                    </a:lnTo>
                    <a:lnTo>
                      <a:pt x="402" y="297"/>
                    </a:lnTo>
                    <a:lnTo>
                      <a:pt x="394" y="289"/>
                    </a:lnTo>
                    <a:lnTo>
                      <a:pt x="379" y="284"/>
                    </a:lnTo>
                    <a:lnTo>
                      <a:pt x="373" y="284"/>
                    </a:lnTo>
                    <a:lnTo>
                      <a:pt x="364" y="284"/>
                    </a:lnTo>
                    <a:lnTo>
                      <a:pt x="352" y="284"/>
                    </a:lnTo>
                    <a:lnTo>
                      <a:pt x="335" y="284"/>
                    </a:lnTo>
                    <a:lnTo>
                      <a:pt x="247" y="285"/>
                    </a:lnTo>
                    <a:lnTo>
                      <a:pt x="158" y="287"/>
                    </a:lnTo>
                    <a:lnTo>
                      <a:pt x="135" y="289"/>
                    </a:lnTo>
                    <a:lnTo>
                      <a:pt x="116" y="291"/>
                    </a:lnTo>
                    <a:lnTo>
                      <a:pt x="99" y="295"/>
                    </a:lnTo>
                    <a:lnTo>
                      <a:pt x="86" y="301"/>
                    </a:lnTo>
                    <a:lnTo>
                      <a:pt x="72" y="308"/>
                    </a:lnTo>
                    <a:lnTo>
                      <a:pt x="65" y="318"/>
                    </a:lnTo>
                    <a:lnTo>
                      <a:pt x="59" y="329"/>
                    </a:lnTo>
                    <a:lnTo>
                      <a:pt x="55" y="341"/>
                    </a:lnTo>
                    <a:lnTo>
                      <a:pt x="59" y="360"/>
                    </a:lnTo>
                    <a:lnTo>
                      <a:pt x="67" y="377"/>
                    </a:lnTo>
                    <a:lnTo>
                      <a:pt x="88" y="402"/>
                    </a:lnTo>
                    <a:lnTo>
                      <a:pt x="97" y="411"/>
                    </a:lnTo>
                    <a:lnTo>
                      <a:pt x="109" y="419"/>
                    </a:lnTo>
                    <a:lnTo>
                      <a:pt x="219" y="417"/>
                    </a:lnTo>
                    <a:lnTo>
                      <a:pt x="329" y="413"/>
                    </a:lnTo>
                    <a:lnTo>
                      <a:pt x="348" y="413"/>
                    </a:lnTo>
                    <a:lnTo>
                      <a:pt x="362" y="411"/>
                    </a:lnTo>
                    <a:lnTo>
                      <a:pt x="373" y="409"/>
                    </a:lnTo>
                    <a:lnTo>
                      <a:pt x="381" y="407"/>
                    </a:lnTo>
                    <a:lnTo>
                      <a:pt x="390" y="402"/>
                    </a:lnTo>
                    <a:lnTo>
                      <a:pt x="400" y="394"/>
                    </a:lnTo>
                    <a:lnTo>
                      <a:pt x="402" y="390"/>
                    </a:lnTo>
                    <a:lnTo>
                      <a:pt x="403" y="382"/>
                    </a:lnTo>
                    <a:lnTo>
                      <a:pt x="405" y="373"/>
                    </a:lnTo>
                    <a:lnTo>
                      <a:pt x="407" y="362"/>
                    </a:lnTo>
                    <a:lnTo>
                      <a:pt x="415" y="362"/>
                    </a:lnTo>
                    <a:lnTo>
                      <a:pt x="422" y="362"/>
                    </a:lnTo>
                    <a:lnTo>
                      <a:pt x="421" y="436"/>
                    </a:lnTo>
                    <a:lnTo>
                      <a:pt x="417" y="512"/>
                    </a:lnTo>
                    <a:lnTo>
                      <a:pt x="409" y="512"/>
                    </a:lnTo>
                    <a:lnTo>
                      <a:pt x="402" y="512"/>
                    </a:lnTo>
                    <a:lnTo>
                      <a:pt x="402" y="502"/>
                    </a:lnTo>
                    <a:lnTo>
                      <a:pt x="400" y="493"/>
                    </a:lnTo>
                    <a:lnTo>
                      <a:pt x="398" y="487"/>
                    </a:lnTo>
                    <a:lnTo>
                      <a:pt x="396" y="483"/>
                    </a:lnTo>
                    <a:lnTo>
                      <a:pt x="388" y="476"/>
                    </a:lnTo>
                    <a:lnTo>
                      <a:pt x="377" y="470"/>
                    </a:lnTo>
                    <a:lnTo>
                      <a:pt x="369" y="468"/>
                    </a:lnTo>
                    <a:lnTo>
                      <a:pt x="358" y="468"/>
                    </a:lnTo>
                    <a:lnTo>
                      <a:pt x="344" y="468"/>
                    </a:lnTo>
                    <a:lnTo>
                      <a:pt x="325" y="468"/>
                    </a:lnTo>
                    <a:lnTo>
                      <a:pt x="247" y="470"/>
                    </a:lnTo>
                    <a:lnTo>
                      <a:pt x="169" y="470"/>
                    </a:lnTo>
                    <a:lnTo>
                      <a:pt x="139" y="472"/>
                    </a:lnTo>
                    <a:lnTo>
                      <a:pt x="114" y="474"/>
                    </a:lnTo>
                    <a:lnTo>
                      <a:pt x="95" y="474"/>
                    </a:lnTo>
                    <a:lnTo>
                      <a:pt x="84" y="476"/>
                    </a:lnTo>
                    <a:lnTo>
                      <a:pt x="76" y="478"/>
                    </a:lnTo>
                    <a:lnTo>
                      <a:pt x="71" y="480"/>
                    </a:lnTo>
                    <a:lnTo>
                      <a:pt x="63" y="483"/>
                    </a:lnTo>
                    <a:lnTo>
                      <a:pt x="59" y="489"/>
                    </a:lnTo>
                    <a:lnTo>
                      <a:pt x="57" y="497"/>
                    </a:lnTo>
                    <a:lnTo>
                      <a:pt x="59" y="508"/>
                    </a:lnTo>
                    <a:lnTo>
                      <a:pt x="63" y="519"/>
                    </a:lnTo>
                    <a:lnTo>
                      <a:pt x="46" y="525"/>
                    </a:lnTo>
                    <a:lnTo>
                      <a:pt x="0" y="434"/>
                    </a:lnTo>
                    <a:lnTo>
                      <a:pt x="0" y="428"/>
                    </a:lnTo>
                    <a:lnTo>
                      <a:pt x="0" y="421"/>
                    </a:lnTo>
                    <a:lnTo>
                      <a:pt x="44" y="419"/>
                    </a:lnTo>
                    <a:lnTo>
                      <a:pt x="88" y="419"/>
                    </a:lnTo>
                    <a:close/>
                  </a:path>
                </a:pathLst>
              </a:custGeom>
              <a:solidFill>
                <a:srgbClr val="3366FF"/>
              </a:solidFill>
              <a:ln w="9525">
                <a:solidFill>
                  <a:srgbClr val="000000"/>
                </a:solidFill>
                <a:prstDash val="solid"/>
                <a:round/>
                <a:headEnd/>
                <a:tailEnd/>
              </a:ln>
            </p:spPr>
            <p:txBody>
              <a:bodyPr/>
              <a:lstStyle/>
              <a:p>
                <a:endParaRPr lang="en-IN"/>
              </a:p>
            </p:txBody>
          </p:sp>
          <p:sp>
            <p:nvSpPr>
              <p:cNvPr id="4125" name="Freeform 25">
                <a:extLst>
                  <a:ext uri="{FF2B5EF4-FFF2-40B4-BE49-F238E27FC236}">
                    <a16:creationId xmlns:a16="http://schemas.microsoft.com/office/drawing/2014/main" id="{F36BA5A8-FDFD-2566-ABEA-ACE3B4AB6CA2}"/>
                  </a:ext>
                </a:extLst>
              </p:cNvPr>
              <p:cNvSpPr>
                <a:spLocks noEditPoints="1"/>
              </p:cNvSpPr>
              <p:nvPr/>
            </p:nvSpPr>
            <p:spPr bwMode="auto">
              <a:xfrm>
                <a:off x="1550" y="1296"/>
                <a:ext cx="217" cy="126"/>
              </a:xfrm>
              <a:custGeom>
                <a:avLst/>
                <a:gdLst>
                  <a:gd name="T0" fmla="*/ 50 w 433"/>
                  <a:gd name="T1" fmla="*/ 51 h 253"/>
                  <a:gd name="T2" fmla="*/ 68 w 433"/>
                  <a:gd name="T3" fmla="*/ 47 h 253"/>
                  <a:gd name="T4" fmla="*/ 82 w 433"/>
                  <a:gd name="T5" fmla="*/ 39 h 253"/>
                  <a:gd name="T6" fmla="*/ 90 w 433"/>
                  <a:gd name="T7" fmla="*/ 29 h 253"/>
                  <a:gd name="T8" fmla="*/ 92 w 433"/>
                  <a:gd name="T9" fmla="*/ 20 h 253"/>
                  <a:gd name="T10" fmla="*/ 90 w 433"/>
                  <a:gd name="T11" fmla="*/ 14 h 253"/>
                  <a:gd name="T12" fmla="*/ 85 w 433"/>
                  <a:gd name="T13" fmla="*/ 8 h 253"/>
                  <a:gd name="T14" fmla="*/ 76 w 433"/>
                  <a:gd name="T15" fmla="*/ 4 h 253"/>
                  <a:gd name="T16" fmla="*/ 72 w 433"/>
                  <a:gd name="T17" fmla="*/ 1 h 253"/>
                  <a:gd name="T18" fmla="*/ 80 w 433"/>
                  <a:gd name="T19" fmla="*/ 1 h 253"/>
                  <a:gd name="T20" fmla="*/ 94 w 433"/>
                  <a:gd name="T21" fmla="*/ 5 h 253"/>
                  <a:gd name="T22" fmla="*/ 104 w 433"/>
                  <a:gd name="T23" fmla="*/ 13 h 253"/>
                  <a:gd name="T24" fmla="*/ 109 w 433"/>
                  <a:gd name="T25" fmla="*/ 23 h 253"/>
                  <a:gd name="T26" fmla="*/ 107 w 433"/>
                  <a:gd name="T27" fmla="*/ 36 h 253"/>
                  <a:gd name="T28" fmla="*/ 99 w 433"/>
                  <a:gd name="T29" fmla="*/ 47 h 253"/>
                  <a:gd name="T30" fmla="*/ 92 w 433"/>
                  <a:gd name="T31" fmla="*/ 53 h 253"/>
                  <a:gd name="T32" fmla="*/ 74 w 433"/>
                  <a:gd name="T33" fmla="*/ 60 h 253"/>
                  <a:gd name="T34" fmla="*/ 52 w 433"/>
                  <a:gd name="T35" fmla="*/ 63 h 253"/>
                  <a:gd name="T36" fmla="*/ 29 w 433"/>
                  <a:gd name="T37" fmla="*/ 61 h 253"/>
                  <a:gd name="T38" fmla="*/ 12 w 433"/>
                  <a:gd name="T39" fmla="*/ 54 h 253"/>
                  <a:gd name="T40" fmla="*/ 6 w 433"/>
                  <a:gd name="T41" fmla="*/ 49 h 253"/>
                  <a:gd name="T42" fmla="*/ 3 w 433"/>
                  <a:gd name="T43" fmla="*/ 43 h 253"/>
                  <a:gd name="T44" fmla="*/ 1 w 433"/>
                  <a:gd name="T45" fmla="*/ 37 h 253"/>
                  <a:gd name="T46" fmla="*/ 1 w 433"/>
                  <a:gd name="T47" fmla="*/ 30 h 253"/>
                  <a:gd name="T48" fmla="*/ 5 w 433"/>
                  <a:gd name="T49" fmla="*/ 18 h 253"/>
                  <a:gd name="T50" fmla="*/ 15 w 433"/>
                  <a:gd name="T51" fmla="*/ 9 h 253"/>
                  <a:gd name="T52" fmla="*/ 29 w 433"/>
                  <a:gd name="T53" fmla="*/ 3 h 253"/>
                  <a:gd name="T54" fmla="*/ 47 w 433"/>
                  <a:gd name="T55" fmla="*/ 0 h 253"/>
                  <a:gd name="T56" fmla="*/ 39 w 433"/>
                  <a:gd name="T57" fmla="*/ 52 h 253"/>
                  <a:gd name="T58" fmla="*/ 33 w 433"/>
                  <a:gd name="T59" fmla="*/ 52 h 253"/>
                  <a:gd name="T60" fmla="*/ 37 w 433"/>
                  <a:gd name="T61" fmla="*/ 17 h 253"/>
                  <a:gd name="T62" fmla="*/ 29 w 433"/>
                  <a:gd name="T63" fmla="*/ 18 h 253"/>
                  <a:gd name="T64" fmla="*/ 24 w 433"/>
                  <a:gd name="T65" fmla="*/ 19 h 253"/>
                  <a:gd name="T66" fmla="*/ 17 w 433"/>
                  <a:gd name="T67" fmla="*/ 22 h 253"/>
                  <a:gd name="T68" fmla="*/ 11 w 433"/>
                  <a:gd name="T69" fmla="*/ 28 h 253"/>
                  <a:gd name="T70" fmla="*/ 8 w 433"/>
                  <a:gd name="T71" fmla="*/ 34 h 253"/>
                  <a:gd name="T72" fmla="*/ 9 w 433"/>
                  <a:gd name="T73" fmla="*/ 41 h 253"/>
                  <a:gd name="T74" fmla="*/ 14 w 433"/>
                  <a:gd name="T75" fmla="*/ 46 h 253"/>
                  <a:gd name="T76" fmla="*/ 22 w 433"/>
                  <a:gd name="T77" fmla="*/ 50 h 253"/>
                  <a:gd name="T78" fmla="*/ 33 w 433"/>
                  <a:gd name="T79" fmla="*/ 52 h 2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33" h="253">
                    <a:moveTo>
                      <a:pt x="156" y="210"/>
                    </a:moveTo>
                    <a:lnTo>
                      <a:pt x="199" y="206"/>
                    </a:lnTo>
                    <a:lnTo>
                      <a:pt x="238" y="200"/>
                    </a:lnTo>
                    <a:lnTo>
                      <a:pt x="272" y="189"/>
                    </a:lnTo>
                    <a:lnTo>
                      <a:pt x="302" y="173"/>
                    </a:lnTo>
                    <a:lnTo>
                      <a:pt x="327" y="156"/>
                    </a:lnTo>
                    <a:lnTo>
                      <a:pt x="346" y="137"/>
                    </a:lnTo>
                    <a:lnTo>
                      <a:pt x="359" y="116"/>
                    </a:lnTo>
                    <a:lnTo>
                      <a:pt x="365" y="95"/>
                    </a:lnTo>
                    <a:lnTo>
                      <a:pt x="365" y="80"/>
                    </a:lnTo>
                    <a:lnTo>
                      <a:pt x="363" y="67"/>
                    </a:lnTo>
                    <a:lnTo>
                      <a:pt x="357" y="56"/>
                    </a:lnTo>
                    <a:lnTo>
                      <a:pt x="350" y="44"/>
                    </a:lnTo>
                    <a:lnTo>
                      <a:pt x="338" y="35"/>
                    </a:lnTo>
                    <a:lnTo>
                      <a:pt x="325" y="25"/>
                    </a:lnTo>
                    <a:lnTo>
                      <a:pt x="304" y="18"/>
                    </a:lnTo>
                    <a:lnTo>
                      <a:pt x="281" y="10"/>
                    </a:lnTo>
                    <a:lnTo>
                      <a:pt x="287" y="4"/>
                    </a:lnTo>
                    <a:lnTo>
                      <a:pt x="291" y="0"/>
                    </a:lnTo>
                    <a:lnTo>
                      <a:pt x="319" y="4"/>
                    </a:lnTo>
                    <a:lnTo>
                      <a:pt x="346" y="12"/>
                    </a:lnTo>
                    <a:lnTo>
                      <a:pt x="373" y="23"/>
                    </a:lnTo>
                    <a:lnTo>
                      <a:pt x="395" y="37"/>
                    </a:lnTo>
                    <a:lnTo>
                      <a:pt x="414" y="54"/>
                    </a:lnTo>
                    <a:lnTo>
                      <a:pt x="428" y="73"/>
                    </a:lnTo>
                    <a:lnTo>
                      <a:pt x="433" y="95"/>
                    </a:lnTo>
                    <a:lnTo>
                      <a:pt x="433" y="118"/>
                    </a:lnTo>
                    <a:lnTo>
                      <a:pt x="426" y="145"/>
                    </a:lnTo>
                    <a:lnTo>
                      <a:pt x="413" y="168"/>
                    </a:lnTo>
                    <a:lnTo>
                      <a:pt x="393" y="191"/>
                    </a:lnTo>
                    <a:lnTo>
                      <a:pt x="380" y="202"/>
                    </a:lnTo>
                    <a:lnTo>
                      <a:pt x="365" y="212"/>
                    </a:lnTo>
                    <a:lnTo>
                      <a:pt x="331" y="229"/>
                    </a:lnTo>
                    <a:lnTo>
                      <a:pt x="295" y="242"/>
                    </a:lnTo>
                    <a:lnTo>
                      <a:pt x="251" y="251"/>
                    </a:lnTo>
                    <a:lnTo>
                      <a:pt x="205" y="253"/>
                    </a:lnTo>
                    <a:lnTo>
                      <a:pt x="156" y="251"/>
                    </a:lnTo>
                    <a:lnTo>
                      <a:pt x="114" y="246"/>
                    </a:lnTo>
                    <a:lnTo>
                      <a:pt x="78" y="234"/>
                    </a:lnTo>
                    <a:lnTo>
                      <a:pt x="47" y="217"/>
                    </a:lnTo>
                    <a:lnTo>
                      <a:pt x="34" y="208"/>
                    </a:lnTo>
                    <a:lnTo>
                      <a:pt x="24" y="198"/>
                    </a:lnTo>
                    <a:lnTo>
                      <a:pt x="15" y="187"/>
                    </a:lnTo>
                    <a:lnTo>
                      <a:pt x="9" y="175"/>
                    </a:lnTo>
                    <a:lnTo>
                      <a:pt x="4" y="162"/>
                    </a:lnTo>
                    <a:lnTo>
                      <a:pt x="2" y="149"/>
                    </a:lnTo>
                    <a:lnTo>
                      <a:pt x="0" y="135"/>
                    </a:lnTo>
                    <a:lnTo>
                      <a:pt x="2" y="120"/>
                    </a:lnTo>
                    <a:lnTo>
                      <a:pt x="7" y="95"/>
                    </a:lnTo>
                    <a:lnTo>
                      <a:pt x="19" y="75"/>
                    </a:lnTo>
                    <a:lnTo>
                      <a:pt x="36" y="54"/>
                    </a:lnTo>
                    <a:lnTo>
                      <a:pt x="59" y="37"/>
                    </a:lnTo>
                    <a:lnTo>
                      <a:pt x="85" y="23"/>
                    </a:lnTo>
                    <a:lnTo>
                      <a:pt x="116" y="12"/>
                    </a:lnTo>
                    <a:lnTo>
                      <a:pt x="150" y="4"/>
                    </a:lnTo>
                    <a:lnTo>
                      <a:pt x="186" y="2"/>
                    </a:lnTo>
                    <a:lnTo>
                      <a:pt x="169" y="105"/>
                    </a:lnTo>
                    <a:lnTo>
                      <a:pt x="156" y="210"/>
                    </a:lnTo>
                    <a:close/>
                    <a:moveTo>
                      <a:pt x="129" y="210"/>
                    </a:moveTo>
                    <a:lnTo>
                      <a:pt x="139" y="141"/>
                    </a:lnTo>
                    <a:lnTo>
                      <a:pt x="148" y="71"/>
                    </a:lnTo>
                    <a:lnTo>
                      <a:pt x="129" y="73"/>
                    </a:lnTo>
                    <a:lnTo>
                      <a:pt x="116" y="75"/>
                    </a:lnTo>
                    <a:lnTo>
                      <a:pt x="102" y="76"/>
                    </a:lnTo>
                    <a:lnTo>
                      <a:pt x="93" y="78"/>
                    </a:lnTo>
                    <a:lnTo>
                      <a:pt x="80" y="84"/>
                    </a:lnTo>
                    <a:lnTo>
                      <a:pt x="68" y="90"/>
                    </a:lnTo>
                    <a:lnTo>
                      <a:pt x="49" y="105"/>
                    </a:lnTo>
                    <a:lnTo>
                      <a:pt x="42" y="113"/>
                    </a:lnTo>
                    <a:lnTo>
                      <a:pt x="36" y="120"/>
                    </a:lnTo>
                    <a:lnTo>
                      <a:pt x="30" y="137"/>
                    </a:lnTo>
                    <a:lnTo>
                      <a:pt x="30" y="151"/>
                    </a:lnTo>
                    <a:lnTo>
                      <a:pt x="34" y="164"/>
                    </a:lnTo>
                    <a:lnTo>
                      <a:pt x="42" y="175"/>
                    </a:lnTo>
                    <a:lnTo>
                      <a:pt x="53" y="187"/>
                    </a:lnTo>
                    <a:lnTo>
                      <a:pt x="68" y="196"/>
                    </a:lnTo>
                    <a:lnTo>
                      <a:pt x="85" y="202"/>
                    </a:lnTo>
                    <a:lnTo>
                      <a:pt x="104" y="208"/>
                    </a:lnTo>
                    <a:lnTo>
                      <a:pt x="129" y="210"/>
                    </a:lnTo>
                    <a:close/>
                  </a:path>
                </a:pathLst>
              </a:custGeom>
              <a:solidFill>
                <a:srgbClr val="3366FF"/>
              </a:solidFill>
              <a:ln w="9525">
                <a:solidFill>
                  <a:srgbClr val="000000"/>
                </a:solidFill>
                <a:prstDash val="solid"/>
                <a:round/>
                <a:headEnd/>
                <a:tailEnd/>
              </a:ln>
            </p:spPr>
            <p:txBody>
              <a:bodyPr/>
              <a:lstStyle/>
              <a:p>
                <a:endParaRPr lang="en-IN"/>
              </a:p>
            </p:txBody>
          </p:sp>
          <p:sp>
            <p:nvSpPr>
              <p:cNvPr id="4126" name="Freeform 26">
                <a:extLst>
                  <a:ext uri="{FF2B5EF4-FFF2-40B4-BE49-F238E27FC236}">
                    <a16:creationId xmlns:a16="http://schemas.microsoft.com/office/drawing/2014/main" id="{7EE73D71-B7D2-D56B-8B1A-4551C4AD6204}"/>
                  </a:ext>
                </a:extLst>
              </p:cNvPr>
              <p:cNvSpPr>
                <a:spLocks/>
              </p:cNvSpPr>
              <p:nvPr/>
            </p:nvSpPr>
            <p:spPr bwMode="auto">
              <a:xfrm>
                <a:off x="1571" y="1124"/>
                <a:ext cx="245" cy="162"/>
              </a:xfrm>
              <a:custGeom>
                <a:avLst/>
                <a:gdLst>
                  <a:gd name="T0" fmla="*/ 18 w 490"/>
                  <a:gd name="T1" fmla="*/ 52 h 325"/>
                  <a:gd name="T2" fmla="*/ 12 w 490"/>
                  <a:gd name="T3" fmla="*/ 46 h 325"/>
                  <a:gd name="T4" fmla="*/ 8 w 490"/>
                  <a:gd name="T5" fmla="*/ 40 h 325"/>
                  <a:gd name="T6" fmla="*/ 7 w 490"/>
                  <a:gd name="T7" fmla="*/ 34 h 325"/>
                  <a:gd name="T8" fmla="*/ 8 w 490"/>
                  <a:gd name="T9" fmla="*/ 28 h 325"/>
                  <a:gd name="T10" fmla="*/ 12 w 490"/>
                  <a:gd name="T11" fmla="*/ 23 h 325"/>
                  <a:gd name="T12" fmla="*/ 18 w 490"/>
                  <a:gd name="T13" fmla="*/ 19 h 325"/>
                  <a:gd name="T14" fmla="*/ 26 w 490"/>
                  <a:gd name="T15" fmla="*/ 15 h 325"/>
                  <a:gd name="T16" fmla="*/ 35 w 490"/>
                  <a:gd name="T17" fmla="*/ 13 h 325"/>
                  <a:gd name="T18" fmla="*/ 45 w 490"/>
                  <a:gd name="T19" fmla="*/ 12 h 325"/>
                  <a:gd name="T20" fmla="*/ 74 w 490"/>
                  <a:gd name="T21" fmla="*/ 12 h 325"/>
                  <a:gd name="T22" fmla="*/ 100 w 490"/>
                  <a:gd name="T23" fmla="*/ 11 h 325"/>
                  <a:gd name="T24" fmla="*/ 107 w 490"/>
                  <a:gd name="T25" fmla="*/ 10 h 325"/>
                  <a:gd name="T26" fmla="*/ 112 w 490"/>
                  <a:gd name="T27" fmla="*/ 9 h 325"/>
                  <a:gd name="T28" fmla="*/ 117 w 490"/>
                  <a:gd name="T29" fmla="*/ 4 h 325"/>
                  <a:gd name="T30" fmla="*/ 123 w 490"/>
                  <a:gd name="T31" fmla="*/ 0 h 325"/>
                  <a:gd name="T32" fmla="*/ 111 w 490"/>
                  <a:gd name="T33" fmla="*/ 35 h 325"/>
                  <a:gd name="T34" fmla="*/ 107 w 490"/>
                  <a:gd name="T35" fmla="*/ 34 h 325"/>
                  <a:gd name="T36" fmla="*/ 108 w 490"/>
                  <a:gd name="T37" fmla="*/ 29 h 325"/>
                  <a:gd name="T38" fmla="*/ 105 w 490"/>
                  <a:gd name="T39" fmla="*/ 25 h 325"/>
                  <a:gd name="T40" fmla="*/ 101 w 490"/>
                  <a:gd name="T41" fmla="*/ 23 h 325"/>
                  <a:gd name="T42" fmla="*/ 95 w 490"/>
                  <a:gd name="T43" fmla="*/ 23 h 325"/>
                  <a:gd name="T44" fmla="*/ 70 w 490"/>
                  <a:gd name="T45" fmla="*/ 24 h 325"/>
                  <a:gd name="T46" fmla="*/ 43 w 490"/>
                  <a:gd name="T47" fmla="*/ 25 h 325"/>
                  <a:gd name="T48" fmla="*/ 32 w 490"/>
                  <a:gd name="T49" fmla="*/ 26 h 325"/>
                  <a:gd name="T50" fmla="*/ 25 w 490"/>
                  <a:gd name="T51" fmla="*/ 29 h 325"/>
                  <a:gd name="T52" fmla="*/ 21 w 490"/>
                  <a:gd name="T53" fmla="*/ 33 h 325"/>
                  <a:gd name="T54" fmla="*/ 19 w 490"/>
                  <a:gd name="T55" fmla="*/ 39 h 325"/>
                  <a:gd name="T56" fmla="*/ 20 w 490"/>
                  <a:gd name="T57" fmla="*/ 43 h 325"/>
                  <a:gd name="T58" fmla="*/ 24 w 490"/>
                  <a:gd name="T59" fmla="*/ 51 h 325"/>
                  <a:gd name="T60" fmla="*/ 56 w 490"/>
                  <a:gd name="T61" fmla="*/ 54 h 325"/>
                  <a:gd name="T62" fmla="*/ 88 w 490"/>
                  <a:gd name="T63" fmla="*/ 54 h 325"/>
                  <a:gd name="T64" fmla="*/ 94 w 490"/>
                  <a:gd name="T65" fmla="*/ 53 h 325"/>
                  <a:gd name="T66" fmla="*/ 99 w 490"/>
                  <a:gd name="T67" fmla="*/ 51 h 325"/>
                  <a:gd name="T68" fmla="*/ 103 w 490"/>
                  <a:gd name="T69" fmla="*/ 48 h 325"/>
                  <a:gd name="T70" fmla="*/ 104 w 490"/>
                  <a:gd name="T71" fmla="*/ 44 h 325"/>
                  <a:gd name="T72" fmla="*/ 107 w 490"/>
                  <a:gd name="T73" fmla="*/ 41 h 325"/>
                  <a:gd name="T74" fmla="*/ 105 w 490"/>
                  <a:gd name="T75" fmla="*/ 60 h 325"/>
                  <a:gd name="T76" fmla="*/ 99 w 490"/>
                  <a:gd name="T77" fmla="*/ 78 h 325"/>
                  <a:gd name="T78" fmla="*/ 97 w 490"/>
                  <a:gd name="T79" fmla="*/ 77 h 325"/>
                  <a:gd name="T80" fmla="*/ 98 w 490"/>
                  <a:gd name="T81" fmla="*/ 74 h 325"/>
                  <a:gd name="T82" fmla="*/ 96 w 490"/>
                  <a:gd name="T83" fmla="*/ 70 h 325"/>
                  <a:gd name="T84" fmla="*/ 93 w 490"/>
                  <a:gd name="T85" fmla="*/ 68 h 325"/>
                  <a:gd name="T86" fmla="*/ 85 w 490"/>
                  <a:gd name="T87" fmla="*/ 67 h 325"/>
                  <a:gd name="T88" fmla="*/ 62 w 490"/>
                  <a:gd name="T89" fmla="*/ 68 h 325"/>
                  <a:gd name="T90" fmla="*/ 34 w 490"/>
                  <a:gd name="T91" fmla="*/ 68 h 325"/>
                  <a:gd name="T92" fmla="*/ 23 w 490"/>
                  <a:gd name="T93" fmla="*/ 69 h 325"/>
                  <a:gd name="T94" fmla="*/ 16 w 490"/>
                  <a:gd name="T95" fmla="*/ 70 h 325"/>
                  <a:gd name="T96" fmla="*/ 13 w 490"/>
                  <a:gd name="T97" fmla="*/ 72 h 325"/>
                  <a:gd name="T98" fmla="*/ 12 w 490"/>
                  <a:gd name="T99" fmla="*/ 77 h 325"/>
                  <a:gd name="T100" fmla="*/ 11 w 490"/>
                  <a:gd name="T101" fmla="*/ 80 h 325"/>
                  <a:gd name="T102" fmla="*/ 5 w 490"/>
                  <a:gd name="T103" fmla="*/ 70 h 325"/>
                  <a:gd name="T104" fmla="*/ 1 w 490"/>
                  <a:gd name="T105" fmla="*/ 58 h 325"/>
                  <a:gd name="T106" fmla="*/ 12 w 490"/>
                  <a:gd name="T107" fmla="*/ 55 h 32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0" h="325">
                    <a:moveTo>
                      <a:pt x="89" y="223"/>
                    </a:moveTo>
                    <a:lnTo>
                      <a:pt x="72" y="211"/>
                    </a:lnTo>
                    <a:lnTo>
                      <a:pt x="57" y="198"/>
                    </a:lnTo>
                    <a:lnTo>
                      <a:pt x="45" y="186"/>
                    </a:lnTo>
                    <a:lnTo>
                      <a:pt x="36" y="175"/>
                    </a:lnTo>
                    <a:lnTo>
                      <a:pt x="30" y="162"/>
                    </a:lnTo>
                    <a:lnTo>
                      <a:pt x="26" y="150"/>
                    </a:lnTo>
                    <a:lnTo>
                      <a:pt x="26" y="137"/>
                    </a:lnTo>
                    <a:lnTo>
                      <a:pt x="28" y="126"/>
                    </a:lnTo>
                    <a:lnTo>
                      <a:pt x="32" y="114"/>
                    </a:lnTo>
                    <a:lnTo>
                      <a:pt x="38" y="105"/>
                    </a:lnTo>
                    <a:lnTo>
                      <a:pt x="47" y="95"/>
                    </a:lnTo>
                    <a:lnTo>
                      <a:pt x="57" y="86"/>
                    </a:lnTo>
                    <a:lnTo>
                      <a:pt x="70" y="78"/>
                    </a:lnTo>
                    <a:lnTo>
                      <a:pt x="85" y="70"/>
                    </a:lnTo>
                    <a:lnTo>
                      <a:pt x="102" y="63"/>
                    </a:lnTo>
                    <a:lnTo>
                      <a:pt x="121" y="57"/>
                    </a:lnTo>
                    <a:lnTo>
                      <a:pt x="137" y="53"/>
                    </a:lnTo>
                    <a:lnTo>
                      <a:pt x="157" y="51"/>
                    </a:lnTo>
                    <a:lnTo>
                      <a:pt x="180" y="50"/>
                    </a:lnTo>
                    <a:lnTo>
                      <a:pt x="207" y="50"/>
                    </a:lnTo>
                    <a:lnTo>
                      <a:pt x="294" y="48"/>
                    </a:lnTo>
                    <a:lnTo>
                      <a:pt x="380" y="46"/>
                    </a:lnTo>
                    <a:lnTo>
                      <a:pt x="399" y="44"/>
                    </a:lnTo>
                    <a:lnTo>
                      <a:pt x="414" y="44"/>
                    </a:lnTo>
                    <a:lnTo>
                      <a:pt x="426" y="42"/>
                    </a:lnTo>
                    <a:lnTo>
                      <a:pt x="435" y="40"/>
                    </a:lnTo>
                    <a:lnTo>
                      <a:pt x="447" y="36"/>
                    </a:lnTo>
                    <a:lnTo>
                      <a:pt x="456" y="29"/>
                    </a:lnTo>
                    <a:lnTo>
                      <a:pt x="466" y="17"/>
                    </a:lnTo>
                    <a:lnTo>
                      <a:pt x="473" y="0"/>
                    </a:lnTo>
                    <a:lnTo>
                      <a:pt x="490" y="0"/>
                    </a:lnTo>
                    <a:lnTo>
                      <a:pt x="464" y="70"/>
                    </a:lnTo>
                    <a:lnTo>
                      <a:pt x="443" y="141"/>
                    </a:lnTo>
                    <a:lnTo>
                      <a:pt x="426" y="141"/>
                    </a:lnTo>
                    <a:lnTo>
                      <a:pt x="428" y="139"/>
                    </a:lnTo>
                    <a:lnTo>
                      <a:pt x="428" y="135"/>
                    </a:lnTo>
                    <a:lnTo>
                      <a:pt x="431" y="118"/>
                    </a:lnTo>
                    <a:lnTo>
                      <a:pt x="428" y="107"/>
                    </a:lnTo>
                    <a:lnTo>
                      <a:pt x="420" y="101"/>
                    </a:lnTo>
                    <a:lnTo>
                      <a:pt x="405" y="97"/>
                    </a:lnTo>
                    <a:lnTo>
                      <a:pt x="401" y="95"/>
                    </a:lnTo>
                    <a:lnTo>
                      <a:pt x="391" y="95"/>
                    </a:lnTo>
                    <a:lnTo>
                      <a:pt x="380" y="95"/>
                    </a:lnTo>
                    <a:lnTo>
                      <a:pt x="363" y="97"/>
                    </a:lnTo>
                    <a:lnTo>
                      <a:pt x="279" y="99"/>
                    </a:lnTo>
                    <a:lnTo>
                      <a:pt x="196" y="101"/>
                    </a:lnTo>
                    <a:lnTo>
                      <a:pt x="171" y="101"/>
                    </a:lnTo>
                    <a:lnTo>
                      <a:pt x="148" y="105"/>
                    </a:lnTo>
                    <a:lnTo>
                      <a:pt x="127" y="107"/>
                    </a:lnTo>
                    <a:lnTo>
                      <a:pt x="112" y="112"/>
                    </a:lnTo>
                    <a:lnTo>
                      <a:pt x="99" y="118"/>
                    </a:lnTo>
                    <a:lnTo>
                      <a:pt x="89" y="128"/>
                    </a:lnTo>
                    <a:lnTo>
                      <a:pt x="81" y="135"/>
                    </a:lnTo>
                    <a:lnTo>
                      <a:pt x="78" y="147"/>
                    </a:lnTo>
                    <a:lnTo>
                      <a:pt x="76" y="156"/>
                    </a:lnTo>
                    <a:lnTo>
                      <a:pt x="76" y="166"/>
                    </a:lnTo>
                    <a:lnTo>
                      <a:pt x="78" y="175"/>
                    </a:lnTo>
                    <a:lnTo>
                      <a:pt x="81" y="185"/>
                    </a:lnTo>
                    <a:lnTo>
                      <a:pt x="95" y="204"/>
                    </a:lnTo>
                    <a:lnTo>
                      <a:pt x="116" y="221"/>
                    </a:lnTo>
                    <a:lnTo>
                      <a:pt x="224" y="219"/>
                    </a:lnTo>
                    <a:lnTo>
                      <a:pt x="331" y="217"/>
                    </a:lnTo>
                    <a:lnTo>
                      <a:pt x="350" y="217"/>
                    </a:lnTo>
                    <a:lnTo>
                      <a:pt x="365" y="215"/>
                    </a:lnTo>
                    <a:lnTo>
                      <a:pt x="376" y="213"/>
                    </a:lnTo>
                    <a:lnTo>
                      <a:pt x="384" y="211"/>
                    </a:lnTo>
                    <a:lnTo>
                      <a:pt x="395" y="206"/>
                    </a:lnTo>
                    <a:lnTo>
                      <a:pt x="405" y="198"/>
                    </a:lnTo>
                    <a:lnTo>
                      <a:pt x="409" y="194"/>
                    </a:lnTo>
                    <a:lnTo>
                      <a:pt x="412" y="186"/>
                    </a:lnTo>
                    <a:lnTo>
                      <a:pt x="416" y="179"/>
                    </a:lnTo>
                    <a:lnTo>
                      <a:pt x="420" y="167"/>
                    </a:lnTo>
                    <a:lnTo>
                      <a:pt x="428" y="167"/>
                    </a:lnTo>
                    <a:lnTo>
                      <a:pt x="435" y="167"/>
                    </a:lnTo>
                    <a:lnTo>
                      <a:pt x="418" y="240"/>
                    </a:lnTo>
                    <a:lnTo>
                      <a:pt x="403" y="312"/>
                    </a:lnTo>
                    <a:lnTo>
                      <a:pt x="395" y="314"/>
                    </a:lnTo>
                    <a:lnTo>
                      <a:pt x="388" y="314"/>
                    </a:lnTo>
                    <a:lnTo>
                      <a:pt x="388" y="310"/>
                    </a:lnTo>
                    <a:lnTo>
                      <a:pt x="390" y="306"/>
                    </a:lnTo>
                    <a:lnTo>
                      <a:pt x="390" y="297"/>
                    </a:lnTo>
                    <a:lnTo>
                      <a:pt x="388" y="287"/>
                    </a:lnTo>
                    <a:lnTo>
                      <a:pt x="384" y="282"/>
                    </a:lnTo>
                    <a:lnTo>
                      <a:pt x="378" y="276"/>
                    </a:lnTo>
                    <a:lnTo>
                      <a:pt x="369" y="274"/>
                    </a:lnTo>
                    <a:lnTo>
                      <a:pt x="357" y="270"/>
                    </a:lnTo>
                    <a:lnTo>
                      <a:pt x="340" y="270"/>
                    </a:lnTo>
                    <a:lnTo>
                      <a:pt x="319" y="270"/>
                    </a:lnTo>
                    <a:lnTo>
                      <a:pt x="245" y="272"/>
                    </a:lnTo>
                    <a:lnTo>
                      <a:pt x="169" y="274"/>
                    </a:lnTo>
                    <a:lnTo>
                      <a:pt x="135" y="274"/>
                    </a:lnTo>
                    <a:lnTo>
                      <a:pt x="110" y="276"/>
                    </a:lnTo>
                    <a:lnTo>
                      <a:pt x="89" y="276"/>
                    </a:lnTo>
                    <a:lnTo>
                      <a:pt x="78" y="278"/>
                    </a:lnTo>
                    <a:lnTo>
                      <a:pt x="64" y="282"/>
                    </a:lnTo>
                    <a:lnTo>
                      <a:pt x="55" y="285"/>
                    </a:lnTo>
                    <a:lnTo>
                      <a:pt x="49" y="291"/>
                    </a:lnTo>
                    <a:lnTo>
                      <a:pt x="47" y="299"/>
                    </a:lnTo>
                    <a:lnTo>
                      <a:pt x="45" y="310"/>
                    </a:lnTo>
                    <a:lnTo>
                      <a:pt x="49" y="322"/>
                    </a:lnTo>
                    <a:lnTo>
                      <a:pt x="41" y="323"/>
                    </a:lnTo>
                    <a:lnTo>
                      <a:pt x="32" y="325"/>
                    </a:lnTo>
                    <a:lnTo>
                      <a:pt x="17" y="282"/>
                    </a:lnTo>
                    <a:lnTo>
                      <a:pt x="0" y="238"/>
                    </a:lnTo>
                    <a:lnTo>
                      <a:pt x="2" y="232"/>
                    </a:lnTo>
                    <a:lnTo>
                      <a:pt x="3" y="225"/>
                    </a:lnTo>
                    <a:lnTo>
                      <a:pt x="47" y="223"/>
                    </a:lnTo>
                    <a:lnTo>
                      <a:pt x="89" y="223"/>
                    </a:lnTo>
                    <a:close/>
                  </a:path>
                </a:pathLst>
              </a:custGeom>
              <a:solidFill>
                <a:srgbClr val="3366FF"/>
              </a:solidFill>
              <a:ln w="9525">
                <a:solidFill>
                  <a:srgbClr val="000000"/>
                </a:solidFill>
                <a:prstDash val="solid"/>
                <a:round/>
                <a:headEnd/>
                <a:tailEnd/>
              </a:ln>
            </p:spPr>
            <p:txBody>
              <a:bodyPr/>
              <a:lstStyle/>
              <a:p>
                <a:endParaRPr lang="en-IN"/>
              </a:p>
            </p:txBody>
          </p:sp>
          <p:sp>
            <p:nvSpPr>
              <p:cNvPr id="4127" name="Freeform 27">
                <a:extLst>
                  <a:ext uri="{FF2B5EF4-FFF2-40B4-BE49-F238E27FC236}">
                    <a16:creationId xmlns:a16="http://schemas.microsoft.com/office/drawing/2014/main" id="{8FE65986-2DD3-EE79-DF2C-01667EE4394A}"/>
                  </a:ext>
                </a:extLst>
              </p:cNvPr>
              <p:cNvSpPr>
                <a:spLocks/>
              </p:cNvSpPr>
              <p:nvPr/>
            </p:nvSpPr>
            <p:spPr bwMode="auto">
              <a:xfrm>
                <a:off x="1569" y="1057"/>
                <a:ext cx="286" cy="67"/>
              </a:xfrm>
              <a:custGeom>
                <a:avLst/>
                <a:gdLst>
                  <a:gd name="T0" fmla="*/ 2 w 572"/>
                  <a:gd name="T1" fmla="*/ 13 h 133"/>
                  <a:gd name="T2" fmla="*/ 19 w 572"/>
                  <a:gd name="T3" fmla="*/ 13 h 133"/>
                  <a:gd name="T4" fmla="*/ 36 w 572"/>
                  <a:gd name="T5" fmla="*/ 12 h 133"/>
                  <a:gd name="T6" fmla="*/ 39 w 572"/>
                  <a:gd name="T7" fmla="*/ 9 h 133"/>
                  <a:gd name="T8" fmla="*/ 42 w 572"/>
                  <a:gd name="T9" fmla="*/ 6 h 133"/>
                  <a:gd name="T10" fmla="*/ 46 w 572"/>
                  <a:gd name="T11" fmla="*/ 4 h 133"/>
                  <a:gd name="T12" fmla="*/ 50 w 572"/>
                  <a:gd name="T13" fmla="*/ 3 h 133"/>
                  <a:gd name="T14" fmla="*/ 54 w 572"/>
                  <a:gd name="T15" fmla="*/ 3 h 133"/>
                  <a:gd name="T16" fmla="*/ 58 w 572"/>
                  <a:gd name="T17" fmla="*/ 2 h 133"/>
                  <a:gd name="T18" fmla="*/ 54 w 572"/>
                  <a:gd name="T19" fmla="*/ 4 h 133"/>
                  <a:gd name="T20" fmla="*/ 50 w 572"/>
                  <a:gd name="T21" fmla="*/ 6 h 133"/>
                  <a:gd name="T22" fmla="*/ 46 w 572"/>
                  <a:gd name="T23" fmla="*/ 9 h 133"/>
                  <a:gd name="T24" fmla="*/ 43 w 572"/>
                  <a:gd name="T25" fmla="*/ 12 h 133"/>
                  <a:gd name="T26" fmla="*/ 76 w 572"/>
                  <a:gd name="T27" fmla="*/ 11 h 133"/>
                  <a:gd name="T28" fmla="*/ 110 w 572"/>
                  <a:gd name="T29" fmla="*/ 10 h 133"/>
                  <a:gd name="T30" fmla="*/ 114 w 572"/>
                  <a:gd name="T31" fmla="*/ 10 h 133"/>
                  <a:gd name="T32" fmla="*/ 118 w 572"/>
                  <a:gd name="T33" fmla="*/ 10 h 133"/>
                  <a:gd name="T34" fmla="*/ 122 w 572"/>
                  <a:gd name="T35" fmla="*/ 9 h 133"/>
                  <a:gd name="T36" fmla="*/ 124 w 572"/>
                  <a:gd name="T37" fmla="*/ 9 h 133"/>
                  <a:gd name="T38" fmla="*/ 127 w 572"/>
                  <a:gd name="T39" fmla="*/ 8 h 133"/>
                  <a:gd name="T40" fmla="*/ 129 w 572"/>
                  <a:gd name="T41" fmla="*/ 7 h 133"/>
                  <a:gd name="T42" fmla="*/ 132 w 572"/>
                  <a:gd name="T43" fmla="*/ 5 h 133"/>
                  <a:gd name="T44" fmla="*/ 134 w 572"/>
                  <a:gd name="T45" fmla="*/ 3 h 133"/>
                  <a:gd name="T46" fmla="*/ 134 w 572"/>
                  <a:gd name="T47" fmla="*/ 2 h 133"/>
                  <a:gd name="T48" fmla="*/ 133 w 572"/>
                  <a:gd name="T49" fmla="*/ 1 h 133"/>
                  <a:gd name="T50" fmla="*/ 133 w 572"/>
                  <a:gd name="T51" fmla="*/ 1 h 133"/>
                  <a:gd name="T52" fmla="*/ 131 w 572"/>
                  <a:gd name="T53" fmla="*/ 1 h 133"/>
                  <a:gd name="T54" fmla="*/ 133 w 572"/>
                  <a:gd name="T55" fmla="*/ 1 h 133"/>
                  <a:gd name="T56" fmla="*/ 134 w 572"/>
                  <a:gd name="T57" fmla="*/ 0 h 133"/>
                  <a:gd name="T58" fmla="*/ 138 w 572"/>
                  <a:gd name="T59" fmla="*/ 0 h 133"/>
                  <a:gd name="T60" fmla="*/ 141 w 572"/>
                  <a:gd name="T61" fmla="*/ 1 h 133"/>
                  <a:gd name="T62" fmla="*/ 142 w 572"/>
                  <a:gd name="T63" fmla="*/ 1 h 133"/>
                  <a:gd name="T64" fmla="*/ 143 w 572"/>
                  <a:gd name="T65" fmla="*/ 2 h 133"/>
                  <a:gd name="T66" fmla="*/ 143 w 572"/>
                  <a:gd name="T67" fmla="*/ 4 h 133"/>
                  <a:gd name="T68" fmla="*/ 143 w 572"/>
                  <a:gd name="T69" fmla="*/ 5 h 133"/>
                  <a:gd name="T70" fmla="*/ 142 w 572"/>
                  <a:gd name="T71" fmla="*/ 7 h 133"/>
                  <a:gd name="T72" fmla="*/ 140 w 572"/>
                  <a:gd name="T73" fmla="*/ 9 h 133"/>
                  <a:gd name="T74" fmla="*/ 137 w 572"/>
                  <a:gd name="T75" fmla="*/ 12 h 133"/>
                  <a:gd name="T76" fmla="*/ 133 w 572"/>
                  <a:gd name="T77" fmla="*/ 15 h 133"/>
                  <a:gd name="T78" fmla="*/ 127 w 572"/>
                  <a:gd name="T79" fmla="*/ 17 h 133"/>
                  <a:gd name="T80" fmla="*/ 122 w 572"/>
                  <a:gd name="T81" fmla="*/ 20 h 133"/>
                  <a:gd name="T82" fmla="*/ 118 w 572"/>
                  <a:gd name="T83" fmla="*/ 20 h 133"/>
                  <a:gd name="T84" fmla="*/ 114 w 572"/>
                  <a:gd name="T85" fmla="*/ 21 h 133"/>
                  <a:gd name="T86" fmla="*/ 110 w 572"/>
                  <a:gd name="T87" fmla="*/ 21 h 133"/>
                  <a:gd name="T88" fmla="*/ 104 w 572"/>
                  <a:gd name="T89" fmla="*/ 22 h 133"/>
                  <a:gd name="T90" fmla="*/ 70 w 572"/>
                  <a:gd name="T91" fmla="*/ 23 h 133"/>
                  <a:gd name="T92" fmla="*/ 36 w 572"/>
                  <a:gd name="T93" fmla="*/ 23 h 133"/>
                  <a:gd name="T94" fmla="*/ 33 w 572"/>
                  <a:gd name="T95" fmla="*/ 28 h 133"/>
                  <a:gd name="T96" fmla="*/ 30 w 572"/>
                  <a:gd name="T97" fmla="*/ 34 h 133"/>
                  <a:gd name="T98" fmla="*/ 28 w 572"/>
                  <a:gd name="T99" fmla="*/ 34 h 133"/>
                  <a:gd name="T100" fmla="*/ 26 w 572"/>
                  <a:gd name="T101" fmla="*/ 34 h 133"/>
                  <a:gd name="T102" fmla="*/ 26 w 572"/>
                  <a:gd name="T103" fmla="*/ 32 h 133"/>
                  <a:gd name="T104" fmla="*/ 25 w 572"/>
                  <a:gd name="T105" fmla="*/ 30 h 133"/>
                  <a:gd name="T106" fmla="*/ 22 w 572"/>
                  <a:gd name="T107" fmla="*/ 26 h 133"/>
                  <a:gd name="T108" fmla="*/ 18 w 572"/>
                  <a:gd name="T109" fmla="*/ 22 h 133"/>
                  <a:gd name="T110" fmla="*/ 16 w 572"/>
                  <a:gd name="T111" fmla="*/ 20 h 133"/>
                  <a:gd name="T112" fmla="*/ 13 w 572"/>
                  <a:gd name="T113" fmla="*/ 18 h 133"/>
                  <a:gd name="T114" fmla="*/ 11 w 572"/>
                  <a:gd name="T115" fmla="*/ 18 h 133"/>
                  <a:gd name="T116" fmla="*/ 8 w 572"/>
                  <a:gd name="T117" fmla="*/ 17 h 133"/>
                  <a:gd name="T118" fmla="*/ 5 w 572"/>
                  <a:gd name="T119" fmla="*/ 16 h 133"/>
                  <a:gd name="T120" fmla="*/ 0 w 572"/>
                  <a:gd name="T121" fmla="*/ 15 h 133"/>
                  <a:gd name="T122" fmla="*/ 2 w 572"/>
                  <a:gd name="T123" fmla="*/ 13 h 1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72" h="133">
                    <a:moveTo>
                      <a:pt x="6" y="51"/>
                    </a:moveTo>
                    <a:lnTo>
                      <a:pt x="74" y="49"/>
                    </a:lnTo>
                    <a:lnTo>
                      <a:pt x="141" y="47"/>
                    </a:lnTo>
                    <a:lnTo>
                      <a:pt x="154" y="34"/>
                    </a:lnTo>
                    <a:lnTo>
                      <a:pt x="167" y="23"/>
                    </a:lnTo>
                    <a:lnTo>
                      <a:pt x="182" y="15"/>
                    </a:lnTo>
                    <a:lnTo>
                      <a:pt x="200" y="9"/>
                    </a:lnTo>
                    <a:lnTo>
                      <a:pt x="215" y="9"/>
                    </a:lnTo>
                    <a:lnTo>
                      <a:pt x="230" y="8"/>
                    </a:lnTo>
                    <a:lnTo>
                      <a:pt x="215" y="13"/>
                    </a:lnTo>
                    <a:lnTo>
                      <a:pt x="200" y="23"/>
                    </a:lnTo>
                    <a:lnTo>
                      <a:pt x="184" y="34"/>
                    </a:lnTo>
                    <a:lnTo>
                      <a:pt x="171" y="47"/>
                    </a:lnTo>
                    <a:lnTo>
                      <a:pt x="304" y="44"/>
                    </a:lnTo>
                    <a:lnTo>
                      <a:pt x="437" y="40"/>
                    </a:lnTo>
                    <a:lnTo>
                      <a:pt x="454" y="40"/>
                    </a:lnTo>
                    <a:lnTo>
                      <a:pt x="472" y="38"/>
                    </a:lnTo>
                    <a:lnTo>
                      <a:pt x="485" y="36"/>
                    </a:lnTo>
                    <a:lnTo>
                      <a:pt x="494" y="34"/>
                    </a:lnTo>
                    <a:lnTo>
                      <a:pt x="506" y="30"/>
                    </a:lnTo>
                    <a:lnTo>
                      <a:pt x="513" y="27"/>
                    </a:lnTo>
                    <a:lnTo>
                      <a:pt x="527" y="17"/>
                    </a:lnTo>
                    <a:lnTo>
                      <a:pt x="534" y="11"/>
                    </a:lnTo>
                    <a:lnTo>
                      <a:pt x="536" y="6"/>
                    </a:lnTo>
                    <a:lnTo>
                      <a:pt x="532" y="4"/>
                    </a:lnTo>
                    <a:lnTo>
                      <a:pt x="529" y="4"/>
                    </a:lnTo>
                    <a:lnTo>
                      <a:pt x="523" y="2"/>
                    </a:lnTo>
                    <a:lnTo>
                      <a:pt x="529" y="2"/>
                    </a:lnTo>
                    <a:lnTo>
                      <a:pt x="534" y="0"/>
                    </a:lnTo>
                    <a:lnTo>
                      <a:pt x="550" y="0"/>
                    </a:lnTo>
                    <a:lnTo>
                      <a:pt x="561" y="2"/>
                    </a:lnTo>
                    <a:lnTo>
                      <a:pt x="567" y="4"/>
                    </a:lnTo>
                    <a:lnTo>
                      <a:pt x="570" y="8"/>
                    </a:lnTo>
                    <a:lnTo>
                      <a:pt x="572" y="13"/>
                    </a:lnTo>
                    <a:lnTo>
                      <a:pt x="570" y="19"/>
                    </a:lnTo>
                    <a:lnTo>
                      <a:pt x="565" y="28"/>
                    </a:lnTo>
                    <a:lnTo>
                      <a:pt x="557" y="36"/>
                    </a:lnTo>
                    <a:lnTo>
                      <a:pt x="546" y="46"/>
                    </a:lnTo>
                    <a:lnTo>
                      <a:pt x="529" y="57"/>
                    </a:lnTo>
                    <a:lnTo>
                      <a:pt x="508" y="68"/>
                    </a:lnTo>
                    <a:lnTo>
                      <a:pt x="485" y="78"/>
                    </a:lnTo>
                    <a:lnTo>
                      <a:pt x="472" y="80"/>
                    </a:lnTo>
                    <a:lnTo>
                      <a:pt x="454" y="82"/>
                    </a:lnTo>
                    <a:lnTo>
                      <a:pt x="437" y="84"/>
                    </a:lnTo>
                    <a:lnTo>
                      <a:pt x="416" y="86"/>
                    </a:lnTo>
                    <a:lnTo>
                      <a:pt x="279" y="89"/>
                    </a:lnTo>
                    <a:lnTo>
                      <a:pt x="141" y="91"/>
                    </a:lnTo>
                    <a:lnTo>
                      <a:pt x="131" y="112"/>
                    </a:lnTo>
                    <a:lnTo>
                      <a:pt x="120" y="133"/>
                    </a:lnTo>
                    <a:lnTo>
                      <a:pt x="112" y="133"/>
                    </a:lnTo>
                    <a:lnTo>
                      <a:pt x="104" y="133"/>
                    </a:lnTo>
                    <a:lnTo>
                      <a:pt x="103" y="125"/>
                    </a:lnTo>
                    <a:lnTo>
                      <a:pt x="99" y="118"/>
                    </a:lnTo>
                    <a:lnTo>
                      <a:pt x="87" y="103"/>
                    </a:lnTo>
                    <a:lnTo>
                      <a:pt x="72" y="86"/>
                    </a:lnTo>
                    <a:lnTo>
                      <a:pt x="61" y="78"/>
                    </a:lnTo>
                    <a:lnTo>
                      <a:pt x="49" y="72"/>
                    </a:lnTo>
                    <a:lnTo>
                      <a:pt x="42" y="70"/>
                    </a:lnTo>
                    <a:lnTo>
                      <a:pt x="30" y="66"/>
                    </a:lnTo>
                    <a:lnTo>
                      <a:pt x="17" y="63"/>
                    </a:lnTo>
                    <a:lnTo>
                      <a:pt x="0" y="57"/>
                    </a:lnTo>
                    <a:lnTo>
                      <a:pt x="6" y="51"/>
                    </a:lnTo>
                    <a:close/>
                  </a:path>
                </a:pathLst>
              </a:custGeom>
              <a:solidFill>
                <a:srgbClr val="3366FF"/>
              </a:solidFill>
              <a:ln w="9525">
                <a:solidFill>
                  <a:srgbClr val="000000"/>
                </a:solidFill>
                <a:prstDash val="solid"/>
                <a:round/>
                <a:headEnd/>
                <a:tailEnd/>
              </a:ln>
            </p:spPr>
            <p:txBody>
              <a:bodyPr/>
              <a:lstStyle/>
              <a:p>
                <a:endParaRPr lang="en-IN"/>
              </a:p>
            </p:txBody>
          </p:sp>
        </p:grpSp>
        <p:sp>
          <p:nvSpPr>
            <p:cNvPr id="4115" name="Rectangle 40">
              <a:extLst>
                <a:ext uri="{FF2B5EF4-FFF2-40B4-BE49-F238E27FC236}">
                  <a16:creationId xmlns:a16="http://schemas.microsoft.com/office/drawing/2014/main" id="{22BD5F96-191B-BE19-585D-FEEA1BEB93E5}"/>
                </a:ext>
              </a:extLst>
            </p:cNvPr>
            <p:cNvSpPr>
              <a:spLocks noChangeArrowheads="1"/>
            </p:cNvSpPr>
            <p:nvPr/>
          </p:nvSpPr>
          <p:spPr bwMode="auto">
            <a:xfrm>
              <a:off x="1871" y="1517"/>
              <a:ext cx="3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00FF"/>
                  </a:solidFill>
                </a:rPr>
                <a:t>event</a:t>
              </a:r>
              <a:endParaRPr lang="en-US" altLang="en-US" sz="2400">
                <a:latin typeface="Times New Roman" panose="02020603050405020304" pitchFamily="18" charset="0"/>
              </a:endParaRPr>
            </a:p>
          </p:txBody>
        </p:sp>
        <p:sp>
          <p:nvSpPr>
            <p:cNvPr id="4116" name="Rectangle 42">
              <a:extLst>
                <a:ext uri="{FF2B5EF4-FFF2-40B4-BE49-F238E27FC236}">
                  <a16:creationId xmlns:a16="http://schemas.microsoft.com/office/drawing/2014/main" id="{16A3A974-3C96-AB23-0B84-25ACC187C379}"/>
                </a:ext>
              </a:extLst>
            </p:cNvPr>
            <p:cNvSpPr>
              <a:spLocks noChangeArrowheads="1"/>
            </p:cNvSpPr>
            <p:nvPr/>
          </p:nvSpPr>
          <p:spPr bwMode="auto">
            <a:xfrm>
              <a:off x="1895" y="2200"/>
              <a:ext cx="3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0000FF"/>
                  </a:solidFill>
                </a:rPr>
                <a:t>action</a:t>
              </a:r>
              <a:endParaRPr lang="en-US" altLang="en-US" sz="2400">
                <a:latin typeface="Times New Roman" panose="02020603050405020304" pitchFamily="18" charset="0"/>
              </a:endParaRPr>
            </a:p>
          </p:txBody>
        </p:sp>
      </p:grpSp>
      <p:grpSp>
        <p:nvGrpSpPr>
          <p:cNvPr id="4108" name="Group 46">
            <a:extLst>
              <a:ext uri="{FF2B5EF4-FFF2-40B4-BE49-F238E27FC236}">
                <a16:creationId xmlns:a16="http://schemas.microsoft.com/office/drawing/2014/main" id="{49D74B74-F915-369C-4C93-84455BACD3F8}"/>
              </a:ext>
            </a:extLst>
          </p:cNvPr>
          <p:cNvGrpSpPr>
            <a:grpSpLocks/>
          </p:cNvGrpSpPr>
          <p:nvPr/>
        </p:nvGrpSpPr>
        <p:grpSpPr bwMode="auto">
          <a:xfrm>
            <a:off x="3217863" y="2008189"/>
            <a:ext cx="2397125" cy="2249488"/>
            <a:chOff x="2027" y="1265"/>
            <a:chExt cx="1510" cy="1417"/>
          </a:xfrm>
        </p:grpSpPr>
        <p:sp>
          <p:nvSpPr>
            <p:cNvPr id="4109" name="Rectangle 12">
              <a:extLst>
                <a:ext uri="{FF2B5EF4-FFF2-40B4-BE49-F238E27FC236}">
                  <a16:creationId xmlns:a16="http://schemas.microsoft.com/office/drawing/2014/main" id="{55ABFF5A-0D23-69AF-80D0-FCC681948A76}"/>
                </a:ext>
              </a:extLst>
            </p:cNvPr>
            <p:cNvSpPr>
              <a:spLocks noChangeArrowheads="1"/>
            </p:cNvSpPr>
            <p:nvPr/>
          </p:nvSpPr>
          <p:spPr bwMode="auto">
            <a:xfrm>
              <a:off x="2511" y="1624"/>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solidFill>
                    <a:srgbClr val="FF0000"/>
                  </a:solidFill>
                </a:rPr>
                <a:t>time</a:t>
              </a:r>
              <a:endParaRPr lang="en-US" altLang="en-US" sz="2400">
                <a:latin typeface="Times New Roman" panose="02020603050405020304" pitchFamily="18" charset="0"/>
              </a:endParaRPr>
            </a:p>
          </p:txBody>
        </p:sp>
        <p:grpSp>
          <p:nvGrpSpPr>
            <p:cNvPr id="4110" name="Group 38">
              <a:extLst>
                <a:ext uri="{FF2B5EF4-FFF2-40B4-BE49-F238E27FC236}">
                  <a16:creationId xmlns:a16="http://schemas.microsoft.com/office/drawing/2014/main" id="{73155ABE-FD62-40E2-F227-E2B48BEFEE38}"/>
                </a:ext>
              </a:extLst>
            </p:cNvPr>
            <p:cNvGrpSpPr>
              <a:grpSpLocks/>
            </p:cNvGrpSpPr>
            <p:nvPr/>
          </p:nvGrpSpPr>
          <p:grpSpPr bwMode="auto">
            <a:xfrm>
              <a:off x="2027" y="1265"/>
              <a:ext cx="1510" cy="1417"/>
              <a:chOff x="2027" y="1265"/>
              <a:chExt cx="1510" cy="1417"/>
            </a:xfrm>
          </p:grpSpPr>
          <p:sp>
            <p:nvSpPr>
              <p:cNvPr id="4111" name="Freeform 35">
                <a:extLst>
                  <a:ext uri="{FF2B5EF4-FFF2-40B4-BE49-F238E27FC236}">
                    <a16:creationId xmlns:a16="http://schemas.microsoft.com/office/drawing/2014/main" id="{6D0872B5-1B0D-055E-FB5C-1BA600CF582C}"/>
                  </a:ext>
                </a:extLst>
              </p:cNvPr>
              <p:cNvSpPr>
                <a:spLocks/>
              </p:cNvSpPr>
              <p:nvPr/>
            </p:nvSpPr>
            <p:spPr bwMode="auto">
              <a:xfrm>
                <a:off x="2055" y="1265"/>
                <a:ext cx="1482" cy="1417"/>
              </a:xfrm>
              <a:custGeom>
                <a:avLst/>
                <a:gdLst>
                  <a:gd name="T0" fmla="*/ 67 w 2963"/>
                  <a:gd name="T1" fmla="*/ 18 h 2832"/>
                  <a:gd name="T2" fmla="*/ 114 w 2963"/>
                  <a:gd name="T3" fmla="*/ 6 h 2832"/>
                  <a:gd name="T4" fmla="*/ 175 w 2963"/>
                  <a:gd name="T5" fmla="*/ 20 h 2832"/>
                  <a:gd name="T6" fmla="*/ 226 w 2963"/>
                  <a:gd name="T7" fmla="*/ 54 h 2832"/>
                  <a:gd name="T8" fmla="*/ 383 w 2963"/>
                  <a:gd name="T9" fmla="*/ 183 h 2832"/>
                  <a:gd name="T10" fmla="*/ 450 w 2963"/>
                  <a:gd name="T11" fmla="*/ 225 h 2832"/>
                  <a:gd name="T12" fmla="*/ 488 w 2963"/>
                  <a:gd name="T13" fmla="*/ 229 h 2832"/>
                  <a:gd name="T14" fmla="*/ 543 w 2963"/>
                  <a:gd name="T15" fmla="*/ 195 h 2832"/>
                  <a:gd name="T16" fmla="*/ 568 w 2963"/>
                  <a:gd name="T17" fmla="*/ 180 h 2832"/>
                  <a:gd name="T18" fmla="*/ 590 w 2963"/>
                  <a:gd name="T19" fmla="*/ 183 h 2832"/>
                  <a:gd name="T20" fmla="*/ 620 w 2963"/>
                  <a:gd name="T21" fmla="*/ 213 h 2832"/>
                  <a:gd name="T22" fmla="*/ 701 w 2963"/>
                  <a:gd name="T23" fmla="*/ 337 h 2832"/>
                  <a:gd name="T24" fmla="*/ 732 w 2963"/>
                  <a:gd name="T25" fmla="*/ 412 h 2832"/>
                  <a:gd name="T26" fmla="*/ 734 w 2963"/>
                  <a:gd name="T27" fmla="*/ 450 h 2832"/>
                  <a:gd name="T28" fmla="*/ 707 w 2963"/>
                  <a:gd name="T29" fmla="*/ 469 h 2832"/>
                  <a:gd name="T30" fmla="*/ 637 w 2963"/>
                  <a:gd name="T31" fmla="*/ 481 h 2832"/>
                  <a:gd name="T32" fmla="*/ 495 w 2963"/>
                  <a:gd name="T33" fmla="*/ 474 h 2832"/>
                  <a:gd name="T34" fmla="*/ 460 w 2963"/>
                  <a:gd name="T35" fmla="*/ 466 h 2832"/>
                  <a:gd name="T36" fmla="*/ 443 w 2963"/>
                  <a:gd name="T37" fmla="*/ 446 h 2832"/>
                  <a:gd name="T38" fmla="*/ 424 w 2963"/>
                  <a:gd name="T39" fmla="*/ 376 h 2832"/>
                  <a:gd name="T40" fmla="*/ 406 w 2963"/>
                  <a:gd name="T41" fmla="*/ 364 h 2832"/>
                  <a:gd name="T42" fmla="*/ 373 w 2963"/>
                  <a:gd name="T43" fmla="*/ 381 h 2832"/>
                  <a:gd name="T44" fmla="*/ 307 w 2963"/>
                  <a:gd name="T45" fmla="*/ 455 h 2832"/>
                  <a:gd name="T46" fmla="*/ 166 w 2963"/>
                  <a:gd name="T47" fmla="*/ 630 h 2832"/>
                  <a:gd name="T48" fmla="*/ 104 w 2963"/>
                  <a:gd name="T49" fmla="*/ 693 h 2832"/>
                  <a:gd name="T50" fmla="*/ 84 w 2963"/>
                  <a:gd name="T51" fmla="*/ 702 h 2832"/>
                  <a:gd name="T52" fmla="*/ 58 w 2963"/>
                  <a:gd name="T53" fmla="*/ 699 h 2832"/>
                  <a:gd name="T54" fmla="*/ 23 w 2963"/>
                  <a:gd name="T55" fmla="*/ 656 h 2832"/>
                  <a:gd name="T56" fmla="*/ 0 w 2963"/>
                  <a:gd name="T57" fmla="*/ 632 h 2832"/>
                  <a:gd name="T58" fmla="*/ 18 w 2963"/>
                  <a:gd name="T59" fmla="*/ 661 h 2832"/>
                  <a:gd name="T60" fmla="*/ 59 w 2963"/>
                  <a:gd name="T61" fmla="*/ 706 h 2832"/>
                  <a:gd name="T62" fmla="*/ 90 w 2963"/>
                  <a:gd name="T63" fmla="*/ 706 h 2832"/>
                  <a:gd name="T64" fmla="*/ 136 w 2963"/>
                  <a:gd name="T65" fmla="*/ 673 h 2832"/>
                  <a:gd name="T66" fmla="*/ 230 w 2963"/>
                  <a:gd name="T67" fmla="*/ 561 h 2832"/>
                  <a:gd name="T68" fmla="*/ 347 w 2963"/>
                  <a:gd name="T69" fmla="*/ 416 h 2832"/>
                  <a:gd name="T70" fmla="*/ 389 w 2963"/>
                  <a:gd name="T71" fmla="*/ 377 h 2832"/>
                  <a:gd name="T72" fmla="*/ 410 w 2963"/>
                  <a:gd name="T73" fmla="*/ 368 h 2832"/>
                  <a:gd name="T74" fmla="*/ 420 w 2963"/>
                  <a:gd name="T75" fmla="*/ 380 h 2832"/>
                  <a:gd name="T76" fmla="*/ 434 w 2963"/>
                  <a:gd name="T77" fmla="*/ 437 h 2832"/>
                  <a:gd name="T78" fmla="*/ 462 w 2963"/>
                  <a:gd name="T79" fmla="*/ 473 h 2832"/>
                  <a:gd name="T80" fmla="*/ 512 w 2963"/>
                  <a:gd name="T81" fmla="*/ 482 h 2832"/>
                  <a:gd name="T82" fmla="*/ 676 w 2963"/>
                  <a:gd name="T83" fmla="*/ 483 h 2832"/>
                  <a:gd name="T84" fmla="*/ 727 w 2963"/>
                  <a:gd name="T85" fmla="*/ 466 h 2832"/>
                  <a:gd name="T86" fmla="*/ 741 w 2963"/>
                  <a:gd name="T87" fmla="*/ 441 h 2832"/>
                  <a:gd name="T88" fmla="*/ 725 w 2963"/>
                  <a:gd name="T89" fmla="*/ 376 h 2832"/>
                  <a:gd name="T90" fmla="*/ 643 w 2963"/>
                  <a:gd name="T91" fmla="*/ 233 h 2832"/>
                  <a:gd name="T92" fmla="*/ 598 w 2963"/>
                  <a:gd name="T93" fmla="*/ 181 h 2832"/>
                  <a:gd name="T94" fmla="*/ 571 w 2963"/>
                  <a:gd name="T95" fmla="*/ 173 h 2832"/>
                  <a:gd name="T96" fmla="*/ 531 w 2963"/>
                  <a:gd name="T97" fmla="*/ 198 h 2832"/>
                  <a:gd name="T98" fmla="*/ 486 w 2963"/>
                  <a:gd name="T99" fmla="*/ 223 h 2832"/>
                  <a:gd name="T100" fmla="*/ 465 w 2963"/>
                  <a:gd name="T101" fmla="*/ 224 h 2832"/>
                  <a:gd name="T102" fmla="*/ 412 w 2963"/>
                  <a:gd name="T103" fmla="*/ 200 h 2832"/>
                  <a:gd name="T104" fmla="*/ 288 w 2963"/>
                  <a:gd name="T105" fmla="*/ 97 h 2832"/>
                  <a:gd name="T106" fmla="*/ 193 w 2963"/>
                  <a:gd name="T107" fmla="*/ 24 h 2832"/>
                  <a:gd name="T108" fmla="*/ 125 w 2963"/>
                  <a:gd name="T109" fmla="*/ 0 h 2832"/>
                  <a:gd name="T110" fmla="*/ 65 w 2963"/>
                  <a:gd name="T111" fmla="*/ 16 h 2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63" h="2832">
                    <a:moveTo>
                      <a:pt x="57" y="251"/>
                    </a:moveTo>
                    <a:lnTo>
                      <a:pt x="72" y="268"/>
                    </a:lnTo>
                    <a:lnTo>
                      <a:pt x="129" y="207"/>
                    </a:lnTo>
                    <a:lnTo>
                      <a:pt x="184" y="152"/>
                    </a:lnTo>
                    <a:lnTo>
                      <a:pt x="215" y="125"/>
                    </a:lnTo>
                    <a:lnTo>
                      <a:pt x="245" y="100"/>
                    </a:lnTo>
                    <a:lnTo>
                      <a:pt x="277" y="79"/>
                    </a:lnTo>
                    <a:lnTo>
                      <a:pt x="268" y="70"/>
                    </a:lnTo>
                    <a:lnTo>
                      <a:pt x="274" y="81"/>
                    </a:lnTo>
                    <a:lnTo>
                      <a:pt x="306" y="62"/>
                    </a:lnTo>
                    <a:lnTo>
                      <a:pt x="342" y="47"/>
                    </a:lnTo>
                    <a:lnTo>
                      <a:pt x="378" y="34"/>
                    </a:lnTo>
                    <a:lnTo>
                      <a:pt x="418" y="24"/>
                    </a:lnTo>
                    <a:lnTo>
                      <a:pt x="413" y="15"/>
                    </a:lnTo>
                    <a:lnTo>
                      <a:pt x="413" y="26"/>
                    </a:lnTo>
                    <a:lnTo>
                      <a:pt x="454" y="22"/>
                    </a:lnTo>
                    <a:lnTo>
                      <a:pt x="498" y="22"/>
                    </a:lnTo>
                    <a:lnTo>
                      <a:pt x="544" y="28"/>
                    </a:lnTo>
                    <a:lnTo>
                      <a:pt x="544" y="17"/>
                    </a:lnTo>
                    <a:lnTo>
                      <a:pt x="540" y="26"/>
                    </a:lnTo>
                    <a:lnTo>
                      <a:pt x="589" y="38"/>
                    </a:lnTo>
                    <a:lnTo>
                      <a:pt x="643" y="55"/>
                    </a:lnTo>
                    <a:lnTo>
                      <a:pt x="669" y="64"/>
                    </a:lnTo>
                    <a:lnTo>
                      <a:pt x="700" y="79"/>
                    </a:lnTo>
                    <a:lnTo>
                      <a:pt x="730" y="97"/>
                    </a:lnTo>
                    <a:lnTo>
                      <a:pt x="763" y="116"/>
                    </a:lnTo>
                    <a:lnTo>
                      <a:pt x="797" y="136"/>
                    </a:lnTo>
                    <a:lnTo>
                      <a:pt x="802" y="127"/>
                    </a:lnTo>
                    <a:lnTo>
                      <a:pt x="793" y="135"/>
                    </a:lnTo>
                    <a:lnTo>
                      <a:pt x="827" y="159"/>
                    </a:lnTo>
                    <a:lnTo>
                      <a:pt x="863" y="184"/>
                    </a:lnTo>
                    <a:lnTo>
                      <a:pt x="901" y="213"/>
                    </a:lnTo>
                    <a:lnTo>
                      <a:pt x="976" y="272"/>
                    </a:lnTo>
                    <a:lnTo>
                      <a:pt x="1055" y="334"/>
                    </a:lnTo>
                    <a:lnTo>
                      <a:pt x="1135" y="403"/>
                    </a:lnTo>
                    <a:lnTo>
                      <a:pt x="1215" y="471"/>
                    </a:lnTo>
                    <a:lnTo>
                      <a:pt x="1297" y="540"/>
                    </a:lnTo>
                    <a:lnTo>
                      <a:pt x="1377" y="606"/>
                    </a:lnTo>
                    <a:lnTo>
                      <a:pt x="1455" y="671"/>
                    </a:lnTo>
                    <a:lnTo>
                      <a:pt x="1531" y="732"/>
                    </a:lnTo>
                    <a:lnTo>
                      <a:pt x="1603" y="785"/>
                    </a:lnTo>
                    <a:lnTo>
                      <a:pt x="1638" y="810"/>
                    </a:lnTo>
                    <a:lnTo>
                      <a:pt x="1641" y="812"/>
                    </a:lnTo>
                    <a:lnTo>
                      <a:pt x="1676" y="833"/>
                    </a:lnTo>
                    <a:lnTo>
                      <a:pt x="1708" y="854"/>
                    </a:lnTo>
                    <a:lnTo>
                      <a:pt x="1738" y="871"/>
                    </a:lnTo>
                    <a:lnTo>
                      <a:pt x="1769" y="886"/>
                    </a:lnTo>
                    <a:lnTo>
                      <a:pt x="1797" y="899"/>
                    </a:lnTo>
                    <a:lnTo>
                      <a:pt x="1822" y="907"/>
                    </a:lnTo>
                    <a:lnTo>
                      <a:pt x="1849" y="915"/>
                    </a:lnTo>
                    <a:lnTo>
                      <a:pt x="1852" y="915"/>
                    </a:lnTo>
                    <a:lnTo>
                      <a:pt x="1877" y="918"/>
                    </a:lnTo>
                    <a:lnTo>
                      <a:pt x="1902" y="918"/>
                    </a:lnTo>
                    <a:lnTo>
                      <a:pt x="1925" y="918"/>
                    </a:lnTo>
                    <a:lnTo>
                      <a:pt x="1946" y="915"/>
                    </a:lnTo>
                    <a:lnTo>
                      <a:pt x="1951" y="913"/>
                    </a:lnTo>
                    <a:lnTo>
                      <a:pt x="1972" y="909"/>
                    </a:lnTo>
                    <a:lnTo>
                      <a:pt x="1991" y="901"/>
                    </a:lnTo>
                    <a:lnTo>
                      <a:pt x="2031" y="882"/>
                    </a:lnTo>
                    <a:lnTo>
                      <a:pt x="2067" y="859"/>
                    </a:lnTo>
                    <a:lnTo>
                      <a:pt x="2071" y="857"/>
                    </a:lnTo>
                    <a:lnTo>
                      <a:pt x="2105" y="833"/>
                    </a:lnTo>
                    <a:lnTo>
                      <a:pt x="2138" y="806"/>
                    </a:lnTo>
                    <a:lnTo>
                      <a:pt x="2170" y="779"/>
                    </a:lnTo>
                    <a:lnTo>
                      <a:pt x="2201" y="755"/>
                    </a:lnTo>
                    <a:lnTo>
                      <a:pt x="2231" y="734"/>
                    </a:lnTo>
                    <a:lnTo>
                      <a:pt x="2221" y="724"/>
                    </a:lnTo>
                    <a:lnTo>
                      <a:pt x="2227" y="736"/>
                    </a:lnTo>
                    <a:lnTo>
                      <a:pt x="2258" y="720"/>
                    </a:lnTo>
                    <a:lnTo>
                      <a:pt x="2273" y="715"/>
                    </a:lnTo>
                    <a:lnTo>
                      <a:pt x="2269" y="705"/>
                    </a:lnTo>
                    <a:lnTo>
                      <a:pt x="2269" y="717"/>
                    </a:lnTo>
                    <a:lnTo>
                      <a:pt x="2284" y="713"/>
                    </a:lnTo>
                    <a:lnTo>
                      <a:pt x="2299" y="711"/>
                    </a:lnTo>
                    <a:lnTo>
                      <a:pt x="2315" y="713"/>
                    </a:lnTo>
                    <a:lnTo>
                      <a:pt x="2315" y="701"/>
                    </a:lnTo>
                    <a:lnTo>
                      <a:pt x="2311" y="713"/>
                    </a:lnTo>
                    <a:lnTo>
                      <a:pt x="2328" y="715"/>
                    </a:lnTo>
                    <a:lnTo>
                      <a:pt x="2343" y="722"/>
                    </a:lnTo>
                    <a:lnTo>
                      <a:pt x="2360" y="732"/>
                    </a:lnTo>
                    <a:lnTo>
                      <a:pt x="2366" y="720"/>
                    </a:lnTo>
                    <a:lnTo>
                      <a:pt x="2357" y="730"/>
                    </a:lnTo>
                    <a:lnTo>
                      <a:pt x="2377" y="743"/>
                    </a:lnTo>
                    <a:lnTo>
                      <a:pt x="2393" y="759"/>
                    </a:lnTo>
                    <a:lnTo>
                      <a:pt x="2414" y="778"/>
                    </a:lnTo>
                    <a:lnTo>
                      <a:pt x="2435" y="798"/>
                    </a:lnTo>
                    <a:lnTo>
                      <a:pt x="2457" y="825"/>
                    </a:lnTo>
                    <a:lnTo>
                      <a:pt x="2480" y="852"/>
                    </a:lnTo>
                    <a:lnTo>
                      <a:pt x="2505" y="880"/>
                    </a:lnTo>
                    <a:lnTo>
                      <a:pt x="2530" y="913"/>
                    </a:lnTo>
                    <a:lnTo>
                      <a:pt x="2554" y="947"/>
                    </a:lnTo>
                    <a:lnTo>
                      <a:pt x="2606" y="1019"/>
                    </a:lnTo>
                    <a:lnTo>
                      <a:pt x="2657" y="1097"/>
                    </a:lnTo>
                    <a:lnTo>
                      <a:pt x="2708" y="1179"/>
                    </a:lnTo>
                    <a:lnTo>
                      <a:pt x="2758" y="1263"/>
                    </a:lnTo>
                    <a:lnTo>
                      <a:pt x="2804" y="1346"/>
                    </a:lnTo>
                    <a:lnTo>
                      <a:pt x="2843" y="1428"/>
                    </a:lnTo>
                    <a:lnTo>
                      <a:pt x="2880" y="1510"/>
                    </a:lnTo>
                    <a:lnTo>
                      <a:pt x="2887" y="1500"/>
                    </a:lnTo>
                    <a:lnTo>
                      <a:pt x="2876" y="1500"/>
                    </a:lnTo>
                    <a:lnTo>
                      <a:pt x="2893" y="1538"/>
                    </a:lnTo>
                    <a:lnTo>
                      <a:pt x="2906" y="1577"/>
                    </a:lnTo>
                    <a:lnTo>
                      <a:pt x="2918" y="1613"/>
                    </a:lnTo>
                    <a:lnTo>
                      <a:pt x="2927" y="1647"/>
                    </a:lnTo>
                    <a:lnTo>
                      <a:pt x="2935" y="1677"/>
                    </a:lnTo>
                    <a:lnTo>
                      <a:pt x="2939" y="1708"/>
                    </a:lnTo>
                    <a:lnTo>
                      <a:pt x="2940" y="1736"/>
                    </a:lnTo>
                    <a:lnTo>
                      <a:pt x="2940" y="1761"/>
                    </a:lnTo>
                    <a:lnTo>
                      <a:pt x="2937" y="1784"/>
                    </a:lnTo>
                    <a:lnTo>
                      <a:pt x="2948" y="1784"/>
                    </a:lnTo>
                    <a:lnTo>
                      <a:pt x="2940" y="1774"/>
                    </a:lnTo>
                    <a:lnTo>
                      <a:pt x="2933" y="1799"/>
                    </a:lnTo>
                    <a:lnTo>
                      <a:pt x="2923" y="1812"/>
                    </a:lnTo>
                    <a:lnTo>
                      <a:pt x="2910" y="1828"/>
                    </a:lnTo>
                    <a:lnTo>
                      <a:pt x="2893" y="1843"/>
                    </a:lnTo>
                    <a:lnTo>
                      <a:pt x="2902" y="1850"/>
                    </a:lnTo>
                    <a:lnTo>
                      <a:pt x="2897" y="1841"/>
                    </a:lnTo>
                    <a:lnTo>
                      <a:pt x="2876" y="1854"/>
                    </a:lnTo>
                    <a:lnTo>
                      <a:pt x="2853" y="1866"/>
                    </a:lnTo>
                    <a:lnTo>
                      <a:pt x="2826" y="1875"/>
                    </a:lnTo>
                    <a:lnTo>
                      <a:pt x="2798" y="1885"/>
                    </a:lnTo>
                    <a:lnTo>
                      <a:pt x="2767" y="1894"/>
                    </a:lnTo>
                    <a:lnTo>
                      <a:pt x="2733" y="1902"/>
                    </a:lnTo>
                    <a:lnTo>
                      <a:pt x="2739" y="1911"/>
                    </a:lnTo>
                    <a:lnTo>
                      <a:pt x="2739" y="1900"/>
                    </a:lnTo>
                    <a:lnTo>
                      <a:pt x="2703" y="1906"/>
                    </a:lnTo>
                    <a:lnTo>
                      <a:pt x="2627" y="1915"/>
                    </a:lnTo>
                    <a:lnTo>
                      <a:pt x="2547" y="1923"/>
                    </a:lnTo>
                    <a:lnTo>
                      <a:pt x="2461" y="1925"/>
                    </a:lnTo>
                    <a:lnTo>
                      <a:pt x="2376" y="1925"/>
                    </a:lnTo>
                    <a:lnTo>
                      <a:pt x="2290" y="1923"/>
                    </a:lnTo>
                    <a:lnTo>
                      <a:pt x="2206" y="1917"/>
                    </a:lnTo>
                    <a:lnTo>
                      <a:pt x="2124" y="1911"/>
                    </a:lnTo>
                    <a:lnTo>
                      <a:pt x="2048" y="1904"/>
                    </a:lnTo>
                    <a:lnTo>
                      <a:pt x="2014" y="1898"/>
                    </a:lnTo>
                    <a:lnTo>
                      <a:pt x="1980" y="1894"/>
                    </a:lnTo>
                    <a:lnTo>
                      <a:pt x="1949" y="1890"/>
                    </a:lnTo>
                    <a:lnTo>
                      <a:pt x="1921" y="1885"/>
                    </a:lnTo>
                    <a:lnTo>
                      <a:pt x="1894" y="1881"/>
                    </a:lnTo>
                    <a:lnTo>
                      <a:pt x="1894" y="1892"/>
                    </a:lnTo>
                    <a:lnTo>
                      <a:pt x="1900" y="1881"/>
                    </a:lnTo>
                    <a:lnTo>
                      <a:pt x="1873" y="1875"/>
                    </a:lnTo>
                    <a:lnTo>
                      <a:pt x="1856" y="1869"/>
                    </a:lnTo>
                    <a:lnTo>
                      <a:pt x="1837" y="1862"/>
                    </a:lnTo>
                    <a:lnTo>
                      <a:pt x="1820" y="1850"/>
                    </a:lnTo>
                    <a:lnTo>
                      <a:pt x="1816" y="1862"/>
                    </a:lnTo>
                    <a:lnTo>
                      <a:pt x="1824" y="1852"/>
                    </a:lnTo>
                    <a:lnTo>
                      <a:pt x="1811" y="1841"/>
                    </a:lnTo>
                    <a:lnTo>
                      <a:pt x="1786" y="1811"/>
                    </a:lnTo>
                    <a:lnTo>
                      <a:pt x="1767" y="1774"/>
                    </a:lnTo>
                    <a:lnTo>
                      <a:pt x="1759" y="1782"/>
                    </a:lnTo>
                    <a:lnTo>
                      <a:pt x="1771" y="1782"/>
                    </a:lnTo>
                    <a:lnTo>
                      <a:pt x="1755" y="1744"/>
                    </a:lnTo>
                    <a:lnTo>
                      <a:pt x="1744" y="1700"/>
                    </a:lnTo>
                    <a:lnTo>
                      <a:pt x="1735" y="1658"/>
                    </a:lnTo>
                    <a:lnTo>
                      <a:pt x="1727" y="1616"/>
                    </a:lnTo>
                    <a:lnTo>
                      <a:pt x="1719" y="1577"/>
                    </a:lnTo>
                    <a:lnTo>
                      <a:pt x="1710" y="1540"/>
                    </a:lnTo>
                    <a:lnTo>
                      <a:pt x="1698" y="1510"/>
                    </a:lnTo>
                    <a:lnTo>
                      <a:pt x="1695" y="1500"/>
                    </a:lnTo>
                    <a:lnTo>
                      <a:pt x="1687" y="1489"/>
                    </a:lnTo>
                    <a:lnTo>
                      <a:pt x="1679" y="1478"/>
                    </a:lnTo>
                    <a:lnTo>
                      <a:pt x="1670" y="1470"/>
                    </a:lnTo>
                    <a:lnTo>
                      <a:pt x="1666" y="1468"/>
                    </a:lnTo>
                    <a:lnTo>
                      <a:pt x="1655" y="1460"/>
                    </a:lnTo>
                    <a:lnTo>
                      <a:pt x="1643" y="1457"/>
                    </a:lnTo>
                    <a:lnTo>
                      <a:pt x="1638" y="1457"/>
                    </a:lnTo>
                    <a:lnTo>
                      <a:pt x="1624" y="1455"/>
                    </a:lnTo>
                    <a:lnTo>
                      <a:pt x="1609" y="1457"/>
                    </a:lnTo>
                    <a:lnTo>
                      <a:pt x="1603" y="1459"/>
                    </a:lnTo>
                    <a:lnTo>
                      <a:pt x="1586" y="1464"/>
                    </a:lnTo>
                    <a:lnTo>
                      <a:pt x="1567" y="1472"/>
                    </a:lnTo>
                    <a:lnTo>
                      <a:pt x="1544" y="1485"/>
                    </a:lnTo>
                    <a:lnTo>
                      <a:pt x="1521" y="1500"/>
                    </a:lnTo>
                    <a:lnTo>
                      <a:pt x="1518" y="1502"/>
                    </a:lnTo>
                    <a:lnTo>
                      <a:pt x="1491" y="1523"/>
                    </a:lnTo>
                    <a:lnTo>
                      <a:pt x="1464" y="1548"/>
                    </a:lnTo>
                    <a:lnTo>
                      <a:pt x="1434" y="1577"/>
                    </a:lnTo>
                    <a:lnTo>
                      <a:pt x="1404" y="1609"/>
                    </a:lnTo>
                    <a:lnTo>
                      <a:pt x="1369" y="1645"/>
                    </a:lnTo>
                    <a:lnTo>
                      <a:pt x="1335" y="1683"/>
                    </a:lnTo>
                    <a:lnTo>
                      <a:pt x="1299" y="1725"/>
                    </a:lnTo>
                    <a:lnTo>
                      <a:pt x="1263" y="1769"/>
                    </a:lnTo>
                    <a:lnTo>
                      <a:pt x="1225" y="1816"/>
                    </a:lnTo>
                    <a:lnTo>
                      <a:pt x="1147" y="1913"/>
                    </a:lnTo>
                    <a:lnTo>
                      <a:pt x="1065" y="2014"/>
                    </a:lnTo>
                    <a:lnTo>
                      <a:pt x="983" y="2121"/>
                    </a:lnTo>
                    <a:lnTo>
                      <a:pt x="901" y="2225"/>
                    </a:lnTo>
                    <a:lnTo>
                      <a:pt x="820" y="2328"/>
                    </a:lnTo>
                    <a:lnTo>
                      <a:pt x="740" y="2427"/>
                    </a:lnTo>
                    <a:lnTo>
                      <a:pt x="702" y="2473"/>
                    </a:lnTo>
                    <a:lnTo>
                      <a:pt x="664" y="2518"/>
                    </a:lnTo>
                    <a:lnTo>
                      <a:pt x="627" y="2560"/>
                    </a:lnTo>
                    <a:lnTo>
                      <a:pt x="593" y="2602"/>
                    </a:lnTo>
                    <a:lnTo>
                      <a:pt x="559" y="2638"/>
                    </a:lnTo>
                    <a:lnTo>
                      <a:pt x="527" y="2672"/>
                    </a:lnTo>
                    <a:lnTo>
                      <a:pt x="494" y="2703"/>
                    </a:lnTo>
                    <a:lnTo>
                      <a:pt x="466" y="2729"/>
                    </a:lnTo>
                    <a:lnTo>
                      <a:pt x="439" y="2752"/>
                    </a:lnTo>
                    <a:lnTo>
                      <a:pt x="416" y="2769"/>
                    </a:lnTo>
                    <a:lnTo>
                      <a:pt x="422" y="2779"/>
                    </a:lnTo>
                    <a:lnTo>
                      <a:pt x="416" y="2769"/>
                    </a:lnTo>
                    <a:lnTo>
                      <a:pt x="394" y="2783"/>
                    </a:lnTo>
                    <a:lnTo>
                      <a:pt x="371" y="2794"/>
                    </a:lnTo>
                    <a:lnTo>
                      <a:pt x="350" y="2802"/>
                    </a:lnTo>
                    <a:lnTo>
                      <a:pt x="329" y="2807"/>
                    </a:lnTo>
                    <a:lnTo>
                      <a:pt x="333" y="2819"/>
                    </a:lnTo>
                    <a:lnTo>
                      <a:pt x="333" y="2807"/>
                    </a:lnTo>
                    <a:lnTo>
                      <a:pt x="314" y="2809"/>
                    </a:lnTo>
                    <a:lnTo>
                      <a:pt x="293" y="2809"/>
                    </a:lnTo>
                    <a:lnTo>
                      <a:pt x="276" y="2807"/>
                    </a:lnTo>
                    <a:lnTo>
                      <a:pt x="276" y="2819"/>
                    </a:lnTo>
                    <a:lnTo>
                      <a:pt x="279" y="2809"/>
                    </a:lnTo>
                    <a:lnTo>
                      <a:pt x="262" y="2805"/>
                    </a:lnTo>
                    <a:lnTo>
                      <a:pt x="245" y="2800"/>
                    </a:lnTo>
                    <a:lnTo>
                      <a:pt x="230" y="2792"/>
                    </a:lnTo>
                    <a:lnTo>
                      <a:pt x="224" y="2802"/>
                    </a:lnTo>
                    <a:lnTo>
                      <a:pt x="234" y="2794"/>
                    </a:lnTo>
                    <a:lnTo>
                      <a:pt x="203" y="2773"/>
                    </a:lnTo>
                    <a:lnTo>
                      <a:pt x="177" y="2748"/>
                    </a:lnTo>
                    <a:lnTo>
                      <a:pt x="152" y="2720"/>
                    </a:lnTo>
                    <a:lnTo>
                      <a:pt x="129" y="2687"/>
                    </a:lnTo>
                    <a:lnTo>
                      <a:pt x="108" y="2655"/>
                    </a:lnTo>
                    <a:lnTo>
                      <a:pt x="89" y="2623"/>
                    </a:lnTo>
                    <a:lnTo>
                      <a:pt x="72" y="2590"/>
                    </a:lnTo>
                    <a:lnTo>
                      <a:pt x="57" y="2562"/>
                    </a:lnTo>
                    <a:lnTo>
                      <a:pt x="42" y="2539"/>
                    </a:lnTo>
                    <a:lnTo>
                      <a:pt x="28" y="2520"/>
                    </a:lnTo>
                    <a:lnTo>
                      <a:pt x="21" y="2512"/>
                    </a:lnTo>
                    <a:lnTo>
                      <a:pt x="17" y="2511"/>
                    </a:lnTo>
                    <a:lnTo>
                      <a:pt x="11" y="2507"/>
                    </a:lnTo>
                    <a:lnTo>
                      <a:pt x="0" y="2526"/>
                    </a:lnTo>
                    <a:lnTo>
                      <a:pt x="7" y="2531"/>
                    </a:lnTo>
                    <a:lnTo>
                      <a:pt x="13" y="2522"/>
                    </a:lnTo>
                    <a:lnTo>
                      <a:pt x="4" y="2530"/>
                    </a:lnTo>
                    <a:lnTo>
                      <a:pt x="11" y="2537"/>
                    </a:lnTo>
                    <a:lnTo>
                      <a:pt x="25" y="2556"/>
                    </a:lnTo>
                    <a:lnTo>
                      <a:pt x="40" y="2579"/>
                    </a:lnTo>
                    <a:lnTo>
                      <a:pt x="55" y="2608"/>
                    </a:lnTo>
                    <a:lnTo>
                      <a:pt x="72" y="2640"/>
                    </a:lnTo>
                    <a:lnTo>
                      <a:pt x="91" y="2672"/>
                    </a:lnTo>
                    <a:lnTo>
                      <a:pt x="112" y="2705"/>
                    </a:lnTo>
                    <a:lnTo>
                      <a:pt x="135" y="2737"/>
                    </a:lnTo>
                    <a:lnTo>
                      <a:pt x="160" y="2765"/>
                    </a:lnTo>
                    <a:lnTo>
                      <a:pt x="186" y="2790"/>
                    </a:lnTo>
                    <a:lnTo>
                      <a:pt x="217" y="2811"/>
                    </a:lnTo>
                    <a:lnTo>
                      <a:pt x="220" y="2813"/>
                    </a:lnTo>
                    <a:lnTo>
                      <a:pt x="236" y="2821"/>
                    </a:lnTo>
                    <a:lnTo>
                      <a:pt x="253" y="2826"/>
                    </a:lnTo>
                    <a:lnTo>
                      <a:pt x="270" y="2830"/>
                    </a:lnTo>
                    <a:lnTo>
                      <a:pt x="276" y="2830"/>
                    </a:lnTo>
                    <a:lnTo>
                      <a:pt x="293" y="2832"/>
                    </a:lnTo>
                    <a:lnTo>
                      <a:pt x="314" y="2832"/>
                    </a:lnTo>
                    <a:lnTo>
                      <a:pt x="333" y="2830"/>
                    </a:lnTo>
                    <a:lnTo>
                      <a:pt x="338" y="2828"/>
                    </a:lnTo>
                    <a:lnTo>
                      <a:pt x="359" y="2823"/>
                    </a:lnTo>
                    <a:lnTo>
                      <a:pt x="380" y="2815"/>
                    </a:lnTo>
                    <a:lnTo>
                      <a:pt x="403" y="2804"/>
                    </a:lnTo>
                    <a:lnTo>
                      <a:pt x="428" y="2788"/>
                    </a:lnTo>
                    <a:lnTo>
                      <a:pt x="430" y="2788"/>
                    </a:lnTo>
                    <a:lnTo>
                      <a:pt x="456" y="2769"/>
                    </a:lnTo>
                    <a:lnTo>
                      <a:pt x="483" y="2746"/>
                    </a:lnTo>
                    <a:lnTo>
                      <a:pt x="511" y="2720"/>
                    </a:lnTo>
                    <a:lnTo>
                      <a:pt x="544" y="2689"/>
                    </a:lnTo>
                    <a:lnTo>
                      <a:pt x="576" y="2655"/>
                    </a:lnTo>
                    <a:lnTo>
                      <a:pt x="610" y="2619"/>
                    </a:lnTo>
                    <a:lnTo>
                      <a:pt x="645" y="2577"/>
                    </a:lnTo>
                    <a:lnTo>
                      <a:pt x="681" y="2535"/>
                    </a:lnTo>
                    <a:lnTo>
                      <a:pt x="719" y="2490"/>
                    </a:lnTo>
                    <a:lnTo>
                      <a:pt x="757" y="2444"/>
                    </a:lnTo>
                    <a:lnTo>
                      <a:pt x="837" y="2345"/>
                    </a:lnTo>
                    <a:lnTo>
                      <a:pt x="919" y="2242"/>
                    </a:lnTo>
                    <a:lnTo>
                      <a:pt x="1000" y="2138"/>
                    </a:lnTo>
                    <a:lnTo>
                      <a:pt x="1082" y="2031"/>
                    </a:lnTo>
                    <a:lnTo>
                      <a:pt x="1164" y="1930"/>
                    </a:lnTo>
                    <a:lnTo>
                      <a:pt x="1242" y="1833"/>
                    </a:lnTo>
                    <a:lnTo>
                      <a:pt x="1280" y="1786"/>
                    </a:lnTo>
                    <a:lnTo>
                      <a:pt x="1316" y="1742"/>
                    </a:lnTo>
                    <a:lnTo>
                      <a:pt x="1352" y="1700"/>
                    </a:lnTo>
                    <a:lnTo>
                      <a:pt x="1386" y="1662"/>
                    </a:lnTo>
                    <a:lnTo>
                      <a:pt x="1421" y="1626"/>
                    </a:lnTo>
                    <a:lnTo>
                      <a:pt x="1451" y="1594"/>
                    </a:lnTo>
                    <a:lnTo>
                      <a:pt x="1482" y="1565"/>
                    </a:lnTo>
                    <a:lnTo>
                      <a:pt x="1508" y="1540"/>
                    </a:lnTo>
                    <a:lnTo>
                      <a:pt x="1535" y="1519"/>
                    </a:lnTo>
                    <a:lnTo>
                      <a:pt x="1527" y="1512"/>
                    </a:lnTo>
                    <a:lnTo>
                      <a:pt x="1531" y="1521"/>
                    </a:lnTo>
                    <a:lnTo>
                      <a:pt x="1556" y="1504"/>
                    </a:lnTo>
                    <a:lnTo>
                      <a:pt x="1577" y="1493"/>
                    </a:lnTo>
                    <a:lnTo>
                      <a:pt x="1596" y="1485"/>
                    </a:lnTo>
                    <a:lnTo>
                      <a:pt x="1613" y="1480"/>
                    </a:lnTo>
                    <a:lnTo>
                      <a:pt x="1609" y="1468"/>
                    </a:lnTo>
                    <a:lnTo>
                      <a:pt x="1609" y="1480"/>
                    </a:lnTo>
                    <a:lnTo>
                      <a:pt x="1624" y="1478"/>
                    </a:lnTo>
                    <a:lnTo>
                      <a:pt x="1638" y="1480"/>
                    </a:lnTo>
                    <a:lnTo>
                      <a:pt x="1638" y="1468"/>
                    </a:lnTo>
                    <a:lnTo>
                      <a:pt x="1634" y="1478"/>
                    </a:lnTo>
                    <a:lnTo>
                      <a:pt x="1645" y="1481"/>
                    </a:lnTo>
                    <a:lnTo>
                      <a:pt x="1657" y="1489"/>
                    </a:lnTo>
                    <a:lnTo>
                      <a:pt x="1660" y="1478"/>
                    </a:lnTo>
                    <a:lnTo>
                      <a:pt x="1653" y="1487"/>
                    </a:lnTo>
                    <a:lnTo>
                      <a:pt x="1662" y="1495"/>
                    </a:lnTo>
                    <a:lnTo>
                      <a:pt x="1670" y="1506"/>
                    </a:lnTo>
                    <a:lnTo>
                      <a:pt x="1677" y="1518"/>
                    </a:lnTo>
                    <a:lnTo>
                      <a:pt x="1687" y="1510"/>
                    </a:lnTo>
                    <a:lnTo>
                      <a:pt x="1676" y="1510"/>
                    </a:lnTo>
                    <a:lnTo>
                      <a:pt x="1687" y="1540"/>
                    </a:lnTo>
                    <a:lnTo>
                      <a:pt x="1696" y="1577"/>
                    </a:lnTo>
                    <a:lnTo>
                      <a:pt x="1704" y="1616"/>
                    </a:lnTo>
                    <a:lnTo>
                      <a:pt x="1712" y="1658"/>
                    </a:lnTo>
                    <a:lnTo>
                      <a:pt x="1721" y="1700"/>
                    </a:lnTo>
                    <a:lnTo>
                      <a:pt x="1733" y="1744"/>
                    </a:lnTo>
                    <a:lnTo>
                      <a:pt x="1748" y="1782"/>
                    </a:lnTo>
                    <a:lnTo>
                      <a:pt x="1750" y="1791"/>
                    </a:lnTo>
                    <a:lnTo>
                      <a:pt x="1769" y="1828"/>
                    </a:lnTo>
                    <a:lnTo>
                      <a:pt x="1793" y="1858"/>
                    </a:lnTo>
                    <a:lnTo>
                      <a:pt x="1807" y="1869"/>
                    </a:lnTo>
                    <a:lnTo>
                      <a:pt x="1811" y="1871"/>
                    </a:lnTo>
                    <a:lnTo>
                      <a:pt x="1828" y="1883"/>
                    </a:lnTo>
                    <a:lnTo>
                      <a:pt x="1847" y="1890"/>
                    </a:lnTo>
                    <a:lnTo>
                      <a:pt x="1870" y="1898"/>
                    </a:lnTo>
                    <a:lnTo>
                      <a:pt x="1891" y="1902"/>
                    </a:lnTo>
                    <a:lnTo>
                      <a:pt x="1894" y="1904"/>
                    </a:lnTo>
                    <a:lnTo>
                      <a:pt x="1921" y="1908"/>
                    </a:lnTo>
                    <a:lnTo>
                      <a:pt x="1949" y="1913"/>
                    </a:lnTo>
                    <a:lnTo>
                      <a:pt x="1980" y="1917"/>
                    </a:lnTo>
                    <a:lnTo>
                      <a:pt x="2014" y="1921"/>
                    </a:lnTo>
                    <a:lnTo>
                      <a:pt x="2048" y="1927"/>
                    </a:lnTo>
                    <a:lnTo>
                      <a:pt x="2124" y="1934"/>
                    </a:lnTo>
                    <a:lnTo>
                      <a:pt x="2206" y="1940"/>
                    </a:lnTo>
                    <a:lnTo>
                      <a:pt x="2290" y="1946"/>
                    </a:lnTo>
                    <a:lnTo>
                      <a:pt x="2376" y="1947"/>
                    </a:lnTo>
                    <a:lnTo>
                      <a:pt x="2461" y="1947"/>
                    </a:lnTo>
                    <a:lnTo>
                      <a:pt x="2547" y="1946"/>
                    </a:lnTo>
                    <a:lnTo>
                      <a:pt x="2627" y="1938"/>
                    </a:lnTo>
                    <a:lnTo>
                      <a:pt x="2703" y="1928"/>
                    </a:lnTo>
                    <a:lnTo>
                      <a:pt x="2739" y="1923"/>
                    </a:lnTo>
                    <a:lnTo>
                      <a:pt x="2743" y="1923"/>
                    </a:lnTo>
                    <a:lnTo>
                      <a:pt x="2777" y="1915"/>
                    </a:lnTo>
                    <a:lnTo>
                      <a:pt x="2807" y="1906"/>
                    </a:lnTo>
                    <a:lnTo>
                      <a:pt x="2836" y="1896"/>
                    </a:lnTo>
                    <a:lnTo>
                      <a:pt x="2862" y="1887"/>
                    </a:lnTo>
                    <a:lnTo>
                      <a:pt x="2885" y="1875"/>
                    </a:lnTo>
                    <a:lnTo>
                      <a:pt x="2906" y="1862"/>
                    </a:lnTo>
                    <a:lnTo>
                      <a:pt x="2910" y="1860"/>
                    </a:lnTo>
                    <a:lnTo>
                      <a:pt x="2927" y="1845"/>
                    </a:lnTo>
                    <a:lnTo>
                      <a:pt x="2940" y="1830"/>
                    </a:lnTo>
                    <a:lnTo>
                      <a:pt x="2952" y="1809"/>
                    </a:lnTo>
                    <a:lnTo>
                      <a:pt x="2958" y="1791"/>
                    </a:lnTo>
                    <a:lnTo>
                      <a:pt x="2960" y="1784"/>
                    </a:lnTo>
                    <a:lnTo>
                      <a:pt x="2963" y="1761"/>
                    </a:lnTo>
                    <a:lnTo>
                      <a:pt x="2963" y="1736"/>
                    </a:lnTo>
                    <a:lnTo>
                      <a:pt x="2961" y="1708"/>
                    </a:lnTo>
                    <a:lnTo>
                      <a:pt x="2958" y="1677"/>
                    </a:lnTo>
                    <a:lnTo>
                      <a:pt x="2950" y="1647"/>
                    </a:lnTo>
                    <a:lnTo>
                      <a:pt x="2940" y="1613"/>
                    </a:lnTo>
                    <a:lnTo>
                      <a:pt x="2929" y="1577"/>
                    </a:lnTo>
                    <a:lnTo>
                      <a:pt x="2916" y="1538"/>
                    </a:lnTo>
                    <a:lnTo>
                      <a:pt x="2899" y="1500"/>
                    </a:lnTo>
                    <a:lnTo>
                      <a:pt x="2897" y="1493"/>
                    </a:lnTo>
                    <a:lnTo>
                      <a:pt x="2861" y="1411"/>
                    </a:lnTo>
                    <a:lnTo>
                      <a:pt x="2821" y="1329"/>
                    </a:lnTo>
                    <a:lnTo>
                      <a:pt x="2775" y="1246"/>
                    </a:lnTo>
                    <a:lnTo>
                      <a:pt x="2726" y="1162"/>
                    </a:lnTo>
                    <a:lnTo>
                      <a:pt x="2674" y="1080"/>
                    </a:lnTo>
                    <a:lnTo>
                      <a:pt x="2623" y="1002"/>
                    </a:lnTo>
                    <a:lnTo>
                      <a:pt x="2571" y="930"/>
                    </a:lnTo>
                    <a:lnTo>
                      <a:pt x="2547" y="895"/>
                    </a:lnTo>
                    <a:lnTo>
                      <a:pt x="2522" y="863"/>
                    </a:lnTo>
                    <a:lnTo>
                      <a:pt x="2497" y="835"/>
                    </a:lnTo>
                    <a:lnTo>
                      <a:pt x="2474" y="808"/>
                    </a:lnTo>
                    <a:lnTo>
                      <a:pt x="2452" y="781"/>
                    </a:lnTo>
                    <a:lnTo>
                      <a:pt x="2431" y="760"/>
                    </a:lnTo>
                    <a:lnTo>
                      <a:pt x="2410" y="741"/>
                    </a:lnTo>
                    <a:lnTo>
                      <a:pt x="2391" y="724"/>
                    </a:lnTo>
                    <a:lnTo>
                      <a:pt x="2374" y="713"/>
                    </a:lnTo>
                    <a:lnTo>
                      <a:pt x="2370" y="711"/>
                    </a:lnTo>
                    <a:lnTo>
                      <a:pt x="2353" y="701"/>
                    </a:lnTo>
                    <a:lnTo>
                      <a:pt x="2338" y="694"/>
                    </a:lnTo>
                    <a:lnTo>
                      <a:pt x="2320" y="692"/>
                    </a:lnTo>
                    <a:lnTo>
                      <a:pt x="2315" y="690"/>
                    </a:lnTo>
                    <a:lnTo>
                      <a:pt x="2299" y="688"/>
                    </a:lnTo>
                    <a:lnTo>
                      <a:pt x="2284" y="690"/>
                    </a:lnTo>
                    <a:lnTo>
                      <a:pt x="2269" y="694"/>
                    </a:lnTo>
                    <a:lnTo>
                      <a:pt x="2263" y="694"/>
                    </a:lnTo>
                    <a:lnTo>
                      <a:pt x="2248" y="700"/>
                    </a:lnTo>
                    <a:lnTo>
                      <a:pt x="2218" y="715"/>
                    </a:lnTo>
                    <a:lnTo>
                      <a:pt x="2214" y="717"/>
                    </a:lnTo>
                    <a:lnTo>
                      <a:pt x="2183" y="738"/>
                    </a:lnTo>
                    <a:lnTo>
                      <a:pt x="2153" y="762"/>
                    </a:lnTo>
                    <a:lnTo>
                      <a:pt x="2121" y="789"/>
                    </a:lnTo>
                    <a:lnTo>
                      <a:pt x="2088" y="816"/>
                    </a:lnTo>
                    <a:lnTo>
                      <a:pt x="2054" y="840"/>
                    </a:lnTo>
                    <a:lnTo>
                      <a:pt x="2062" y="850"/>
                    </a:lnTo>
                    <a:lnTo>
                      <a:pt x="2058" y="838"/>
                    </a:lnTo>
                    <a:lnTo>
                      <a:pt x="2022" y="861"/>
                    </a:lnTo>
                    <a:lnTo>
                      <a:pt x="1982" y="880"/>
                    </a:lnTo>
                    <a:lnTo>
                      <a:pt x="1963" y="888"/>
                    </a:lnTo>
                    <a:lnTo>
                      <a:pt x="1942" y="892"/>
                    </a:lnTo>
                    <a:lnTo>
                      <a:pt x="1946" y="903"/>
                    </a:lnTo>
                    <a:lnTo>
                      <a:pt x="1946" y="892"/>
                    </a:lnTo>
                    <a:lnTo>
                      <a:pt x="1925" y="895"/>
                    </a:lnTo>
                    <a:lnTo>
                      <a:pt x="1902" y="895"/>
                    </a:lnTo>
                    <a:lnTo>
                      <a:pt x="1877" y="895"/>
                    </a:lnTo>
                    <a:lnTo>
                      <a:pt x="1852" y="892"/>
                    </a:lnTo>
                    <a:lnTo>
                      <a:pt x="1852" y="903"/>
                    </a:lnTo>
                    <a:lnTo>
                      <a:pt x="1858" y="894"/>
                    </a:lnTo>
                    <a:lnTo>
                      <a:pt x="1832" y="886"/>
                    </a:lnTo>
                    <a:lnTo>
                      <a:pt x="1807" y="878"/>
                    </a:lnTo>
                    <a:lnTo>
                      <a:pt x="1778" y="865"/>
                    </a:lnTo>
                    <a:lnTo>
                      <a:pt x="1748" y="850"/>
                    </a:lnTo>
                    <a:lnTo>
                      <a:pt x="1717" y="833"/>
                    </a:lnTo>
                    <a:lnTo>
                      <a:pt x="1685" y="812"/>
                    </a:lnTo>
                    <a:lnTo>
                      <a:pt x="1651" y="791"/>
                    </a:lnTo>
                    <a:lnTo>
                      <a:pt x="1647" y="800"/>
                    </a:lnTo>
                    <a:lnTo>
                      <a:pt x="1655" y="793"/>
                    </a:lnTo>
                    <a:lnTo>
                      <a:pt x="1620" y="768"/>
                    </a:lnTo>
                    <a:lnTo>
                      <a:pt x="1548" y="715"/>
                    </a:lnTo>
                    <a:lnTo>
                      <a:pt x="1472" y="654"/>
                    </a:lnTo>
                    <a:lnTo>
                      <a:pt x="1394" y="589"/>
                    </a:lnTo>
                    <a:lnTo>
                      <a:pt x="1314" y="523"/>
                    </a:lnTo>
                    <a:lnTo>
                      <a:pt x="1232" y="454"/>
                    </a:lnTo>
                    <a:lnTo>
                      <a:pt x="1152" y="386"/>
                    </a:lnTo>
                    <a:lnTo>
                      <a:pt x="1073" y="317"/>
                    </a:lnTo>
                    <a:lnTo>
                      <a:pt x="993" y="254"/>
                    </a:lnTo>
                    <a:lnTo>
                      <a:pt x="919" y="195"/>
                    </a:lnTo>
                    <a:lnTo>
                      <a:pt x="880" y="167"/>
                    </a:lnTo>
                    <a:lnTo>
                      <a:pt x="844" y="142"/>
                    </a:lnTo>
                    <a:lnTo>
                      <a:pt x="810" y="117"/>
                    </a:lnTo>
                    <a:lnTo>
                      <a:pt x="806" y="116"/>
                    </a:lnTo>
                    <a:lnTo>
                      <a:pt x="772" y="95"/>
                    </a:lnTo>
                    <a:lnTo>
                      <a:pt x="740" y="76"/>
                    </a:lnTo>
                    <a:lnTo>
                      <a:pt x="709" y="58"/>
                    </a:lnTo>
                    <a:lnTo>
                      <a:pt x="679" y="43"/>
                    </a:lnTo>
                    <a:lnTo>
                      <a:pt x="650" y="34"/>
                    </a:lnTo>
                    <a:lnTo>
                      <a:pt x="599" y="17"/>
                    </a:lnTo>
                    <a:lnTo>
                      <a:pt x="550" y="5"/>
                    </a:lnTo>
                    <a:lnTo>
                      <a:pt x="544" y="5"/>
                    </a:lnTo>
                    <a:lnTo>
                      <a:pt x="498" y="0"/>
                    </a:lnTo>
                    <a:lnTo>
                      <a:pt x="454" y="0"/>
                    </a:lnTo>
                    <a:lnTo>
                      <a:pt x="413" y="3"/>
                    </a:lnTo>
                    <a:lnTo>
                      <a:pt x="409" y="3"/>
                    </a:lnTo>
                    <a:lnTo>
                      <a:pt x="369" y="13"/>
                    </a:lnTo>
                    <a:lnTo>
                      <a:pt x="333" y="26"/>
                    </a:lnTo>
                    <a:lnTo>
                      <a:pt x="297" y="41"/>
                    </a:lnTo>
                    <a:lnTo>
                      <a:pt x="264" y="60"/>
                    </a:lnTo>
                    <a:lnTo>
                      <a:pt x="260" y="62"/>
                    </a:lnTo>
                    <a:lnTo>
                      <a:pt x="228" y="83"/>
                    </a:lnTo>
                    <a:lnTo>
                      <a:pt x="198" y="108"/>
                    </a:lnTo>
                    <a:lnTo>
                      <a:pt x="167" y="135"/>
                    </a:lnTo>
                    <a:lnTo>
                      <a:pt x="112" y="190"/>
                    </a:lnTo>
                    <a:lnTo>
                      <a:pt x="57" y="25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dirty="0"/>
              </a:p>
            </p:txBody>
          </p:sp>
          <p:sp>
            <p:nvSpPr>
              <p:cNvPr id="4112" name="Freeform 36">
                <a:extLst>
                  <a:ext uri="{FF2B5EF4-FFF2-40B4-BE49-F238E27FC236}">
                    <a16:creationId xmlns:a16="http://schemas.microsoft.com/office/drawing/2014/main" id="{467D253D-627F-C76E-F7BC-4CDD3AB32423}"/>
                  </a:ext>
                </a:extLst>
              </p:cNvPr>
              <p:cNvSpPr>
                <a:spLocks/>
              </p:cNvSpPr>
              <p:nvPr/>
            </p:nvSpPr>
            <p:spPr bwMode="auto">
              <a:xfrm>
                <a:off x="2059" y="1367"/>
                <a:ext cx="56" cy="56"/>
              </a:xfrm>
              <a:custGeom>
                <a:avLst/>
                <a:gdLst>
                  <a:gd name="T0" fmla="*/ 27 w 113"/>
                  <a:gd name="T1" fmla="*/ 0 h 112"/>
                  <a:gd name="T2" fmla="*/ 0 w 113"/>
                  <a:gd name="T3" fmla="*/ 1 h 112"/>
                  <a:gd name="T4" fmla="*/ 1 w 113"/>
                  <a:gd name="T5" fmla="*/ 28 h 112"/>
                  <a:gd name="T6" fmla="*/ 28 w 113"/>
                  <a:gd name="T7" fmla="*/ 27 h 112"/>
                  <a:gd name="T8" fmla="*/ 27 w 113"/>
                  <a:gd name="T9" fmla="*/ 0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112">
                    <a:moveTo>
                      <a:pt x="109" y="0"/>
                    </a:moveTo>
                    <a:lnTo>
                      <a:pt x="0" y="2"/>
                    </a:lnTo>
                    <a:lnTo>
                      <a:pt x="4" y="112"/>
                    </a:lnTo>
                    <a:lnTo>
                      <a:pt x="113" y="107"/>
                    </a:lnTo>
                    <a:lnTo>
                      <a:pt x="10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3" name="Freeform 37">
                <a:extLst>
                  <a:ext uri="{FF2B5EF4-FFF2-40B4-BE49-F238E27FC236}">
                    <a16:creationId xmlns:a16="http://schemas.microsoft.com/office/drawing/2014/main" id="{FF1C8610-D4FC-A221-9218-D8ACB898C008}"/>
                  </a:ext>
                </a:extLst>
              </p:cNvPr>
              <p:cNvSpPr>
                <a:spLocks/>
              </p:cNvSpPr>
              <p:nvPr/>
            </p:nvSpPr>
            <p:spPr bwMode="auto">
              <a:xfrm>
                <a:off x="2027" y="2492"/>
                <a:ext cx="62" cy="62"/>
              </a:xfrm>
              <a:custGeom>
                <a:avLst/>
                <a:gdLst>
                  <a:gd name="T0" fmla="*/ 27 w 123"/>
                  <a:gd name="T1" fmla="*/ 31 h 124"/>
                  <a:gd name="T2" fmla="*/ 31 w 123"/>
                  <a:gd name="T3" fmla="*/ 4 h 124"/>
                  <a:gd name="T4" fmla="*/ 4 w 123"/>
                  <a:gd name="T5" fmla="*/ 0 h 124"/>
                  <a:gd name="T6" fmla="*/ 0 w 123"/>
                  <a:gd name="T7" fmla="*/ 28 h 124"/>
                  <a:gd name="T8" fmla="*/ 27 w 123"/>
                  <a:gd name="T9" fmla="*/ 31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24">
                    <a:moveTo>
                      <a:pt x="106" y="124"/>
                    </a:moveTo>
                    <a:lnTo>
                      <a:pt x="123" y="16"/>
                    </a:lnTo>
                    <a:lnTo>
                      <a:pt x="13" y="0"/>
                    </a:lnTo>
                    <a:lnTo>
                      <a:pt x="0" y="109"/>
                    </a:lnTo>
                    <a:lnTo>
                      <a:pt x="106" y="12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9">
            <a:extLst>
              <a:ext uri="{FF2B5EF4-FFF2-40B4-BE49-F238E27FC236}">
                <a16:creationId xmlns:a16="http://schemas.microsoft.com/office/drawing/2014/main" id="{DCBBD51A-7CC9-7F05-BC12-A7BFE91E6428}"/>
              </a:ext>
            </a:extLst>
          </p:cNvPr>
          <p:cNvSpPr>
            <a:spLocks noGrp="1"/>
          </p:cNvSpPr>
          <p:nvPr>
            <p:ph sz="quarter" idx="1"/>
          </p:nvPr>
        </p:nvSpPr>
        <p:spPr>
          <a:xfrm>
            <a:off x="0" y="836613"/>
            <a:ext cx="5184775"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Real Time Embedded Systems</a:t>
            </a:r>
            <a:r>
              <a:rPr lang="en-US" altLang="en-US" sz="3400" dirty="0">
                <a:solidFill>
                  <a:schemeClr val="tx1"/>
                </a:solidFill>
              </a:rPr>
              <a:t>	</a:t>
            </a:r>
          </a:p>
          <a:p>
            <a:pPr algn="just"/>
            <a:r>
              <a:rPr lang="en-US" altLang="en-US" sz="2400" dirty="0">
                <a:solidFill>
                  <a:schemeClr val="tx1"/>
                </a:solidFill>
              </a:rPr>
              <a:t>The embedded systems which respond to real time situation with the help of its embedded software and hardware, within the specified time constraints are called real time embedded systems</a:t>
            </a:r>
          </a:p>
          <a:p>
            <a:pPr algn="just"/>
            <a:endParaRPr lang="en-US" altLang="en-US" sz="2400" dirty="0">
              <a:solidFill>
                <a:schemeClr val="tx1"/>
              </a:solidFill>
            </a:endParaRPr>
          </a:p>
          <a:p>
            <a:pPr algn="just"/>
            <a:endParaRPr lang="en-US" altLang="en-US" sz="2800" dirty="0"/>
          </a:p>
          <a:p>
            <a:pPr algn="just"/>
            <a:endParaRPr lang="en-US" altLang="en-US" sz="2800" dirty="0"/>
          </a:p>
        </p:txBody>
      </p:sp>
      <p:pic>
        <p:nvPicPr>
          <p:cNvPr id="5123" name="Picture 6">
            <a:extLst>
              <a:ext uri="{FF2B5EF4-FFF2-40B4-BE49-F238E27FC236}">
                <a16:creationId xmlns:a16="http://schemas.microsoft.com/office/drawing/2014/main" id="{350035BB-3B09-7868-E714-5866CF966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2">
            <a:extLst>
              <a:ext uri="{FF2B5EF4-FFF2-40B4-BE49-F238E27FC236}">
                <a16:creationId xmlns:a16="http://schemas.microsoft.com/office/drawing/2014/main" id="{E2D63A68-265D-EBEC-2B96-D9FBD75CD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1341438"/>
            <a:ext cx="3629025"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597F04CB-123F-11E7-EC02-327785AF1485}"/>
              </a:ext>
            </a:extLst>
          </p:cNvPr>
          <p:cNvSpPr>
            <a:spLocks noGrp="1"/>
          </p:cNvSpPr>
          <p:nvPr>
            <p:ph sz="quarter" idx="1"/>
          </p:nvPr>
        </p:nvSpPr>
        <p:spPr>
          <a:xfrm>
            <a:off x="0" y="836613"/>
            <a:ext cx="5184775" cy="5905500"/>
          </a:xfrm>
        </p:spPr>
        <p:txBody>
          <a:bodyPr>
            <a:normAutofit lnSpcReduction="10000"/>
          </a:bodyPr>
          <a:lstStyle/>
          <a:p>
            <a:pPr>
              <a:buFont typeface="Wingdings 2" panose="05020102010507070707" pitchFamily="18" charset="2"/>
              <a:buNone/>
              <a:defRPr/>
            </a:pPr>
            <a:r>
              <a:rPr lang="en-US" sz="2800" dirty="0">
                <a:solidFill>
                  <a:schemeClr val="tx1"/>
                </a:solidFill>
              </a:rPr>
              <a:t>	</a:t>
            </a:r>
            <a:r>
              <a:rPr lang="en-US" sz="3400" b="1" dirty="0">
                <a:solidFill>
                  <a:schemeClr val="tx1"/>
                </a:solidFill>
              </a:rPr>
              <a:t>Real Time Embedded Systems</a:t>
            </a:r>
            <a:r>
              <a:rPr lang="en-US" sz="3400" dirty="0">
                <a:solidFill>
                  <a:schemeClr val="tx1"/>
                </a:solidFill>
              </a:rPr>
              <a:t>	</a:t>
            </a:r>
          </a:p>
          <a:p>
            <a:pPr algn="just">
              <a:defRPr/>
            </a:pPr>
            <a:r>
              <a:rPr lang="en-US" sz="2600" dirty="0">
                <a:solidFill>
                  <a:schemeClr val="tx1"/>
                </a:solidFill>
              </a:rPr>
              <a:t>The Real time System is a system which is used for performing some specific tasks. </a:t>
            </a:r>
          </a:p>
          <a:p>
            <a:pPr algn="just">
              <a:defRPr/>
            </a:pPr>
            <a:r>
              <a:rPr lang="en-US" sz="2600" dirty="0">
                <a:solidFill>
                  <a:schemeClr val="tx1"/>
                </a:solidFill>
              </a:rPr>
              <a:t>The tasks assigned to real-time systems need to be completed in given time interval. </a:t>
            </a:r>
          </a:p>
          <a:p>
            <a:pPr algn="just">
              <a:defRPr/>
            </a:pPr>
            <a:r>
              <a:rPr lang="en-US" sz="2600" dirty="0">
                <a:solidFill>
                  <a:schemeClr val="tx1"/>
                </a:solidFill>
              </a:rPr>
              <a:t>A real-time embedded system combines the technologies of embedded systems and real-time computing. To achieve the most complete and accurate description</a:t>
            </a:r>
            <a:endParaRPr lang="en-US" sz="2800" dirty="0"/>
          </a:p>
          <a:p>
            <a:pPr algn="just">
              <a:defRPr/>
            </a:pPr>
            <a:endParaRPr lang="en-US" sz="2800" dirty="0"/>
          </a:p>
        </p:txBody>
      </p:sp>
      <p:pic>
        <p:nvPicPr>
          <p:cNvPr id="6147" name="Picture 6">
            <a:extLst>
              <a:ext uri="{FF2B5EF4-FFF2-40B4-BE49-F238E27FC236}">
                <a16:creationId xmlns:a16="http://schemas.microsoft.com/office/drawing/2014/main" id="{B683A709-3510-72D6-BEBD-7C89E02A1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3">
            <a:extLst>
              <a:ext uri="{FF2B5EF4-FFF2-40B4-BE49-F238E27FC236}">
                <a16:creationId xmlns:a16="http://schemas.microsoft.com/office/drawing/2014/main" id="{B02142AE-A6AB-7692-56F7-3D074121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052513"/>
            <a:ext cx="3786188"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9">
            <a:extLst>
              <a:ext uri="{FF2B5EF4-FFF2-40B4-BE49-F238E27FC236}">
                <a16:creationId xmlns:a16="http://schemas.microsoft.com/office/drawing/2014/main" id="{A2968FBD-B57C-3A9A-9428-8D76D6B0B653}"/>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	Real Time Operating  System (RTOS)</a:t>
            </a:r>
            <a:r>
              <a:rPr lang="en-US" altLang="en-US" sz="3400" dirty="0">
                <a:solidFill>
                  <a:schemeClr val="tx1"/>
                </a:solidFill>
              </a:rPr>
              <a:t>	</a:t>
            </a:r>
          </a:p>
          <a:p>
            <a:pPr algn="just"/>
            <a:r>
              <a:rPr lang="en-US" altLang="en-US" sz="2800" dirty="0">
                <a:solidFill>
                  <a:schemeClr val="tx1"/>
                </a:solidFill>
              </a:rPr>
              <a:t>An RTOS is used for embedded systems applications that are time sensitive or time critical. </a:t>
            </a:r>
          </a:p>
          <a:p>
            <a:pPr algn="just"/>
            <a:r>
              <a:rPr lang="en-US" altLang="en-US" sz="2800" dirty="0">
                <a:solidFill>
                  <a:schemeClr val="tx1"/>
                </a:solidFill>
              </a:rPr>
              <a:t> in a time-critical system, the value of completing a task is linked to its timeliness and tasks that are completed past the deadline may have a negative value. </a:t>
            </a:r>
          </a:p>
          <a:p>
            <a:pPr algn="just"/>
            <a:r>
              <a:rPr lang="en-US" altLang="en-US" sz="2800" dirty="0">
                <a:solidFill>
                  <a:schemeClr val="tx1"/>
                </a:solidFill>
              </a:rPr>
              <a:t>RTOS includes a task scheduler component whose goal is to ensure that critical tasks meet their deadline, even when it means sacrificing other areas of performance.</a:t>
            </a:r>
          </a:p>
          <a:p>
            <a:pPr algn="just"/>
            <a:endParaRPr lang="en-US" altLang="en-US" sz="2800" dirty="0">
              <a:solidFill>
                <a:schemeClr val="tx1"/>
              </a:solidFill>
            </a:endParaRPr>
          </a:p>
          <a:p>
            <a:pPr algn="just"/>
            <a:endParaRPr lang="en-US" altLang="en-US" sz="2800" dirty="0">
              <a:solidFill>
                <a:schemeClr val="tx1"/>
              </a:solidFill>
            </a:endParaRPr>
          </a:p>
        </p:txBody>
      </p:sp>
      <p:pic>
        <p:nvPicPr>
          <p:cNvPr id="7171" name="Picture 6">
            <a:extLst>
              <a:ext uri="{FF2B5EF4-FFF2-40B4-BE49-F238E27FC236}">
                <a16:creationId xmlns:a16="http://schemas.microsoft.com/office/drawing/2014/main" id="{935101EC-44C5-3DCE-9F13-36CA0A6A6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9CCED176-2696-45CA-C615-07239EBB69AA}"/>
              </a:ext>
            </a:extLst>
          </p:cNvPr>
          <p:cNvSpPr>
            <a:spLocks noGrp="1"/>
          </p:cNvSpPr>
          <p:nvPr>
            <p:ph sz="quarter" idx="1"/>
          </p:nvPr>
        </p:nvSpPr>
        <p:spPr>
          <a:xfrm>
            <a:off x="0" y="836613"/>
            <a:ext cx="8964613" cy="5905500"/>
          </a:xfrm>
        </p:spPr>
        <p:txBody>
          <a:bodyPr>
            <a:normAutofit lnSpcReduction="10000"/>
          </a:bodyPr>
          <a:lstStyle/>
          <a:p>
            <a:pPr>
              <a:buFont typeface="Wingdings 2" panose="05020102010507070707" pitchFamily="18" charset="2"/>
              <a:buNone/>
              <a:defRPr/>
            </a:pPr>
            <a:r>
              <a:rPr lang="en-US" sz="2800" dirty="0">
                <a:solidFill>
                  <a:schemeClr val="tx1"/>
                </a:solidFill>
              </a:rPr>
              <a:t>	</a:t>
            </a:r>
            <a:r>
              <a:rPr lang="en-US" sz="3400" b="1" dirty="0">
                <a:solidFill>
                  <a:schemeClr val="tx1"/>
                </a:solidFill>
              </a:rPr>
              <a:t>	Characteristics of RTES</a:t>
            </a:r>
            <a:r>
              <a:rPr lang="en-US" sz="3400" dirty="0">
                <a:solidFill>
                  <a:schemeClr val="tx1"/>
                </a:solidFill>
              </a:rPr>
              <a:t>	</a:t>
            </a:r>
          </a:p>
          <a:p>
            <a:pPr marL="514350" indent="-514350" algn="just">
              <a:buFont typeface="+mj-lt"/>
              <a:buAutoNum type="arabicPeriod"/>
              <a:defRPr/>
            </a:pPr>
            <a:r>
              <a:rPr lang="en-US" sz="2800" b="1" dirty="0">
                <a:solidFill>
                  <a:schemeClr val="tx1"/>
                </a:solidFill>
              </a:rPr>
              <a:t>Constant Response:</a:t>
            </a:r>
            <a:r>
              <a:rPr lang="en-US" sz="2800" dirty="0">
                <a:solidFill>
                  <a:schemeClr val="tx1"/>
                </a:solidFill>
              </a:rPr>
              <a:t> A real-time embedded system always responds in the same manner to a certain situations, it is not allowed to deviate from its normal designated output.</a:t>
            </a:r>
          </a:p>
          <a:p>
            <a:pPr marL="514350" indent="-514350" algn="just">
              <a:buFont typeface="+mj-lt"/>
              <a:buAutoNum type="arabicPeriod"/>
              <a:defRPr/>
            </a:pPr>
            <a:r>
              <a:rPr lang="en-US" sz="2800" b="1" dirty="0">
                <a:solidFill>
                  <a:schemeClr val="tx1"/>
                </a:solidFill>
              </a:rPr>
              <a:t>Deadline:</a:t>
            </a:r>
            <a:r>
              <a:rPr lang="en-US" sz="2800" dirty="0">
                <a:solidFill>
                  <a:schemeClr val="tx1"/>
                </a:solidFill>
              </a:rPr>
              <a:t> A deadline is crucial to the working of an embedded system, a missed deadline can cost lives and finances</a:t>
            </a:r>
          </a:p>
          <a:p>
            <a:pPr marL="514350" indent="-514350" algn="just">
              <a:buFont typeface="+mj-lt"/>
              <a:buAutoNum type="arabicPeriod"/>
              <a:defRPr/>
            </a:pPr>
            <a:r>
              <a:rPr lang="en-US" sz="2800" b="1" dirty="0">
                <a:solidFill>
                  <a:schemeClr val="tx1"/>
                </a:solidFill>
              </a:rPr>
              <a:t>Accuracy:</a:t>
            </a:r>
            <a:r>
              <a:rPr lang="en-US" sz="2800" dirty="0">
                <a:solidFill>
                  <a:schemeClr val="tx1"/>
                </a:solidFill>
              </a:rPr>
              <a:t>  Accuracy is important characteristic for RTES. what would happen if the pacemaker can't maintain the heartbeat, patient would eventually die.</a:t>
            </a:r>
          </a:p>
          <a:p>
            <a:pPr marL="514350" indent="-514350" algn="just">
              <a:buFont typeface="+mj-lt"/>
              <a:buAutoNum type="arabicPeriod"/>
              <a:defRPr/>
            </a:pPr>
            <a:r>
              <a:rPr lang="en-US" sz="2800" b="1" dirty="0">
                <a:solidFill>
                  <a:schemeClr val="tx1"/>
                </a:solidFill>
              </a:rPr>
              <a:t>Quick Response: </a:t>
            </a:r>
            <a:r>
              <a:rPr lang="en-US" sz="2800" dirty="0">
                <a:solidFill>
                  <a:schemeClr val="tx1"/>
                </a:solidFill>
              </a:rPr>
              <a:t>The real-time embedded system must be swift enough to respond to the changing external environment with immediate effect</a:t>
            </a:r>
          </a:p>
        </p:txBody>
      </p:sp>
      <p:pic>
        <p:nvPicPr>
          <p:cNvPr id="8195" name="Picture 6">
            <a:extLst>
              <a:ext uri="{FF2B5EF4-FFF2-40B4-BE49-F238E27FC236}">
                <a16:creationId xmlns:a16="http://schemas.microsoft.com/office/drawing/2014/main" id="{9FF5FA7B-6952-D7AE-E802-253E05F62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graphicFrame>
        <p:nvGraphicFramePr>
          <p:cNvPr id="5" name="Diagram 4">
            <a:extLst>
              <a:ext uri="{FF2B5EF4-FFF2-40B4-BE49-F238E27FC236}">
                <a16:creationId xmlns:a16="http://schemas.microsoft.com/office/drawing/2014/main" id="{471BB9AC-484A-DAEC-9591-B01FED7E4ECA}"/>
              </a:ext>
            </a:extLst>
          </p:cNvPr>
          <p:cNvGraphicFramePr/>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988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9">
            <a:extLst>
              <a:ext uri="{FF2B5EF4-FFF2-40B4-BE49-F238E27FC236}">
                <a16:creationId xmlns:a16="http://schemas.microsoft.com/office/drawing/2014/main" id="{0035D22D-B504-EEB0-B245-2EE0BC9C3A85}"/>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	Examples of RTES</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9219" name="Picture 6">
            <a:extLst>
              <a:ext uri="{FF2B5EF4-FFF2-40B4-BE49-F238E27FC236}">
                <a16:creationId xmlns:a16="http://schemas.microsoft.com/office/drawing/2014/main" id="{973D57AA-449F-2BE0-6D71-DA441D4FF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Group 26">
            <a:extLst>
              <a:ext uri="{FF2B5EF4-FFF2-40B4-BE49-F238E27FC236}">
                <a16:creationId xmlns:a16="http://schemas.microsoft.com/office/drawing/2014/main" id="{1FDCEF90-3E65-2369-DA1E-3A89B22E9F6B}"/>
              </a:ext>
            </a:extLst>
          </p:cNvPr>
          <p:cNvGraphicFramePr>
            <a:graphicFrameLocks/>
          </p:cNvGraphicFramePr>
          <p:nvPr>
            <p:extLst>
              <p:ext uri="{D42A27DB-BD31-4B8C-83A1-F6EECF244321}">
                <p14:modId xmlns:p14="http://schemas.microsoft.com/office/powerpoint/2010/main" val="3109611800"/>
              </p:ext>
            </p:extLst>
          </p:nvPr>
        </p:nvGraphicFramePr>
        <p:xfrm>
          <a:off x="863600" y="1719263"/>
          <a:ext cx="7772400" cy="485452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76829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dirty="0">
                          <a:ln>
                            <a:noFill/>
                          </a:ln>
                          <a:solidFill>
                            <a:schemeClr val="tx1"/>
                          </a:solidFill>
                          <a:effectLst/>
                          <a:latin typeface="Arial" charset="0"/>
                        </a:rPr>
                        <a:t>Domain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1" i="0" u="none" strike="noStrike" cap="none" normalizeH="0" baseline="0">
                          <a:ln>
                            <a:noFill/>
                          </a:ln>
                          <a:solidFill>
                            <a:schemeClr val="tx1"/>
                          </a:solidFill>
                          <a:effectLst/>
                          <a:latin typeface="Arial" charset="0"/>
                        </a:rPr>
                        <a:t>Application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406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Avionics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Navigation; displays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56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Multimedia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Games; simulators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56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Medicine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Robot surgery; remote surgery; medical imaging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406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Industrial systems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Robot assembly lines; automated inspection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668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Civilian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Elevator control</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Automotive system; Global positioning system (GPS)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9">
            <a:extLst>
              <a:ext uri="{FF2B5EF4-FFF2-40B4-BE49-F238E27FC236}">
                <a16:creationId xmlns:a16="http://schemas.microsoft.com/office/drawing/2014/main" id="{6991B71A-1EEA-2BF4-B995-D84A6F0A4ACD}"/>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	Types of RTES</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10243" name="Picture 6">
            <a:extLst>
              <a:ext uri="{FF2B5EF4-FFF2-40B4-BE49-F238E27FC236}">
                <a16:creationId xmlns:a16="http://schemas.microsoft.com/office/drawing/2014/main" id="{B8CEABB3-0C1B-8891-F0AD-D67B4881D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3">
            <a:extLst>
              <a:ext uri="{FF2B5EF4-FFF2-40B4-BE49-F238E27FC236}">
                <a16:creationId xmlns:a16="http://schemas.microsoft.com/office/drawing/2014/main" id="{28390034-2815-01AC-ADEE-4DDD6092B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557338"/>
            <a:ext cx="4618038"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9">
            <a:extLst>
              <a:ext uri="{FF2B5EF4-FFF2-40B4-BE49-F238E27FC236}">
                <a16:creationId xmlns:a16="http://schemas.microsoft.com/office/drawing/2014/main" id="{BE3AAEC0-3F1A-23E5-0695-56B30C451EDA}"/>
              </a:ext>
            </a:extLst>
          </p:cNvPr>
          <p:cNvSpPr>
            <a:spLocks noGrp="1"/>
          </p:cNvSpPr>
          <p:nvPr>
            <p:ph sz="quarter" idx="1"/>
          </p:nvPr>
        </p:nvSpPr>
        <p:spPr>
          <a:xfrm>
            <a:off x="0" y="692150"/>
            <a:ext cx="8964613"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	Hard Real Time Embedded System </a:t>
            </a:r>
            <a:r>
              <a:rPr lang="en-US" altLang="en-US" sz="3400" dirty="0">
                <a:solidFill>
                  <a:schemeClr val="tx1"/>
                </a:solidFill>
              </a:rPr>
              <a:t>	</a:t>
            </a:r>
          </a:p>
          <a:p>
            <a:pPr algn="just"/>
            <a:r>
              <a:rPr lang="en-US" altLang="en-US" sz="2600" dirty="0">
                <a:solidFill>
                  <a:schemeClr val="tx1"/>
                </a:solidFill>
              </a:rPr>
              <a:t>This type of system makes sure that all critical processes are completed within the given time frame. </a:t>
            </a:r>
          </a:p>
          <a:p>
            <a:pPr algn="just"/>
            <a:r>
              <a:rPr lang="en-US" altLang="en-US" sz="2600" dirty="0">
                <a:solidFill>
                  <a:schemeClr val="tx1"/>
                </a:solidFill>
              </a:rPr>
              <a:t>This means that all the delays in the system are strictly time bound. </a:t>
            </a:r>
          </a:p>
          <a:p>
            <a:pPr algn="just"/>
            <a:r>
              <a:rPr lang="en-US" altLang="en-US" sz="2600" dirty="0">
                <a:solidFill>
                  <a:schemeClr val="tx1"/>
                </a:solidFill>
              </a:rPr>
              <a:t>Also, there is little to no secondary memory and data is stored in short term memory or read only memory. </a:t>
            </a:r>
          </a:p>
          <a:p>
            <a:pPr algn="just"/>
            <a:r>
              <a:rPr lang="en-US" altLang="en-US" sz="2600" dirty="0">
                <a:solidFill>
                  <a:schemeClr val="tx1"/>
                </a:solidFill>
              </a:rPr>
              <a:t>Hard real time systems are used in various areas such as missiles, airplanes etc.</a:t>
            </a:r>
          </a:p>
          <a:p>
            <a:pPr algn="just"/>
            <a:endParaRPr lang="en-US" altLang="en-US" sz="2800" dirty="0">
              <a:solidFill>
                <a:schemeClr val="tx1"/>
              </a:solidFill>
            </a:endParaRPr>
          </a:p>
          <a:p>
            <a:pPr algn="just"/>
            <a:endParaRPr lang="en-US" altLang="en-US" sz="2800" dirty="0">
              <a:solidFill>
                <a:schemeClr val="tx1"/>
              </a:solidFill>
            </a:endParaRPr>
          </a:p>
        </p:txBody>
      </p:sp>
      <p:pic>
        <p:nvPicPr>
          <p:cNvPr id="11267" name="Picture 6">
            <a:extLst>
              <a:ext uri="{FF2B5EF4-FFF2-40B4-BE49-F238E27FC236}">
                <a16:creationId xmlns:a16="http://schemas.microsoft.com/office/drawing/2014/main" id="{9CAF27F9-979F-FC35-CBDB-8C93EC80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2">
            <a:extLst>
              <a:ext uri="{FF2B5EF4-FFF2-40B4-BE49-F238E27FC236}">
                <a16:creationId xmlns:a16="http://schemas.microsoft.com/office/drawing/2014/main" id="{4E23A502-22FC-CEC3-1F5A-E158C0D8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050" y="4868863"/>
            <a:ext cx="1714500"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TextBox 1">
            <a:extLst>
              <a:ext uri="{FF2B5EF4-FFF2-40B4-BE49-F238E27FC236}">
                <a16:creationId xmlns:a16="http://schemas.microsoft.com/office/drawing/2014/main" id="{C4C99A35-710B-2DCC-44B7-8EF28F40A345}"/>
              </a:ext>
            </a:extLst>
          </p:cNvPr>
          <p:cNvSpPr txBox="1">
            <a:spLocks noChangeArrowheads="1"/>
          </p:cNvSpPr>
          <p:nvPr/>
        </p:nvSpPr>
        <p:spPr bwMode="auto">
          <a:xfrm>
            <a:off x="6848475" y="6521450"/>
            <a:ext cx="1763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Pacemaker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9">
            <a:extLst>
              <a:ext uri="{FF2B5EF4-FFF2-40B4-BE49-F238E27FC236}">
                <a16:creationId xmlns:a16="http://schemas.microsoft.com/office/drawing/2014/main" id="{7D0DB5D1-29C4-AD1D-1720-5F68462ABE8B}"/>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Hard RTES Example </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12291" name="Picture 6">
            <a:extLst>
              <a:ext uri="{FF2B5EF4-FFF2-40B4-BE49-F238E27FC236}">
                <a16:creationId xmlns:a16="http://schemas.microsoft.com/office/drawing/2014/main" id="{1A4D337D-0D2D-E0D3-E460-D2615AD95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5">
            <a:extLst>
              <a:ext uri="{FF2B5EF4-FFF2-40B4-BE49-F238E27FC236}">
                <a16:creationId xmlns:a16="http://schemas.microsoft.com/office/drawing/2014/main" id="{E73DA305-800E-AD50-7E88-4960C7DB15B3}"/>
              </a:ext>
            </a:extLst>
          </p:cNvPr>
          <p:cNvSpPr txBox="1">
            <a:spLocks noChangeArrowheads="1"/>
          </p:cNvSpPr>
          <p:nvPr/>
        </p:nvSpPr>
        <p:spPr bwMode="auto">
          <a:xfrm>
            <a:off x="1066800" y="5943600"/>
            <a:ext cx="685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Example of Hard RTES</a:t>
            </a:r>
          </a:p>
        </p:txBody>
      </p:sp>
      <p:pic>
        <p:nvPicPr>
          <p:cNvPr id="12293" name="Picture 2">
            <a:extLst>
              <a:ext uri="{FF2B5EF4-FFF2-40B4-BE49-F238E27FC236}">
                <a16:creationId xmlns:a16="http://schemas.microsoft.com/office/drawing/2014/main" id="{A6C0095C-53F5-0BAF-45B6-56A5DC01F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2060575"/>
            <a:ext cx="78390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E597EC6D-591D-C8FC-A468-2C2D21E881AD}"/>
              </a:ext>
            </a:extLst>
          </p:cNvPr>
          <p:cNvSpPr>
            <a:spLocks noGrp="1"/>
          </p:cNvSpPr>
          <p:nvPr>
            <p:ph sz="quarter" idx="1"/>
          </p:nvPr>
        </p:nvSpPr>
        <p:spPr>
          <a:xfrm>
            <a:off x="0" y="1022554"/>
            <a:ext cx="8964613" cy="5835446"/>
          </a:xfrm>
        </p:spPr>
        <p:txBody>
          <a:bodyPr>
            <a:normAutofit fontScale="70000" lnSpcReduction="20000"/>
          </a:bodyPr>
          <a:lstStyle/>
          <a:p>
            <a:pPr>
              <a:buFont typeface="Wingdings 2" panose="05020102010507070707" pitchFamily="18" charset="2"/>
              <a:buNone/>
              <a:defRPr/>
            </a:pPr>
            <a:r>
              <a:rPr lang="en-US" sz="3400" b="1" dirty="0">
                <a:solidFill>
                  <a:schemeClr val="tx1"/>
                </a:solidFill>
              </a:rPr>
              <a:t>Hard Real Time Embedded System </a:t>
            </a:r>
            <a:r>
              <a:rPr lang="en-US" sz="3400" dirty="0">
                <a:solidFill>
                  <a:schemeClr val="tx1"/>
                </a:solidFill>
              </a:rPr>
              <a:t>	</a:t>
            </a:r>
          </a:p>
          <a:p>
            <a:pPr marL="0" indent="0">
              <a:buFont typeface="Wingdings 2" panose="05020102010507070707" pitchFamily="18" charset="2"/>
              <a:buNone/>
              <a:defRPr/>
            </a:pPr>
            <a:r>
              <a:rPr lang="en-US" sz="2800" b="1" dirty="0">
                <a:solidFill>
                  <a:schemeClr val="tx1"/>
                </a:solidFill>
              </a:rPr>
              <a:t>Advantages:</a:t>
            </a:r>
            <a:endParaRPr lang="en-US" sz="2800" dirty="0">
              <a:solidFill>
                <a:schemeClr val="tx1"/>
              </a:solidFill>
            </a:endParaRPr>
          </a:p>
          <a:p>
            <a:pPr algn="just">
              <a:defRPr/>
            </a:pPr>
            <a:r>
              <a:rPr lang="en-US" sz="2800" b="1" dirty="0">
                <a:solidFill>
                  <a:schemeClr val="tx1"/>
                </a:solidFill>
              </a:rPr>
              <a:t>Reliability and Predictability:</a:t>
            </a:r>
            <a:r>
              <a:rPr lang="en-US" sz="2800" dirty="0">
                <a:solidFill>
                  <a:schemeClr val="tx1"/>
                </a:solidFill>
              </a:rPr>
              <a:t> Ensures that critical tasks are completed within strict deadlines, which is essential for safety-critical applications.</a:t>
            </a:r>
          </a:p>
          <a:p>
            <a:pPr algn="just">
              <a:defRPr/>
            </a:pPr>
            <a:r>
              <a:rPr lang="en-US" sz="2800" b="1" dirty="0">
                <a:solidFill>
                  <a:schemeClr val="tx1"/>
                </a:solidFill>
              </a:rPr>
              <a:t>Safety:</a:t>
            </a:r>
            <a:r>
              <a:rPr lang="en-US" sz="2800" dirty="0">
                <a:solidFill>
                  <a:schemeClr val="tx1"/>
                </a:solidFill>
              </a:rPr>
              <a:t> Suitable for applications where failure to meet deadlines can result in catastrophic consequences, ensuring safety and compliance with regulatory standards.</a:t>
            </a:r>
          </a:p>
          <a:p>
            <a:pPr algn="just">
              <a:defRPr/>
            </a:pPr>
            <a:r>
              <a:rPr lang="en-US" sz="2800" b="1" dirty="0">
                <a:solidFill>
                  <a:schemeClr val="tx1"/>
                </a:solidFill>
              </a:rPr>
              <a:t>Deterministic Behavior:</a:t>
            </a:r>
            <a:r>
              <a:rPr lang="en-US" sz="2800" dirty="0">
                <a:solidFill>
                  <a:schemeClr val="tx1"/>
                </a:solidFill>
              </a:rPr>
              <a:t> Provides precise and deterministic system behavior, which is crucial for applications requiring high levels of precision and control.</a:t>
            </a:r>
          </a:p>
          <a:p>
            <a:pPr marL="0" indent="0" algn="just">
              <a:buFont typeface="Wingdings 2" panose="05020102010507070707" pitchFamily="18" charset="2"/>
              <a:buNone/>
              <a:defRPr/>
            </a:pPr>
            <a:r>
              <a:rPr lang="en-US" sz="2800" b="1" dirty="0">
                <a:solidFill>
                  <a:schemeClr val="tx1"/>
                </a:solidFill>
              </a:rPr>
              <a:t>Disadvantages:</a:t>
            </a:r>
            <a:endParaRPr lang="en-US" sz="2800" dirty="0">
              <a:solidFill>
                <a:schemeClr val="tx1"/>
              </a:solidFill>
            </a:endParaRPr>
          </a:p>
          <a:p>
            <a:pPr algn="just">
              <a:defRPr/>
            </a:pPr>
            <a:r>
              <a:rPr lang="en-US" sz="2800" b="1" dirty="0">
                <a:solidFill>
                  <a:schemeClr val="tx1"/>
                </a:solidFill>
              </a:rPr>
              <a:t>Complexity and Cost:</a:t>
            </a:r>
            <a:r>
              <a:rPr lang="en-US" sz="2800" dirty="0">
                <a:solidFill>
                  <a:schemeClr val="tx1"/>
                </a:solidFill>
              </a:rPr>
              <a:t> Designing and implementing hard real-time systems is complex and costly due to stringent timing and reliability requirements.</a:t>
            </a:r>
          </a:p>
          <a:p>
            <a:pPr algn="just">
              <a:defRPr/>
            </a:pPr>
            <a:r>
              <a:rPr lang="en-US" sz="2800" b="1" dirty="0">
                <a:solidFill>
                  <a:schemeClr val="tx1"/>
                </a:solidFill>
              </a:rPr>
              <a:t>Resource Utilization:</a:t>
            </a:r>
            <a:r>
              <a:rPr lang="en-US" sz="2800" dirty="0">
                <a:solidFill>
                  <a:schemeClr val="tx1"/>
                </a:solidFill>
              </a:rPr>
              <a:t> Often requires over-provisioning of resources to guarantee deadlines, leading to potentially inefficient resource utilization.</a:t>
            </a:r>
          </a:p>
          <a:p>
            <a:pPr algn="just">
              <a:defRPr/>
            </a:pPr>
            <a:r>
              <a:rPr lang="en-US" sz="2800" b="1" dirty="0">
                <a:solidFill>
                  <a:schemeClr val="tx1"/>
                </a:solidFill>
              </a:rPr>
              <a:t>Inflexibility:</a:t>
            </a:r>
            <a:r>
              <a:rPr lang="en-US" sz="2800" dirty="0">
                <a:solidFill>
                  <a:schemeClr val="tx1"/>
                </a:solidFill>
              </a:rPr>
              <a:t> Lack of flexibility in handling dynamic workloads and changes in the system environment, as strict adherence to deadlines is mandatory.</a:t>
            </a:r>
          </a:p>
        </p:txBody>
      </p:sp>
      <p:pic>
        <p:nvPicPr>
          <p:cNvPr id="13315" name="Picture 6">
            <a:extLst>
              <a:ext uri="{FF2B5EF4-FFF2-40B4-BE49-F238E27FC236}">
                <a16:creationId xmlns:a16="http://schemas.microsoft.com/office/drawing/2014/main" id="{9A94CF6D-9AC1-D23E-86ED-157A3898F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9">
            <a:extLst>
              <a:ext uri="{FF2B5EF4-FFF2-40B4-BE49-F238E27FC236}">
                <a16:creationId xmlns:a16="http://schemas.microsoft.com/office/drawing/2014/main" id="{41806709-89D9-9061-0FA4-E7A5D98220E9}"/>
              </a:ext>
            </a:extLst>
          </p:cNvPr>
          <p:cNvSpPr>
            <a:spLocks noGrp="1"/>
          </p:cNvSpPr>
          <p:nvPr>
            <p:ph sz="quarter" idx="1"/>
          </p:nvPr>
        </p:nvSpPr>
        <p:spPr>
          <a:xfrm>
            <a:off x="0" y="692150"/>
            <a:ext cx="8964613" cy="5905500"/>
          </a:xfrm>
        </p:spPr>
        <p:txBody>
          <a:bodyPr/>
          <a:lstStyle/>
          <a:p>
            <a:pPr>
              <a:buFont typeface="Wingdings 2" panose="05020102010507070707" pitchFamily="18" charset="2"/>
              <a:buNone/>
            </a:pPr>
            <a:r>
              <a:rPr lang="en-US" altLang="en-US" sz="2800" dirty="0">
                <a:solidFill>
                  <a:schemeClr val="tx1"/>
                </a:solidFill>
              </a:rPr>
              <a:t>	</a:t>
            </a:r>
            <a:r>
              <a:rPr lang="en-US" altLang="en-US" sz="3400" b="1" dirty="0">
                <a:solidFill>
                  <a:schemeClr val="tx1"/>
                </a:solidFill>
              </a:rPr>
              <a:t>	Soft Real Time Embedded System </a:t>
            </a:r>
            <a:r>
              <a:rPr lang="en-US" altLang="en-US" sz="3400" dirty="0">
                <a:solidFill>
                  <a:schemeClr val="tx1"/>
                </a:solidFill>
              </a:rPr>
              <a:t>	</a:t>
            </a:r>
          </a:p>
          <a:p>
            <a:pPr algn="just"/>
            <a:r>
              <a:rPr lang="en-US" altLang="en-US" sz="2600" dirty="0">
                <a:solidFill>
                  <a:schemeClr val="tx1"/>
                </a:solidFill>
              </a:rPr>
              <a:t>This </a:t>
            </a:r>
            <a:r>
              <a:rPr lang="en-US" altLang="en-US" sz="2800" dirty="0">
                <a:solidFill>
                  <a:schemeClr val="tx1"/>
                </a:solidFill>
              </a:rPr>
              <a:t>These are much less constrictive than hard real time systems but the basic premise is the same </a:t>
            </a:r>
            <a:r>
              <a:rPr lang="en-US" altLang="en-US" sz="2800" dirty="0" err="1">
                <a:solidFill>
                  <a:schemeClr val="tx1"/>
                </a:solidFill>
              </a:rPr>
              <a:t>i.e</a:t>
            </a:r>
            <a:r>
              <a:rPr lang="en-US" altLang="en-US" sz="2800" dirty="0">
                <a:solidFill>
                  <a:schemeClr val="tx1"/>
                </a:solidFill>
              </a:rPr>
              <a:t> critical processes need to be completed within the given time frame.</a:t>
            </a:r>
          </a:p>
          <a:p>
            <a:pPr algn="just"/>
            <a:r>
              <a:rPr lang="en-US" altLang="en-US" sz="2800" dirty="0">
                <a:solidFill>
                  <a:schemeClr val="tx1"/>
                </a:solidFill>
              </a:rPr>
              <a:t> However, this time frame can be a little flexible. </a:t>
            </a:r>
          </a:p>
          <a:p>
            <a:pPr algn="just"/>
            <a:r>
              <a:rPr lang="en-US" altLang="en-US" sz="2800" dirty="0">
                <a:solidFill>
                  <a:schemeClr val="tx1"/>
                </a:solidFill>
              </a:rPr>
              <a:t>Soft real time systems are used in various areas such as multimedia, scientific projects etc.</a:t>
            </a:r>
          </a:p>
          <a:p>
            <a:pPr algn="just"/>
            <a:endParaRPr lang="en-US" altLang="en-US" sz="2800" dirty="0">
              <a:solidFill>
                <a:schemeClr val="tx1"/>
              </a:solidFill>
            </a:endParaRPr>
          </a:p>
          <a:p>
            <a:pPr algn="just"/>
            <a:endParaRPr lang="en-US" altLang="en-US" sz="2800" dirty="0">
              <a:solidFill>
                <a:schemeClr val="tx1"/>
              </a:solidFill>
            </a:endParaRPr>
          </a:p>
        </p:txBody>
      </p:sp>
      <p:pic>
        <p:nvPicPr>
          <p:cNvPr id="14339" name="Picture 6">
            <a:extLst>
              <a:ext uri="{FF2B5EF4-FFF2-40B4-BE49-F238E27FC236}">
                <a16:creationId xmlns:a16="http://schemas.microsoft.com/office/drawing/2014/main" id="{82887B11-EDA6-377C-2F35-F4A497E32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9">
            <a:extLst>
              <a:ext uri="{FF2B5EF4-FFF2-40B4-BE49-F238E27FC236}">
                <a16:creationId xmlns:a16="http://schemas.microsoft.com/office/drawing/2014/main" id="{631DC924-0BA2-916D-C9E3-29DFCBFA9792}"/>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Soft RTES Example </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15363" name="Picture 6">
            <a:extLst>
              <a:ext uri="{FF2B5EF4-FFF2-40B4-BE49-F238E27FC236}">
                <a16:creationId xmlns:a16="http://schemas.microsoft.com/office/drawing/2014/main" id="{902309EA-831D-C628-D462-A040C23E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5">
            <a:extLst>
              <a:ext uri="{FF2B5EF4-FFF2-40B4-BE49-F238E27FC236}">
                <a16:creationId xmlns:a16="http://schemas.microsoft.com/office/drawing/2014/main" id="{6A12EAF9-9C28-B51D-A544-144B347AA7E2}"/>
              </a:ext>
            </a:extLst>
          </p:cNvPr>
          <p:cNvSpPr txBox="1">
            <a:spLocks noChangeArrowheads="1"/>
          </p:cNvSpPr>
          <p:nvPr/>
        </p:nvSpPr>
        <p:spPr bwMode="auto">
          <a:xfrm>
            <a:off x="1066800" y="5943600"/>
            <a:ext cx="685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Examples of Soft RTES</a:t>
            </a:r>
          </a:p>
        </p:txBody>
      </p:sp>
      <p:pic>
        <p:nvPicPr>
          <p:cNvPr id="15365" name="Picture 2">
            <a:extLst>
              <a:ext uri="{FF2B5EF4-FFF2-40B4-BE49-F238E27FC236}">
                <a16:creationId xmlns:a16="http://schemas.microsoft.com/office/drawing/2014/main" id="{B78C6A52-F358-7CD1-4753-7CE622C8B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076450"/>
            <a:ext cx="19827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3">
            <a:extLst>
              <a:ext uri="{FF2B5EF4-FFF2-40B4-BE49-F238E27FC236}">
                <a16:creationId xmlns:a16="http://schemas.microsoft.com/office/drawing/2014/main" id="{763F9E0D-F5FB-72BE-9A4D-A74393FD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384425"/>
            <a:ext cx="11239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4">
            <a:extLst>
              <a:ext uri="{FF2B5EF4-FFF2-40B4-BE49-F238E27FC236}">
                <a16:creationId xmlns:a16="http://schemas.microsoft.com/office/drawing/2014/main" id="{9AC5E1BF-CCB5-EDC0-8EC1-428CF7AD9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5913" y="4219575"/>
            <a:ext cx="11334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301AC010-37A6-7039-14FE-96CA4A39A11E}"/>
              </a:ext>
            </a:extLst>
          </p:cNvPr>
          <p:cNvSpPr>
            <a:spLocks noGrp="1"/>
          </p:cNvSpPr>
          <p:nvPr>
            <p:ph sz="quarter" idx="1"/>
          </p:nvPr>
        </p:nvSpPr>
        <p:spPr>
          <a:xfrm>
            <a:off x="0" y="692150"/>
            <a:ext cx="8964613" cy="5905500"/>
          </a:xfrm>
        </p:spPr>
        <p:txBody>
          <a:bodyPr>
            <a:normAutofit fontScale="62500" lnSpcReduction="20000"/>
          </a:bodyPr>
          <a:lstStyle/>
          <a:p>
            <a:pPr>
              <a:buFont typeface="Wingdings 2" panose="05020102010507070707" pitchFamily="18" charset="2"/>
              <a:buNone/>
              <a:defRPr/>
            </a:pPr>
            <a:r>
              <a:rPr lang="en-US" sz="5100" b="1" dirty="0">
                <a:solidFill>
                  <a:schemeClr val="tx1"/>
                </a:solidFill>
              </a:rPr>
              <a:t>Soft Real Time Embedded System </a:t>
            </a:r>
            <a:r>
              <a:rPr lang="en-US" sz="5100" dirty="0">
                <a:solidFill>
                  <a:schemeClr val="tx1"/>
                </a:solidFill>
              </a:rPr>
              <a:t>	</a:t>
            </a:r>
          </a:p>
          <a:p>
            <a:pPr marL="0" indent="0">
              <a:buFont typeface="Wingdings 2" panose="05020102010507070707" pitchFamily="18" charset="2"/>
              <a:buNone/>
              <a:defRPr/>
            </a:pPr>
            <a:r>
              <a:rPr lang="en-US" sz="3600" b="1" dirty="0">
                <a:solidFill>
                  <a:schemeClr val="tx1"/>
                </a:solidFill>
              </a:rPr>
              <a:t>Advantages:</a:t>
            </a:r>
            <a:endParaRPr lang="en-US" sz="3600" dirty="0">
              <a:solidFill>
                <a:schemeClr val="tx1"/>
              </a:solidFill>
            </a:endParaRPr>
          </a:p>
          <a:p>
            <a:pPr algn="just">
              <a:defRPr/>
            </a:pPr>
            <a:r>
              <a:rPr lang="en-US" sz="3600" b="1" dirty="0">
                <a:solidFill>
                  <a:schemeClr val="tx1"/>
                </a:solidFill>
              </a:rPr>
              <a:t>Flexibility:</a:t>
            </a:r>
            <a:r>
              <a:rPr lang="en-US" sz="3600" dirty="0">
                <a:solidFill>
                  <a:schemeClr val="tx1"/>
                </a:solidFill>
              </a:rPr>
              <a:t> Can handle dynamic and variable workloads, making them suitable for applications where occasional deadline misses are acceptable.</a:t>
            </a:r>
          </a:p>
          <a:p>
            <a:pPr algn="just">
              <a:defRPr/>
            </a:pPr>
            <a:r>
              <a:rPr lang="en-US" sz="3600" b="1" dirty="0">
                <a:solidFill>
                  <a:schemeClr val="tx1"/>
                </a:solidFill>
              </a:rPr>
              <a:t>Efficiency:</a:t>
            </a:r>
            <a:r>
              <a:rPr lang="en-US" sz="3600" dirty="0">
                <a:solidFill>
                  <a:schemeClr val="tx1"/>
                </a:solidFill>
              </a:rPr>
              <a:t> Higher resource utilization as the system can overcommit resources and manage priorities dynamically.</a:t>
            </a:r>
          </a:p>
          <a:p>
            <a:pPr algn="just">
              <a:defRPr/>
            </a:pPr>
            <a:r>
              <a:rPr lang="en-US" sz="3600" b="1" dirty="0">
                <a:solidFill>
                  <a:schemeClr val="tx1"/>
                </a:solidFill>
              </a:rPr>
              <a:t>Cost-Effective:</a:t>
            </a:r>
            <a:r>
              <a:rPr lang="en-US" sz="3600" dirty="0">
                <a:solidFill>
                  <a:schemeClr val="tx1"/>
                </a:solidFill>
              </a:rPr>
              <a:t> Generally cheaper to develop and maintain compared to hard real-time systems due to more relaxed timing constraints.</a:t>
            </a:r>
          </a:p>
          <a:p>
            <a:pPr marL="0" indent="0" algn="just">
              <a:buFont typeface="Wingdings 2" panose="05020102010507070707" pitchFamily="18" charset="2"/>
              <a:buNone/>
              <a:defRPr/>
            </a:pPr>
            <a:r>
              <a:rPr lang="en-US" sz="3600" b="1" dirty="0">
                <a:solidFill>
                  <a:schemeClr val="tx1"/>
                </a:solidFill>
              </a:rPr>
              <a:t>Disadvantages:</a:t>
            </a:r>
            <a:endParaRPr lang="en-US" sz="3600" dirty="0">
              <a:solidFill>
                <a:schemeClr val="tx1"/>
              </a:solidFill>
            </a:endParaRPr>
          </a:p>
          <a:p>
            <a:pPr algn="just">
              <a:defRPr/>
            </a:pPr>
            <a:r>
              <a:rPr lang="en-US" sz="3600" b="1" dirty="0">
                <a:solidFill>
                  <a:schemeClr val="tx1"/>
                </a:solidFill>
              </a:rPr>
              <a:t>Unpredictability:</a:t>
            </a:r>
            <a:r>
              <a:rPr lang="en-US" sz="3600" dirty="0">
                <a:solidFill>
                  <a:schemeClr val="tx1"/>
                </a:solidFill>
              </a:rPr>
              <a:t> Performance can be less predictable, and occasional deadline misses can lead to a degradation of service quality.</a:t>
            </a:r>
          </a:p>
          <a:p>
            <a:pPr algn="just">
              <a:defRPr/>
            </a:pPr>
            <a:r>
              <a:rPr lang="en-US" sz="3600" b="1" dirty="0">
                <a:solidFill>
                  <a:schemeClr val="tx1"/>
                </a:solidFill>
              </a:rPr>
              <a:t>Suitability:</a:t>
            </a:r>
            <a:r>
              <a:rPr lang="en-US" sz="3600" dirty="0">
                <a:solidFill>
                  <a:schemeClr val="tx1"/>
                </a:solidFill>
              </a:rPr>
              <a:t> Not suitable for safety-critical applications where missing deadlines can have severe consequences.</a:t>
            </a:r>
          </a:p>
          <a:p>
            <a:pPr algn="just">
              <a:defRPr/>
            </a:pPr>
            <a:r>
              <a:rPr lang="en-US" sz="3600" b="1" dirty="0">
                <a:solidFill>
                  <a:schemeClr val="tx1"/>
                </a:solidFill>
              </a:rPr>
              <a:t>Quality Variability:</a:t>
            </a:r>
            <a:r>
              <a:rPr lang="en-US" sz="3600" dirty="0">
                <a:solidFill>
                  <a:schemeClr val="tx1"/>
                </a:solidFill>
              </a:rPr>
              <a:t> The quality of service may vary depending on the system load and priority management, leading to potential user dissatisfaction. </a:t>
            </a:r>
          </a:p>
        </p:txBody>
      </p:sp>
      <p:pic>
        <p:nvPicPr>
          <p:cNvPr id="16387" name="Picture 6">
            <a:extLst>
              <a:ext uri="{FF2B5EF4-FFF2-40B4-BE49-F238E27FC236}">
                <a16:creationId xmlns:a16="http://schemas.microsoft.com/office/drawing/2014/main" id="{BFC09BF9-729B-5FD9-F1A3-BB2FADE0A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2D0C8506-533A-FBB1-254A-6327D9F56C83}"/>
              </a:ext>
            </a:extLst>
          </p:cNvPr>
          <p:cNvSpPr>
            <a:spLocks noGrp="1"/>
          </p:cNvSpPr>
          <p:nvPr>
            <p:ph sz="quarter" idx="1"/>
          </p:nvPr>
        </p:nvSpPr>
        <p:spPr>
          <a:xfrm>
            <a:off x="0" y="1150374"/>
            <a:ext cx="8964613" cy="5447276"/>
          </a:xfrm>
        </p:spPr>
        <p:txBody>
          <a:bodyPr>
            <a:normAutofit/>
          </a:bodyPr>
          <a:lstStyle/>
          <a:p>
            <a:pPr>
              <a:buFont typeface="Wingdings 2" panose="05020102010507070707" pitchFamily="18" charset="2"/>
              <a:buNone/>
              <a:defRPr/>
            </a:pPr>
            <a:r>
              <a:rPr lang="en-US" sz="2800" dirty="0">
                <a:solidFill>
                  <a:schemeClr val="tx1"/>
                </a:solidFill>
              </a:rPr>
              <a:t>	</a:t>
            </a:r>
            <a:r>
              <a:rPr lang="en-US" sz="3400" b="1" dirty="0">
                <a:solidFill>
                  <a:schemeClr val="tx1"/>
                </a:solidFill>
              </a:rPr>
              <a:t>Firm Real Time Embedded System </a:t>
            </a:r>
            <a:r>
              <a:rPr lang="en-US" sz="3400" dirty="0">
                <a:solidFill>
                  <a:schemeClr val="tx1"/>
                </a:solidFill>
              </a:rPr>
              <a:t>	</a:t>
            </a:r>
          </a:p>
          <a:p>
            <a:pPr algn="just">
              <a:defRPr/>
            </a:pPr>
            <a:r>
              <a:rPr lang="en-US" sz="2800" dirty="0">
                <a:solidFill>
                  <a:schemeClr val="tx1"/>
                </a:solidFill>
              </a:rPr>
              <a:t>In a firm RTES, errors are occasionally permissible but there is an understanding that missed deadlines result in degraded performance of the device.</a:t>
            </a:r>
          </a:p>
          <a:p>
            <a:pPr algn="just">
              <a:defRPr/>
            </a:pPr>
            <a:r>
              <a:rPr lang="en-US" sz="2800" dirty="0">
                <a:solidFill>
                  <a:schemeClr val="tx1"/>
                </a:solidFill>
              </a:rPr>
              <a:t>A device using a firm RTES may occasionally miss a deadline, but the application can recover as long as failures are relatively infrequent. </a:t>
            </a:r>
          </a:p>
          <a:p>
            <a:pPr marL="0" indent="0" algn="just">
              <a:buFont typeface="Wingdings 2" panose="05020102010507070707" pitchFamily="18" charset="2"/>
              <a:buNone/>
              <a:defRPr/>
            </a:pPr>
            <a:endParaRPr lang="en-US" sz="2800" dirty="0">
              <a:solidFill>
                <a:schemeClr val="tx1"/>
              </a:solidFill>
            </a:endParaRPr>
          </a:p>
          <a:p>
            <a:pPr algn="just">
              <a:defRPr/>
            </a:pPr>
            <a:endParaRPr lang="en-US" sz="2800" dirty="0">
              <a:solidFill>
                <a:schemeClr val="tx1"/>
              </a:solidFill>
            </a:endParaRPr>
          </a:p>
          <a:p>
            <a:pPr algn="just">
              <a:defRPr/>
            </a:pPr>
            <a:endParaRPr lang="en-US" sz="2800" dirty="0">
              <a:solidFill>
                <a:schemeClr val="tx1"/>
              </a:solidFill>
            </a:endParaRPr>
          </a:p>
        </p:txBody>
      </p:sp>
      <p:pic>
        <p:nvPicPr>
          <p:cNvPr id="17411" name="Picture 6">
            <a:extLst>
              <a:ext uri="{FF2B5EF4-FFF2-40B4-BE49-F238E27FC236}">
                <a16:creationId xmlns:a16="http://schemas.microsoft.com/office/drawing/2014/main" id="{04A690D4-AA27-04A1-84D1-4B0130BDC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9">
            <a:extLst>
              <a:ext uri="{FF2B5EF4-FFF2-40B4-BE49-F238E27FC236}">
                <a16:creationId xmlns:a16="http://schemas.microsoft.com/office/drawing/2014/main" id="{8BA5F62E-A34D-D086-2559-C4E0891A2865}"/>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Firm RTES Example </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18435" name="Picture 6">
            <a:extLst>
              <a:ext uri="{FF2B5EF4-FFF2-40B4-BE49-F238E27FC236}">
                <a16:creationId xmlns:a16="http://schemas.microsoft.com/office/drawing/2014/main" id="{1D9B2042-7394-3DCC-4718-013AB763A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a:extLst>
              <a:ext uri="{FF2B5EF4-FFF2-40B4-BE49-F238E27FC236}">
                <a16:creationId xmlns:a16="http://schemas.microsoft.com/office/drawing/2014/main" id="{5702F662-2E28-AF11-5AA2-6BED1227FEF0}"/>
              </a:ext>
            </a:extLst>
          </p:cNvPr>
          <p:cNvSpPr txBox="1">
            <a:spLocks noChangeArrowheads="1"/>
          </p:cNvSpPr>
          <p:nvPr/>
        </p:nvSpPr>
        <p:spPr bwMode="auto">
          <a:xfrm>
            <a:off x="1066800" y="5943600"/>
            <a:ext cx="685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Example of Firm RTES</a:t>
            </a:r>
          </a:p>
        </p:txBody>
      </p:sp>
      <p:pic>
        <p:nvPicPr>
          <p:cNvPr id="18437" name="Picture 2">
            <a:extLst>
              <a:ext uri="{FF2B5EF4-FFF2-40B4-BE49-F238E27FC236}">
                <a16:creationId xmlns:a16="http://schemas.microsoft.com/office/drawing/2014/main" id="{89D76329-47BF-E911-B256-B80D4546E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92263"/>
            <a:ext cx="6705600"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8" name="Rectangle 7">
            <a:extLst>
              <a:ext uri="{FF2B5EF4-FFF2-40B4-BE49-F238E27FC236}">
                <a16:creationId xmlns:a16="http://schemas.microsoft.com/office/drawing/2014/main" id="{CB714EB3-DB56-65E2-C6BE-7EF5C4330196}"/>
              </a:ext>
            </a:extLst>
          </p:cNvPr>
          <p:cNvSpPr>
            <a:spLocks noChangeArrowheads="1"/>
          </p:cNvSpPr>
          <p:nvPr/>
        </p:nvSpPr>
        <p:spPr bwMode="auto">
          <a:xfrm>
            <a:off x="349250" y="6238875"/>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A fully automated assembly line doesn't crash when a task isn't performed in time, it rather ignores that missed part and continues to complete the 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 of Embedded system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graphicFrame>
        <p:nvGraphicFramePr>
          <p:cNvPr id="5" name="Diagram 4">
            <a:extLst>
              <a:ext uri="{FF2B5EF4-FFF2-40B4-BE49-F238E27FC236}">
                <a16:creationId xmlns:a16="http://schemas.microsoft.com/office/drawing/2014/main" id="{471BB9AC-484A-DAEC-9591-B01FED7E4ECA}"/>
              </a:ext>
            </a:extLst>
          </p:cNvPr>
          <p:cNvGraphicFramePr/>
          <p:nvPr>
            <p:extLst>
              <p:ext uri="{D42A27DB-BD31-4B8C-83A1-F6EECF244321}">
                <p14:modId xmlns:p14="http://schemas.microsoft.com/office/powerpoint/2010/main" val="3325703532"/>
              </p:ext>
            </p:extLst>
          </p:nvPr>
        </p:nvGraphicFramePr>
        <p:xfrm>
          <a:off x="145473" y="1184566"/>
          <a:ext cx="8821882" cy="542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672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14DD86E1-2DD4-5711-6BA6-6D6AB7735227}"/>
              </a:ext>
            </a:extLst>
          </p:cNvPr>
          <p:cNvSpPr>
            <a:spLocks noGrp="1"/>
          </p:cNvSpPr>
          <p:nvPr>
            <p:ph sz="quarter" idx="1"/>
          </p:nvPr>
        </p:nvSpPr>
        <p:spPr>
          <a:xfrm>
            <a:off x="0" y="692150"/>
            <a:ext cx="8964613" cy="5905500"/>
          </a:xfrm>
        </p:spPr>
        <p:txBody>
          <a:bodyPr>
            <a:normAutofit lnSpcReduction="10000"/>
          </a:bodyPr>
          <a:lstStyle/>
          <a:p>
            <a:pPr>
              <a:buFont typeface="Wingdings 2" panose="05020102010507070707" pitchFamily="18" charset="2"/>
              <a:buNone/>
              <a:defRPr/>
            </a:pPr>
            <a:r>
              <a:rPr lang="en-US" sz="3600" b="1" dirty="0">
                <a:solidFill>
                  <a:schemeClr val="tx1"/>
                </a:solidFill>
              </a:rPr>
              <a:t>Firm Real Time Embedded System </a:t>
            </a:r>
            <a:r>
              <a:rPr lang="en-US" sz="3600" dirty="0">
                <a:solidFill>
                  <a:schemeClr val="tx1"/>
                </a:solidFill>
              </a:rPr>
              <a:t>	</a:t>
            </a:r>
          </a:p>
          <a:p>
            <a:pPr marL="0" indent="0">
              <a:buFont typeface="Wingdings 2" panose="05020102010507070707" pitchFamily="18" charset="2"/>
              <a:buNone/>
              <a:defRPr/>
            </a:pPr>
            <a:r>
              <a:rPr lang="en-US" sz="2000" b="1" dirty="0">
                <a:solidFill>
                  <a:schemeClr val="tx1"/>
                </a:solidFill>
              </a:rPr>
              <a:t>Advantages:</a:t>
            </a:r>
            <a:endParaRPr lang="en-US" sz="2000" dirty="0">
              <a:solidFill>
                <a:schemeClr val="tx1"/>
              </a:solidFill>
            </a:endParaRPr>
          </a:p>
          <a:p>
            <a:pPr>
              <a:defRPr/>
            </a:pPr>
            <a:r>
              <a:rPr lang="en-US" sz="2000" b="1" dirty="0">
                <a:solidFill>
                  <a:schemeClr val="tx1"/>
                </a:solidFill>
              </a:rPr>
              <a:t>Balanced Approach:</a:t>
            </a:r>
            <a:r>
              <a:rPr lang="en-US" sz="2000" dirty="0">
                <a:solidFill>
                  <a:schemeClr val="tx1"/>
                </a:solidFill>
              </a:rPr>
              <a:t> Combines the reliability of hard real-time systems with the flexibility of soft real-time systems, offering a balanced solution for many applications.</a:t>
            </a:r>
          </a:p>
          <a:p>
            <a:pPr>
              <a:defRPr/>
            </a:pPr>
            <a:r>
              <a:rPr lang="en-US" sz="2000" b="1" dirty="0">
                <a:solidFill>
                  <a:schemeClr val="tx1"/>
                </a:solidFill>
              </a:rPr>
              <a:t>Tolerance for Occasional Misses:</a:t>
            </a:r>
            <a:r>
              <a:rPr lang="en-US" sz="2000" dirty="0">
                <a:solidFill>
                  <a:schemeClr val="tx1"/>
                </a:solidFill>
              </a:rPr>
              <a:t> Can tolerate occasional deadline misses without catastrophic consequences, making them suitable for a wide range of applications.</a:t>
            </a:r>
          </a:p>
          <a:p>
            <a:pPr>
              <a:defRPr/>
            </a:pPr>
            <a:r>
              <a:rPr lang="en-US" sz="2000" b="1" dirty="0">
                <a:solidFill>
                  <a:schemeClr val="tx1"/>
                </a:solidFill>
              </a:rPr>
              <a:t>Resource Optimization:</a:t>
            </a:r>
            <a:r>
              <a:rPr lang="en-US" sz="2000" dirty="0">
                <a:solidFill>
                  <a:schemeClr val="tx1"/>
                </a:solidFill>
              </a:rPr>
              <a:t> Can achieve a good balance between resource utilization and deadline adherence, optimizing overall system performance.</a:t>
            </a:r>
          </a:p>
          <a:p>
            <a:pPr marL="0" indent="0">
              <a:buFont typeface="Wingdings 2" panose="05020102010507070707" pitchFamily="18" charset="2"/>
              <a:buNone/>
              <a:defRPr/>
            </a:pPr>
            <a:r>
              <a:rPr lang="en-US" sz="2000" b="1" dirty="0">
                <a:solidFill>
                  <a:schemeClr val="tx1"/>
                </a:solidFill>
              </a:rPr>
              <a:t>Disadvantages:</a:t>
            </a:r>
            <a:endParaRPr lang="en-US" sz="2000" dirty="0">
              <a:solidFill>
                <a:schemeClr val="tx1"/>
              </a:solidFill>
            </a:endParaRPr>
          </a:p>
          <a:p>
            <a:pPr>
              <a:defRPr/>
            </a:pPr>
            <a:r>
              <a:rPr lang="en-US" sz="2000" b="1" dirty="0">
                <a:solidFill>
                  <a:schemeClr val="tx1"/>
                </a:solidFill>
              </a:rPr>
              <a:t>Complexity:</a:t>
            </a:r>
            <a:r>
              <a:rPr lang="en-US" sz="2000" dirty="0">
                <a:solidFill>
                  <a:schemeClr val="tx1"/>
                </a:solidFill>
              </a:rPr>
              <a:t> Balancing strict deadlines with occasional flexibility adds complexity to system design and implementation.</a:t>
            </a:r>
          </a:p>
          <a:p>
            <a:pPr>
              <a:defRPr/>
            </a:pPr>
            <a:r>
              <a:rPr lang="en-US" sz="2000" b="1" dirty="0">
                <a:solidFill>
                  <a:schemeClr val="tx1"/>
                </a:solidFill>
              </a:rPr>
              <a:t>Resource Management:</a:t>
            </a:r>
            <a:r>
              <a:rPr lang="en-US" sz="2000" dirty="0">
                <a:solidFill>
                  <a:schemeClr val="tx1"/>
                </a:solidFill>
              </a:rPr>
              <a:t> Requires careful management of resources to ensure that the system remains reliable while allowing some flexibility.</a:t>
            </a:r>
          </a:p>
          <a:p>
            <a:pPr>
              <a:defRPr/>
            </a:pPr>
            <a:r>
              <a:rPr lang="en-US" sz="2000" b="1" dirty="0">
                <a:solidFill>
                  <a:schemeClr val="tx1"/>
                </a:solidFill>
              </a:rPr>
              <a:t>Potential for Degradation:</a:t>
            </a:r>
            <a:r>
              <a:rPr lang="en-US" sz="2000" dirty="0">
                <a:solidFill>
                  <a:schemeClr val="tx1"/>
                </a:solidFill>
              </a:rPr>
              <a:t> Repeated or excessive deadline misses can still lead to significant performance degradation or system errors, requiring robust handling mechanisms.</a:t>
            </a:r>
          </a:p>
        </p:txBody>
      </p:sp>
      <p:pic>
        <p:nvPicPr>
          <p:cNvPr id="19459" name="Picture 6">
            <a:extLst>
              <a:ext uri="{FF2B5EF4-FFF2-40B4-BE49-F238E27FC236}">
                <a16:creationId xmlns:a16="http://schemas.microsoft.com/office/drawing/2014/main" id="{413345ED-6933-D439-9CBA-B22084EB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a:extLst>
              <a:ext uri="{FF2B5EF4-FFF2-40B4-BE49-F238E27FC236}">
                <a16:creationId xmlns:a16="http://schemas.microsoft.com/office/drawing/2014/main" id="{E027AEA4-A8D5-0654-B692-06F036943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Content Placeholder 9">
            <a:extLst>
              <a:ext uri="{FF2B5EF4-FFF2-40B4-BE49-F238E27FC236}">
                <a16:creationId xmlns:a16="http://schemas.microsoft.com/office/drawing/2014/main" id="{308A3AD8-37D0-9A6B-7091-D942757AE72B}"/>
              </a:ext>
            </a:extLst>
          </p:cNvPr>
          <p:cNvSpPr>
            <a:spLocks noGrp="1"/>
          </p:cNvSpPr>
          <p:nvPr>
            <p:ph sz="quarter" idx="1"/>
          </p:nvPr>
        </p:nvSpPr>
        <p:spPr>
          <a:xfrm>
            <a:off x="1944688" y="7938"/>
            <a:ext cx="8964612"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Hard v/s Soft v/s Firm</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graphicFrame>
        <p:nvGraphicFramePr>
          <p:cNvPr id="10" name="Table 9">
            <a:extLst>
              <a:ext uri="{FF2B5EF4-FFF2-40B4-BE49-F238E27FC236}">
                <a16:creationId xmlns:a16="http://schemas.microsoft.com/office/drawing/2014/main" id="{432AF1E2-CB62-D64B-E3A9-0B0963AA4547}"/>
              </a:ext>
            </a:extLst>
          </p:cNvPr>
          <p:cNvGraphicFramePr>
            <a:graphicFrameLocks noGrp="1"/>
          </p:cNvGraphicFramePr>
          <p:nvPr>
            <p:extLst>
              <p:ext uri="{D42A27DB-BD31-4B8C-83A1-F6EECF244321}">
                <p14:modId xmlns:p14="http://schemas.microsoft.com/office/powerpoint/2010/main" val="2552140559"/>
              </p:ext>
            </p:extLst>
          </p:nvPr>
        </p:nvGraphicFramePr>
        <p:xfrm>
          <a:off x="152400" y="914400"/>
          <a:ext cx="8839200" cy="5984496"/>
        </p:xfrm>
        <a:graphic>
          <a:graphicData uri="http://schemas.openxmlformats.org/drawingml/2006/table">
            <a:tbl>
              <a:tblPr/>
              <a:tblGrid>
                <a:gridCol w="2057401">
                  <a:extLst>
                    <a:ext uri="{9D8B030D-6E8A-4147-A177-3AD203B41FA5}">
                      <a16:colId xmlns:a16="http://schemas.microsoft.com/office/drawing/2014/main" val="20000"/>
                    </a:ext>
                  </a:extLst>
                </a:gridCol>
                <a:gridCol w="2209799">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451540">
                <a:tc>
                  <a:txBody>
                    <a:bodyPr/>
                    <a:lstStyle/>
                    <a:p>
                      <a:pPr algn="ctr" fontAlgn="b"/>
                      <a:r>
                        <a:rPr lang="en-US" sz="1400" b="1" dirty="0">
                          <a:effectLst/>
                        </a:rPr>
                        <a:t>Feature</a:t>
                      </a:r>
                    </a:p>
                  </a:txBody>
                  <a:tcPr marL="24868" marR="24868" marT="12432" marB="12432" anchor="b">
                    <a:lnL w="9525" cap="flat" cmpd="sng" algn="ctr">
                      <a:solidFill>
                        <a:srgbClr val="D0C526"/>
                      </a:solidFill>
                      <a:prstDash val="solid"/>
                      <a:round/>
                      <a:headEnd type="none" w="med" len="med"/>
                      <a:tailEnd type="none" w="med" len="med"/>
                    </a:lnL>
                    <a:lnR w="9525" cap="flat" cmpd="sng" algn="ctr">
                      <a:solidFill>
                        <a:srgbClr val="C02F0D"/>
                      </a:solidFill>
                      <a:prstDash val="solid"/>
                      <a:round/>
                      <a:headEnd type="none" w="med" len="med"/>
                      <a:tailEnd type="none" w="med" len="med"/>
                    </a:lnR>
                    <a:lnT w="9525" cap="flat" cmpd="sng" algn="ctr">
                      <a:solidFill>
                        <a:srgbClr val="D0C526"/>
                      </a:solidFill>
                      <a:prstDash val="solid"/>
                      <a:round/>
                      <a:headEnd type="none" w="med" len="med"/>
                      <a:tailEnd type="none" w="med" len="med"/>
                    </a:lnT>
                    <a:lnB w="12700" cap="flat" cmpd="sng" algn="ctr">
                      <a:solidFill>
                        <a:srgbClr val="308968"/>
                      </a:solidFill>
                      <a:prstDash val="solid"/>
                      <a:round/>
                      <a:headEnd type="none" w="med" len="med"/>
                      <a:tailEnd type="none" w="med" len="med"/>
                    </a:lnB>
                    <a:solidFill>
                      <a:srgbClr val="FFFFFF"/>
                    </a:solidFill>
                  </a:tcPr>
                </a:tc>
                <a:tc>
                  <a:txBody>
                    <a:bodyPr/>
                    <a:lstStyle/>
                    <a:p>
                      <a:pPr algn="ctr" fontAlgn="b"/>
                      <a:r>
                        <a:rPr lang="en-US" sz="1400" b="1">
                          <a:effectLst/>
                        </a:rPr>
                        <a:t>Hard Real-Time Embedded Systems</a:t>
                      </a:r>
                    </a:p>
                  </a:txBody>
                  <a:tcPr marL="24868" marR="24868" marT="12432" marB="12432" anchor="b">
                    <a:lnL w="9525" cap="flat" cmpd="sng" algn="ctr">
                      <a:solidFill>
                        <a:srgbClr val="C02F0D"/>
                      </a:solidFill>
                      <a:prstDash val="solid"/>
                      <a:round/>
                      <a:headEnd type="none" w="med" len="med"/>
                      <a:tailEnd type="none" w="med" len="med"/>
                    </a:lnL>
                    <a:lnR w="9525" cap="flat" cmpd="sng" algn="ctr">
                      <a:solidFill>
                        <a:srgbClr val="907027"/>
                      </a:solidFill>
                      <a:prstDash val="solid"/>
                      <a:round/>
                      <a:headEnd type="none" w="med" len="med"/>
                      <a:tailEnd type="none" w="med" len="med"/>
                    </a:lnR>
                    <a:lnT w="9525" cap="flat" cmpd="sng" algn="ctr">
                      <a:solidFill>
                        <a:srgbClr val="C02F0D"/>
                      </a:solidFill>
                      <a:prstDash val="solid"/>
                      <a:round/>
                      <a:headEnd type="none" w="med" len="med"/>
                      <a:tailEnd type="none" w="med" len="med"/>
                    </a:lnT>
                    <a:lnB w="12700" cap="flat" cmpd="sng" algn="ctr">
                      <a:solidFill>
                        <a:srgbClr val="40D80F"/>
                      </a:solidFill>
                      <a:prstDash val="solid"/>
                      <a:round/>
                      <a:headEnd type="none" w="med" len="med"/>
                      <a:tailEnd type="none" w="med" len="med"/>
                    </a:lnB>
                    <a:solidFill>
                      <a:srgbClr val="FFFFFF"/>
                    </a:solidFill>
                  </a:tcPr>
                </a:tc>
                <a:tc>
                  <a:txBody>
                    <a:bodyPr/>
                    <a:lstStyle/>
                    <a:p>
                      <a:pPr algn="ctr" fontAlgn="b"/>
                      <a:r>
                        <a:rPr lang="en-US" sz="1400" b="1">
                          <a:effectLst/>
                        </a:rPr>
                        <a:t>Soft Real-Time Embedded Systems</a:t>
                      </a:r>
                    </a:p>
                  </a:txBody>
                  <a:tcPr marL="24868" marR="24868" marT="12432" marB="12432" anchor="b">
                    <a:lnL w="9525" cap="flat" cmpd="sng" algn="ctr">
                      <a:solidFill>
                        <a:srgbClr val="907027"/>
                      </a:solidFill>
                      <a:prstDash val="solid"/>
                      <a:round/>
                      <a:headEnd type="none" w="med" len="med"/>
                      <a:tailEnd type="none" w="med" len="med"/>
                    </a:lnL>
                    <a:lnR w="9525" cap="flat" cmpd="sng" algn="ctr">
                      <a:solidFill>
                        <a:srgbClr val="609914"/>
                      </a:solidFill>
                      <a:prstDash val="solid"/>
                      <a:round/>
                      <a:headEnd type="none" w="med" len="med"/>
                      <a:tailEnd type="none" w="med" len="med"/>
                    </a:lnR>
                    <a:lnT w="9525" cap="flat" cmpd="sng" algn="ctr">
                      <a:solidFill>
                        <a:srgbClr val="907027"/>
                      </a:solidFill>
                      <a:prstDash val="solid"/>
                      <a:round/>
                      <a:headEnd type="none" w="med" len="med"/>
                      <a:tailEnd type="none" w="med" len="med"/>
                    </a:lnT>
                    <a:lnB w="12700" cap="flat" cmpd="sng" algn="ctr">
                      <a:solidFill>
                        <a:srgbClr val="C0366D"/>
                      </a:solidFill>
                      <a:prstDash val="solid"/>
                      <a:round/>
                      <a:headEnd type="none" w="med" len="med"/>
                      <a:tailEnd type="none" w="med" len="med"/>
                    </a:lnB>
                    <a:solidFill>
                      <a:srgbClr val="FFFFFF"/>
                    </a:solidFill>
                  </a:tcPr>
                </a:tc>
                <a:tc>
                  <a:txBody>
                    <a:bodyPr/>
                    <a:lstStyle/>
                    <a:p>
                      <a:pPr algn="ctr" fontAlgn="b"/>
                      <a:r>
                        <a:rPr lang="en-US" sz="1400" b="1">
                          <a:effectLst/>
                        </a:rPr>
                        <a:t>Firm Real-Time Embedded Systems</a:t>
                      </a:r>
                    </a:p>
                  </a:txBody>
                  <a:tcPr marL="24868" marR="24868" marT="12432" marB="12432" anchor="b">
                    <a:lnL w="9525" cap="flat" cmpd="sng" algn="ctr">
                      <a:solidFill>
                        <a:srgbClr val="609914"/>
                      </a:solidFill>
                      <a:prstDash val="solid"/>
                      <a:round/>
                      <a:headEnd type="none" w="med" len="med"/>
                      <a:tailEnd type="none" w="med" len="med"/>
                    </a:lnL>
                    <a:lnR w="9525" cap="flat" cmpd="sng" algn="ctr">
                      <a:solidFill>
                        <a:srgbClr val="609914"/>
                      </a:solidFill>
                      <a:prstDash val="solid"/>
                      <a:round/>
                      <a:headEnd type="none" w="med" len="med"/>
                      <a:tailEnd type="none" w="med" len="med"/>
                    </a:lnR>
                    <a:lnT w="9525" cap="flat" cmpd="sng" algn="ctr">
                      <a:solidFill>
                        <a:srgbClr val="609914"/>
                      </a:solidFill>
                      <a:prstDash val="solid"/>
                      <a:round/>
                      <a:headEnd type="none" w="med" len="med"/>
                      <a:tailEnd type="none" w="med" len="med"/>
                    </a:lnT>
                    <a:lnB w="12700" cap="flat" cmpd="sng" algn="ctr">
                      <a:solidFill>
                        <a:srgbClr val="D0724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78216">
                <a:tc>
                  <a:txBody>
                    <a:bodyPr/>
                    <a:lstStyle/>
                    <a:p>
                      <a:pPr algn="ctr" fontAlgn="base"/>
                      <a:r>
                        <a:rPr lang="en-US" sz="1400" b="1" dirty="0">
                          <a:effectLst/>
                        </a:rPr>
                        <a:t>Definition</a:t>
                      </a:r>
                      <a:endParaRPr lang="en-US" sz="1400" dirty="0">
                        <a:effectLst/>
                      </a:endParaRPr>
                    </a:p>
                  </a:txBody>
                  <a:tcPr marL="24868" marR="24868" marT="12432" marB="12432" anchor="ctr">
                    <a:lnL w="9525" cap="flat" cmpd="sng" algn="ctr">
                      <a:solidFill>
                        <a:srgbClr val="308968"/>
                      </a:solidFill>
                      <a:prstDash val="solid"/>
                      <a:round/>
                      <a:headEnd type="none" w="med" len="med"/>
                      <a:tailEnd type="none" w="med" len="med"/>
                    </a:lnL>
                    <a:lnR w="9525" cap="flat" cmpd="sng" algn="ctr">
                      <a:solidFill>
                        <a:srgbClr val="40D80F"/>
                      </a:solidFill>
                      <a:prstDash val="solid"/>
                      <a:round/>
                      <a:headEnd type="none" w="med" len="med"/>
                      <a:tailEnd type="none" w="med" len="med"/>
                    </a:lnR>
                    <a:lnT w="12700" cap="flat" cmpd="sng" algn="ctr">
                      <a:solidFill>
                        <a:srgbClr val="308968"/>
                      </a:solidFill>
                      <a:prstDash val="solid"/>
                      <a:round/>
                      <a:headEnd type="none" w="med" len="med"/>
                      <a:tailEnd type="none" w="med" len="med"/>
                    </a:lnT>
                    <a:lnB w="12700" cap="flat" cmpd="sng" algn="ctr">
                      <a:solidFill>
                        <a:srgbClr val="400EF8"/>
                      </a:solidFill>
                      <a:prstDash val="solid"/>
                      <a:round/>
                      <a:headEnd type="none" w="med" len="med"/>
                      <a:tailEnd type="none" w="med" len="med"/>
                    </a:lnB>
                    <a:solidFill>
                      <a:srgbClr val="FFFFFF"/>
                    </a:solidFill>
                  </a:tcPr>
                </a:tc>
                <a:tc>
                  <a:txBody>
                    <a:bodyPr/>
                    <a:lstStyle/>
                    <a:p>
                      <a:pPr algn="ctr" fontAlgn="base"/>
                      <a:r>
                        <a:rPr lang="en-US" sz="1400" dirty="0">
                          <a:effectLst/>
                        </a:rPr>
                        <a:t>Systems where missing a deadline can lead to catastrophic failures.</a:t>
                      </a:r>
                    </a:p>
                  </a:txBody>
                  <a:tcPr marL="24868" marR="24868" marT="12432" marB="12432" anchor="ctr">
                    <a:lnL w="9525" cap="flat" cmpd="sng" algn="ctr">
                      <a:solidFill>
                        <a:srgbClr val="40D80F"/>
                      </a:solidFill>
                      <a:prstDash val="solid"/>
                      <a:round/>
                      <a:headEnd type="none" w="med" len="med"/>
                      <a:tailEnd type="none" w="med" len="med"/>
                    </a:lnL>
                    <a:lnR w="9525" cap="flat" cmpd="sng" algn="ctr">
                      <a:solidFill>
                        <a:srgbClr val="C0366D"/>
                      </a:solidFill>
                      <a:prstDash val="solid"/>
                      <a:round/>
                      <a:headEnd type="none" w="med" len="med"/>
                      <a:tailEnd type="none" w="med" len="med"/>
                    </a:lnR>
                    <a:lnT w="12700" cap="flat" cmpd="sng" algn="ctr">
                      <a:solidFill>
                        <a:srgbClr val="40D80F"/>
                      </a:solidFill>
                      <a:prstDash val="solid"/>
                      <a:round/>
                      <a:headEnd type="none" w="med" len="med"/>
                      <a:tailEnd type="none" w="med" len="med"/>
                    </a:lnT>
                    <a:lnB w="12700" cap="flat" cmpd="sng" algn="ctr">
                      <a:solidFill>
                        <a:srgbClr val="408E68"/>
                      </a:solidFill>
                      <a:prstDash val="solid"/>
                      <a:round/>
                      <a:headEnd type="none" w="med" len="med"/>
                      <a:tailEnd type="none" w="med" len="med"/>
                    </a:lnB>
                    <a:solidFill>
                      <a:srgbClr val="FFFFFF"/>
                    </a:solidFill>
                  </a:tcPr>
                </a:tc>
                <a:tc>
                  <a:txBody>
                    <a:bodyPr/>
                    <a:lstStyle/>
                    <a:p>
                      <a:pPr algn="ctr" fontAlgn="base"/>
                      <a:r>
                        <a:rPr lang="en-US" sz="1400">
                          <a:effectLst/>
                        </a:rPr>
                        <a:t>Systems where missing a deadline can degrade performance but is not catastrophic.</a:t>
                      </a:r>
                    </a:p>
                  </a:txBody>
                  <a:tcPr marL="24868" marR="24868" marT="12432" marB="12432" anchor="ctr">
                    <a:lnL w="9525" cap="flat" cmpd="sng" algn="ctr">
                      <a:solidFill>
                        <a:srgbClr val="C0366D"/>
                      </a:solidFill>
                      <a:prstDash val="solid"/>
                      <a:round/>
                      <a:headEnd type="none" w="med" len="med"/>
                      <a:tailEnd type="none" w="med" len="med"/>
                    </a:lnL>
                    <a:lnR w="9525" cap="flat" cmpd="sng" algn="ctr">
                      <a:solidFill>
                        <a:srgbClr val="D0724F"/>
                      </a:solidFill>
                      <a:prstDash val="solid"/>
                      <a:round/>
                      <a:headEnd type="none" w="med" len="med"/>
                      <a:tailEnd type="none" w="med" len="med"/>
                    </a:lnR>
                    <a:lnT w="12700" cap="flat" cmpd="sng" algn="ctr">
                      <a:solidFill>
                        <a:srgbClr val="C0366D"/>
                      </a:solidFill>
                      <a:prstDash val="solid"/>
                      <a:round/>
                      <a:headEnd type="none" w="med" len="med"/>
                      <a:tailEnd type="none" w="med" len="med"/>
                    </a:lnT>
                    <a:lnB w="12700" cap="flat" cmpd="sng" algn="ctr">
                      <a:solidFill>
                        <a:srgbClr val="B0411C"/>
                      </a:solidFill>
                      <a:prstDash val="solid"/>
                      <a:round/>
                      <a:headEnd type="none" w="med" len="med"/>
                      <a:tailEnd type="none" w="med" len="med"/>
                    </a:lnB>
                    <a:solidFill>
                      <a:srgbClr val="FFFFFF"/>
                    </a:solidFill>
                  </a:tcPr>
                </a:tc>
                <a:tc>
                  <a:txBody>
                    <a:bodyPr/>
                    <a:lstStyle/>
                    <a:p>
                      <a:pPr algn="ctr" fontAlgn="base"/>
                      <a:r>
                        <a:rPr lang="en-US" sz="1400">
                          <a:effectLst/>
                        </a:rPr>
                        <a:t>Systems where missing a deadline occasionally is tolerable but repeated misses are problematic.</a:t>
                      </a:r>
                    </a:p>
                  </a:txBody>
                  <a:tcPr marL="24868" marR="24868" marT="12432" marB="12432" anchor="ctr">
                    <a:lnL w="9525" cap="flat" cmpd="sng" algn="ctr">
                      <a:solidFill>
                        <a:srgbClr val="D0724F"/>
                      </a:solidFill>
                      <a:prstDash val="solid"/>
                      <a:round/>
                      <a:headEnd type="none" w="med" len="med"/>
                      <a:tailEnd type="none" w="med" len="med"/>
                    </a:lnL>
                    <a:lnR w="9525" cap="flat" cmpd="sng" algn="ctr">
                      <a:solidFill>
                        <a:srgbClr val="D0724F"/>
                      </a:solidFill>
                      <a:prstDash val="solid"/>
                      <a:round/>
                      <a:headEnd type="none" w="med" len="med"/>
                      <a:tailEnd type="none" w="med" len="med"/>
                    </a:lnR>
                    <a:lnT w="12700" cap="flat" cmpd="sng" algn="ctr">
                      <a:solidFill>
                        <a:srgbClr val="D0724F"/>
                      </a:solidFill>
                      <a:prstDash val="solid"/>
                      <a:round/>
                      <a:headEnd type="none" w="med" len="med"/>
                      <a:tailEnd type="none" w="med" len="med"/>
                    </a:lnT>
                    <a:lnB w="12700" cap="flat" cmpd="sng" algn="ctr">
                      <a:solidFill>
                        <a:srgbClr val="10281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1540">
                <a:tc>
                  <a:txBody>
                    <a:bodyPr/>
                    <a:lstStyle/>
                    <a:p>
                      <a:pPr algn="ctr" fontAlgn="base"/>
                      <a:r>
                        <a:rPr lang="en-US" sz="1400" b="1">
                          <a:effectLst/>
                        </a:rPr>
                        <a:t>Examples</a:t>
                      </a:r>
                      <a:endParaRPr lang="en-US" sz="1400">
                        <a:effectLst/>
                      </a:endParaRPr>
                    </a:p>
                  </a:txBody>
                  <a:tcPr marL="24868" marR="24868" marT="12432" marB="12432" anchor="ctr">
                    <a:lnL w="9525" cap="flat" cmpd="sng" algn="ctr">
                      <a:solidFill>
                        <a:srgbClr val="400EF8"/>
                      </a:solidFill>
                      <a:prstDash val="solid"/>
                      <a:round/>
                      <a:headEnd type="none" w="med" len="med"/>
                      <a:tailEnd type="none" w="med" len="med"/>
                    </a:lnL>
                    <a:lnR w="9525" cap="flat" cmpd="sng" algn="ctr">
                      <a:solidFill>
                        <a:srgbClr val="408E68"/>
                      </a:solidFill>
                      <a:prstDash val="solid"/>
                      <a:round/>
                      <a:headEnd type="none" w="med" len="med"/>
                      <a:tailEnd type="none" w="med" len="med"/>
                    </a:lnR>
                    <a:lnT w="12700" cap="flat" cmpd="sng" algn="ctr">
                      <a:solidFill>
                        <a:srgbClr val="400EF8"/>
                      </a:solidFill>
                      <a:prstDash val="solid"/>
                      <a:round/>
                      <a:headEnd type="none" w="med" len="med"/>
                      <a:tailEnd type="none" w="med" len="med"/>
                    </a:lnT>
                    <a:lnB w="12700" cap="flat" cmpd="sng" algn="ctr">
                      <a:solidFill>
                        <a:srgbClr val="608C5B"/>
                      </a:solidFill>
                      <a:prstDash val="solid"/>
                      <a:round/>
                      <a:headEnd type="none" w="med" len="med"/>
                      <a:tailEnd type="none" w="med" len="med"/>
                    </a:lnB>
                    <a:solidFill>
                      <a:srgbClr val="FFFFFF"/>
                    </a:solidFill>
                  </a:tcPr>
                </a:tc>
                <a:tc>
                  <a:txBody>
                    <a:bodyPr/>
                    <a:lstStyle/>
                    <a:p>
                      <a:pPr algn="ctr" fontAlgn="base"/>
                      <a:r>
                        <a:rPr lang="en-US" sz="1400" dirty="0">
                          <a:effectLst/>
                        </a:rPr>
                        <a:t>Airbag systems, pacemakers, industrial control systems</a:t>
                      </a:r>
                    </a:p>
                  </a:txBody>
                  <a:tcPr marL="24868" marR="24868" marT="12432" marB="12432" anchor="ctr">
                    <a:lnL w="9525" cap="flat" cmpd="sng" algn="ctr">
                      <a:solidFill>
                        <a:srgbClr val="408E68"/>
                      </a:solidFill>
                      <a:prstDash val="solid"/>
                      <a:round/>
                      <a:headEnd type="none" w="med" len="med"/>
                      <a:tailEnd type="none" w="med" len="med"/>
                    </a:lnL>
                    <a:lnR w="9525" cap="flat" cmpd="sng" algn="ctr">
                      <a:solidFill>
                        <a:srgbClr val="B0411C"/>
                      </a:solidFill>
                      <a:prstDash val="solid"/>
                      <a:round/>
                      <a:headEnd type="none" w="med" len="med"/>
                      <a:tailEnd type="none" w="med" len="med"/>
                    </a:lnR>
                    <a:lnT w="12700" cap="flat" cmpd="sng" algn="ctr">
                      <a:solidFill>
                        <a:srgbClr val="408E68"/>
                      </a:solidFill>
                      <a:prstDash val="solid"/>
                      <a:round/>
                      <a:headEnd type="none" w="med" len="med"/>
                      <a:tailEnd type="none" w="med" len="med"/>
                    </a:lnT>
                    <a:lnB w="12700" cap="flat" cmpd="sng" algn="ctr">
                      <a:solidFill>
                        <a:srgbClr val="80EA74"/>
                      </a:solidFill>
                      <a:prstDash val="solid"/>
                      <a:round/>
                      <a:headEnd type="none" w="med" len="med"/>
                      <a:tailEnd type="none" w="med" len="med"/>
                    </a:lnB>
                    <a:solidFill>
                      <a:srgbClr val="FFFFFF"/>
                    </a:solidFill>
                  </a:tcPr>
                </a:tc>
                <a:tc>
                  <a:txBody>
                    <a:bodyPr/>
                    <a:lstStyle/>
                    <a:p>
                      <a:pPr algn="ctr" fontAlgn="base"/>
                      <a:r>
                        <a:rPr lang="en-US" sz="1400">
                          <a:effectLst/>
                        </a:rPr>
                        <a:t>Multimedia systems, online transaction processing</a:t>
                      </a:r>
                    </a:p>
                  </a:txBody>
                  <a:tcPr marL="24868" marR="24868" marT="12432" marB="12432" anchor="ctr">
                    <a:lnL w="9525" cap="flat" cmpd="sng" algn="ctr">
                      <a:solidFill>
                        <a:srgbClr val="B0411C"/>
                      </a:solidFill>
                      <a:prstDash val="solid"/>
                      <a:round/>
                      <a:headEnd type="none" w="med" len="med"/>
                      <a:tailEnd type="none" w="med" len="med"/>
                    </a:lnL>
                    <a:lnR w="9525" cap="flat" cmpd="sng" algn="ctr">
                      <a:solidFill>
                        <a:srgbClr val="102811"/>
                      </a:solidFill>
                      <a:prstDash val="solid"/>
                      <a:round/>
                      <a:headEnd type="none" w="med" len="med"/>
                      <a:tailEnd type="none" w="med" len="med"/>
                    </a:lnR>
                    <a:lnT w="12700" cap="flat" cmpd="sng" algn="ctr">
                      <a:solidFill>
                        <a:srgbClr val="B0411C"/>
                      </a:solidFill>
                      <a:prstDash val="solid"/>
                      <a:round/>
                      <a:headEnd type="none" w="med" len="med"/>
                      <a:tailEnd type="none" w="med" len="med"/>
                    </a:lnT>
                    <a:lnB w="12700" cap="flat" cmpd="sng" algn="ctr">
                      <a:solidFill>
                        <a:srgbClr val="F0C3CB"/>
                      </a:solidFill>
                      <a:prstDash val="solid"/>
                      <a:round/>
                      <a:headEnd type="none" w="med" len="med"/>
                      <a:tailEnd type="none" w="med" len="med"/>
                    </a:lnB>
                    <a:solidFill>
                      <a:srgbClr val="FFFFFF"/>
                    </a:solidFill>
                  </a:tcPr>
                </a:tc>
                <a:tc>
                  <a:txBody>
                    <a:bodyPr/>
                    <a:lstStyle/>
                    <a:p>
                      <a:pPr algn="ctr" fontAlgn="base"/>
                      <a:r>
                        <a:rPr lang="en-US" sz="1400" dirty="0">
                          <a:effectLst/>
                        </a:rPr>
                        <a:t>Automated teller machines (ATM), navigation systems</a:t>
                      </a:r>
                    </a:p>
                  </a:txBody>
                  <a:tcPr marL="24868" marR="24868" marT="12432" marB="12432" anchor="ctr">
                    <a:lnL w="9525" cap="flat" cmpd="sng" algn="ctr">
                      <a:solidFill>
                        <a:srgbClr val="102811"/>
                      </a:solidFill>
                      <a:prstDash val="solid"/>
                      <a:round/>
                      <a:headEnd type="none" w="med" len="med"/>
                      <a:tailEnd type="none" w="med" len="med"/>
                    </a:lnL>
                    <a:lnR w="9525" cap="flat" cmpd="sng" algn="ctr">
                      <a:solidFill>
                        <a:srgbClr val="102811"/>
                      </a:solidFill>
                      <a:prstDash val="solid"/>
                      <a:round/>
                      <a:headEnd type="none" w="med" len="med"/>
                      <a:tailEnd type="none" w="med" len="med"/>
                    </a:lnR>
                    <a:lnT w="12700" cap="flat" cmpd="sng" algn="ctr">
                      <a:solidFill>
                        <a:srgbClr val="102811"/>
                      </a:solidFill>
                      <a:prstDash val="solid"/>
                      <a:round/>
                      <a:headEnd type="none" w="med" len="med"/>
                      <a:tailEnd type="none" w="med" len="med"/>
                    </a:lnT>
                    <a:lnB w="12700" cap="flat" cmpd="sng" algn="ctr">
                      <a:solidFill>
                        <a:srgbClr val="0030C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64878">
                <a:tc>
                  <a:txBody>
                    <a:bodyPr/>
                    <a:lstStyle/>
                    <a:p>
                      <a:pPr algn="ctr" fontAlgn="base"/>
                      <a:r>
                        <a:rPr lang="en-US" sz="1400" b="1">
                          <a:effectLst/>
                        </a:rPr>
                        <a:t>Deadline Importance</a:t>
                      </a:r>
                      <a:endParaRPr lang="en-US" sz="1400">
                        <a:effectLst/>
                      </a:endParaRPr>
                    </a:p>
                  </a:txBody>
                  <a:tcPr marL="24868" marR="24868" marT="12432" marB="12432" anchor="ctr">
                    <a:lnL w="9525" cap="flat" cmpd="sng" algn="ctr">
                      <a:solidFill>
                        <a:srgbClr val="608C5B"/>
                      </a:solidFill>
                      <a:prstDash val="solid"/>
                      <a:round/>
                      <a:headEnd type="none" w="med" len="med"/>
                      <a:tailEnd type="none" w="med" len="med"/>
                    </a:lnL>
                    <a:lnR w="9525" cap="flat" cmpd="sng" algn="ctr">
                      <a:solidFill>
                        <a:srgbClr val="80EA74"/>
                      </a:solidFill>
                      <a:prstDash val="solid"/>
                      <a:round/>
                      <a:headEnd type="none" w="med" len="med"/>
                      <a:tailEnd type="none" w="med" len="med"/>
                    </a:lnR>
                    <a:lnT w="12700" cap="flat" cmpd="sng" algn="ctr">
                      <a:solidFill>
                        <a:srgbClr val="608C5B"/>
                      </a:solidFill>
                      <a:prstDash val="solid"/>
                      <a:round/>
                      <a:headEnd type="none" w="med" len="med"/>
                      <a:tailEnd type="none" w="med" len="med"/>
                    </a:lnT>
                    <a:lnB w="12700" cap="flat" cmpd="sng" algn="ctr">
                      <a:solidFill>
                        <a:srgbClr val="40C2CB"/>
                      </a:solidFill>
                      <a:prstDash val="solid"/>
                      <a:round/>
                      <a:headEnd type="none" w="med" len="med"/>
                      <a:tailEnd type="none" w="med" len="med"/>
                    </a:lnB>
                    <a:solidFill>
                      <a:srgbClr val="FFFFFF"/>
                    </a:solidFill>
                  </a:tcPr>
                </a:tc>
                <a:tc>
                  <a:txBody>
                    <a:bodyPr/>
                    <a:lstStyle/>
                    <a:p>
                      <a:pPr algn="ctr" fontAlgn="base"/>
                      <a:r>
                        <a:rPr lang="en-US" sz="1400" dirty="0">
                          <a:effectLst/>
                        </a:rPr>
                        <a:t>Strict and non-negotiable</a:t>
                      </a:r>
                    </a:p>
                  </a:txBody>
                  <a:tcPr marL="24868" marR="24868" marT="12432" marB="12432" anchor="ctr">
                    <a:lnL w="9525" cap="flat" cmpd="sng" algn="ctr">
                      <a:solidFill>
                        <a:srgbClr val="80EA74"/>
                      </a:solidFill>
                      <a:prstDash val="solid"/>
                      <a:round/>
                      <a:headEnd type="none" w="med" len="med"/>
                      <a:tailEnd type="none" w="med" len="med"/>
                    </a:lnL>
                    <a:lnR w="9525" cap="flat" cmpd="sng" algn="ctr">
                      <a:solidFill>
                        <a:srgbClr val="F0C3CB"/>
                      </a:solidFill>
                      <a:prstDash val="solid"/>
                      <a:round/>
                      <a:headEnd type="none" w="med" len="med"/>
                      <a:tailEnd type="none" w="med" len="med"/>
                    </a:lnR>
                    <a:lnT w="12700" cap="flat" cmpd="sng" algn="ctr">
                      <a:solidFill>
                        <a:srgbClr val="80EA74"/>
                      </a:solidFill>
                      <a:prstDash val="solid"/>
                      <a:round/>
                      <a:headEnd type="none" w="med" len="med"/>
                      <a:tailEnd type="none" w="med" len="med"/>
                    </a:lnT>
                    <a:lnB w="12700" cap="flat" cmpd="sng" algn="ctr">
                      <a:solidFill>
                        <a:srgbClr val="40D203"/>
                      </a:solidFill>
                      <a:prstDash val="solid"/>
                      <a:round/>
                      <a:headEnd type="none" w="med" len="med"/>
                      <a:tailEnd type="none" w="med" len="med"/>
                    </a:lnB>
                    <a:solidFill>
                      <a:srgbClr val="FFFFFF"/>
                    </a:solidFill>
                  </a:tcPr>
                </a:tc>
                <a:tc>
                  <a:txBody>
                    <a:bodyPr/>
                    <a:lstStyle/>
                    <a:p>
                      <a:pPr algn="ctr" fontAlgn="base"/>
                      <a:r>
                        <a:rPr lang="en-US" sz="1400" dirty="0">
                          <a:effectLst/>
                        </a:rPr>
                        <a:t>Flexible, negotiable within limits</a:t>
                      </a:r>
                    </a:p>
                  </a:txBody>
                  <a:tcPr marL="24868" marR="24868" marT="12432" marB="12432" anchor="ctr">
                    <a:lnL w="9525" cap="flat" cmpd="sng" algn="ctr">
                      <a:solidFill>
                        <a:srgbClr val="F0C3CB"/>
                      </a:solidFill>
                      <a:prstDash val="solid"/>
                      <a:round/>
                      <a:headEnd type="none" w="med" len="med"/>
                      <a:tailEnd type="none" w="med" len="med"/>
                    </a:lnL>
                    <a:lnR w="9525" cap="flat" cmpd="sng" algn="ctr">
                      <a:solidFill>
                        <a:srgbClr val="0030CD"/>
                      </a:solidFill>
                      <a:prstDash val="solid"/>
                      <a:round/>
                      <a:headEnd type="none" w="med" len="med"/>
                      <a:tailEnd type="none" w="med" len="med"/>
                    </a:lnR>
                    <a:lnT w="12700" cap="flat" cmpd="sng" algn="ctr">
                      <a:solidFill>
                        <a:srgbClr val="F0C3CB"/>
                      </a:solidFill>
                      <a:prstDash val="solid"/>
                      <a:round/>
                      <a:headEnd type="none" w="med" len="med"/>
                      <a:tailEnd type="none" w="med" len="med"/>
                    </a:lnT>
                    <a:lnB w="12700" cap="flat" cmpd="sng" algn="ctr">
                      <a:solidFill>
                        <a:srgbClr val="70D503"/>
                      </a:solidFill>
                      <a:prstDash val="solid"/>
                      <a:round/>
                      <a:headEnd type="none" w="med" len="med"/>
                      <a:tailEnd type="none" w="med" len="med"/>
                    </a:lnB>
                    <a:solidFill>
                      <a:srgbClr val="FFFFFF"/>
                    </a:solidFill>
                  </a:tcPr>
                </a:tc>
                <a:tc>
                  <a:txBody>
                    <a:bodyPr/>
                    <a:lstStyle/>
                    <a:p>
                      <a:pPr algn="ctr" fontAlgn="base"/>
                      <a:r>
                        <a:rPr lang="en-US" sz="1400">
                          <a:effectLst/>
                        </a:rPr>
                        <a:t>Generally strict, but some deadlines can be missed occasionally</a:t>
                      </a:r>
                    </a:p>
                  </a:txBody>
                  <a:tcPr marL="24868" marR="24868" marT="12432" marB="12432" anchor="ctr">
                    <a:lnL w="9525" cap="flat" cmpd="sng" algn="ctr">
                      <a:solidFill>
                        <a:srgbClr val="0030CD"/>
                      </a:solidFill>
                      <a:prstDash val="solid"/>
                      <a:round/>
                      <a:headEnd type="none" w="med" len="med"/>
                      <a:tailEnd type="none" w="med" len="med"/>
                    </a:lnL>
                    <a:lnR w="9525" cap="flat" cmpd="sng" algn="ctr">
                      <a:solidFill>
                        <a:srgbClr val="0030CD"/>
                      </a:solidFill>
                      <a:prstDash val="solid"/>
                      <a:round/>
                      <a:headEnd type="none" w="med" len="med"/>
                      <a:tailEnd type="none" w="med" len="med"/>
                    </a:lnR>
                    <a:lnT w="12700" cap="flat" cmpd="sng" algn="ctr">
                      <a:solidFill>
                        <a:srgbClr val="0030CD"/>
                      </a:solidFill>
                      <a:prstDash val="solid"/>
                      <a:round/>
                      <a:headEnd type="none" w="med" len="med"/>
                      <a:tailEnd type="none" w="med" len="med"/>
                    </a:lnT>
                    <a:lnB w="12700" cap="flat" cmpd="sng" algn="ctr">
                      <a:solidFill>
                        <a:srgbClr val="A0D803"/>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64878">
                <a:tc>
                  <a:txBody>
                    <a:bodyPr/>
                    <a:lstStyle/>
                    <a:p>
                      <a:pPr algn="ctr" fontAlgn="base"/>
                      <a:r>
                        <a:rPr lang="en-US" sz="1400" b="1">
                          <a:effectLst/>
                        </a:rPr>
                        <a:t>Consequences of Missing Deadlines</a:t>
                      </a:r>
                      <a:endParaRPr lang="en-US" sz="1400">
                        <a:effectLst/>
                      </a:endParaRPr>
                    </a:p>
                  </a:txBody>
                  <a:tcPr marL="24868" marR="24868" marT="12432" marB="12432" anchor="ctr">
                    <a:lnL w="9525" cap="flat" cmpd="sng" algn="ctr">
                      <a:solidFill>
                        <a:srgbClr val="40C2CB"/>
                      </a:solidFill>
                      <a:prstDash val="solid"/>
                      <a:round/>
                      <a:headEnd type="none" w="med" len="med"/>
                      <a:tailEnd type="none" w="med" len="med"/>
                    </a:lnL>
                    <a:lnR w="9525" cap="flat" cmpd="sng" algn="ctr">
                      <a:solidFill>
                        <a:srgbClr val="40D203"/>
                      </a:solidFill>
                      <a:prstDash val="solid"/>
                      <a:round/>
                      <a:headEnd type="none" w="med" len="med"/>
                      <a:tailEnd type="none" w="med" len="med"/>
                    </a:lnR>
                    <a:lnT w="12700" cap="flat" cmpd="sng" algn="ctr">
                      <a:solidFill>
                        <a:srgbClr val="40C2CB"/>
                      </a:solidFill>
                      <a:prstDash val="solid"/>
                      <a:round/>
                      <a:headEnd type="none" w="med" len="med"/>
                      <a:tailEnd type="none" w="med" len="med"/>
                    </a:lnT>
                    <a:lnB w="12700" cap="flat" cmpd="sng" algn="ctr">
                      <a:solidFill>
                        <a:srgbClr val="0030CD"/>
                      </a:solidFill>
                      <a:prstDash val="solid"/>
                      <a:round/>
                      <a:headEnd type="none" w="med" len="med"/>
                      <a:tailEnd type="none" w="med" len="med"/>
                    </a:lnB>
                    <a:solidFill>
                      <a:srgbClr val="FFFFFF"/>
                    </a:solidFill>
                  </a:tcPr>
                </a:tc>
                <a:tc>
                  <a:txBody>
                    <a:bodyPr/>
                    <a:lstStyle/>
                    <a:p>
                      <a:pPr algn="ctr" fontAlgn="base"/>
                      <a:r>
                        <a:rPr lang="en-US" sz="1400" dirty="0">
                          <a:effectLst/>
                        </a:rPr>
                        <a:t>Catastrophic failures, possible loss of life or major system failures</a:t>
                      </a:r>
                    </a:p>
                  </a:txBody>
                  <a:tcPr marL="24868" marR="24868" marT="12432" marB="12432" anchor="ctr">
                    <a:lnL w="9525" cap="flat" cmpd="sng" algn="ctr">
                      <a:solidFill>
                        <a:srgbClr val="40D203"/>
                      </a:solidFill>
                      <a:prstDash val="solid"/>
                      <a:round/>
                      <a:headEnd type="none" w="med" len="med"/>
                      <a:tailEnd type="none" w="med" len="med"/>
                    </a:lnL>
                    <a:lnR w="9525" cap="flat" cmpd="sng" algn="ctr">
                      <a:solidFill>
                        <a:srgbClr val="70D503"/>
                      </a:solidFill>
                      <a:prstDash val="solid"/>
                      <a:round/>
                      <a:headEnd type="none" w="med" len="med"/>
                      <a:tailEnd type="none" w="med" len="med"/>
                    </a:lnR>
                    <a:lnT w="12700" cap="flat" cmpd="sng" algn="ctr">
                      <a:solidFill>
                        <a:srgbClr val="40D203"/>
                      </a:solidFill>
                      <a:prstDash val="solid"/>
                      <a:round/>
                      <a:headEnd type="none" w="med" len="med"/>
                      <a:tailEnd type="none" w="med" len="med"/>
                    </a:lnT>
                    <a:lnB w="12700" cap="flat" cmpd="sng" algn="ctr">
                      <a:solidFill>
                        <a:srgbClr val="20D403"/>
                      </a:solidFill>
                      <a:prstDash val="solid"/>
                      <a:round/>
                      <a:headEnd type="none" w="med" len="med"/>
                      <a:tailEnd type="none" w="med" len="med"/>
                    </a:lnB>
                    <a:solidFill>
                      <a:srgbClr val="FFFFFF"/>
                    </a:solidFill>
                  </a:tcPr>
                </a:tc>
                <a:tc>
                  <a:txBody>
                    <a:bodyPr/>
                    <a:lstStyle/>
                    <a:p>
                      <a:pPr algn="ctr" fontAlgn="base"/>
                      <a:r>
                        <a:rPr lang="en-US" sz="1400" dirty="0">
                          <a:effectLst/>
                        </a:rPr>
                        <a:t>Reduced quality of service, performance degradation</a:t>
                      </a:r>
                    </a:p>
                  </a:txBody>
                  <a:tcPr marL="24868" marR="24868" marT="12432" marB="12432" anchor="ctr">
                    <a:lnL w="9525" cap="flat" cmpd="sng" algn="ctr">
                      <a:solidFill>
                        <a:srgbClr val="70D503"/>
                      </a:solidFill>
                      <a:prstDash val="solid"/>
                      <a:round/>
                      <a:headEnd type="none" w="med" len="med"/>
                      <a:tailEnd type="none" w="med" len="med"/>
                    </a:lnL>
                    <a:lnR w="9525" cap="flat" cmpd="sng" algn="ctr">
                      <a:solidFill>
                        <a:srgbClr val="A0D803"/>
                      </a:solidFill>
                      <a:prstDash val="solid"/>
                      <a:round/>
                      <a:headEnd type="none" w="med" len="med"/>
                      <a:tailEnd type="none" w="med" len="med"/>
                    </a:lnR>
                    <a:lnT w="12700" cap="flat" cmpd="sng" algn="ctr">
                      <a:solidFill>
                        <a:srgbClr val="70D503"/>
                      </a:solidFill>
                      <a:prstDash val="solid"/>
                      <a:round/>
                      <a:headEnd type="none" w="med" len="med"/>
                      <a:tailEnd type="none" w="med" len="med"/>
                    </a:lnT>
                    <a:lnB w="12700" cap="flat" cmpd="sng" algn="ctr">
                      <a:solidFill>
                        <a:srgbClr val="B0D103"/>
                      </a:solidFill>
                      <a:prstDash val="solid"/>
                      <a:round/>
                      <a:headEnd type="none" w="med" len="med"/>
                      <a:tailEnd type="none" w="med" len="med"/>
                    </a:lnB>
                    <a:solidFill>
                      <a:srgbClr val="FFFFFF"/>
                    </a:solidFill>
                  </a:tcPr>
                </a:tc>
                <a:tc>
                  <a:txBody>
                    <a:bodyPr/>
                    <a:lstStyle/>
                    <a:p>
                      <a:pPr algn="ctr" fontAlgn="base"/>
                      <a:r>
                        <a:rPr lang="en-US" sz="1400" dirty="0">
                          <a:effectLst/>
                        </a:rPr>
                        <a:t>Degradation in quality, potential for system errors if repeated misses occur</a:t>
                      </a:r>
                    </a:p>
                  </a:txBody>
                  <a:tcPr marL="24868" marR="24868" marT="12432" marB="12432" anchor="ctr">
                    <a:lnL w="9525" cap="flat" cmpd="sng" algn="ctr">
                      <a:solidFill>
                        <a:srgbClr val="A0D803"/>
                      </a:solidFill>
                      <a:prstDash val="solid"/>
                      <a:round/>
                      <a:headEnd type="none" w="med" len="med"/>
                      <a:tailEnd type="none" w="med" len="med"/>
                    </a:lnL>
                    <a:lnR w="9525" cap="flat" cmpd="sng" algn="ctr">
                      <a:solidFill>
                        <a:srgbClr val="A0D803"/>
                      </a:solidFill>
                      <a:prstDash val="solid"/>
                      <a:round/>
                      <a:headEnd type="none" w="med" len="med"/>
                      <a:tailEnd type="none" w="med" len="med"/>
                    </a:lnR>
                    <a:lnT w="12700" cap="flat" cmpd="sng" algn="ctr">
                      <a:solidFill>
                        <a:srgbClr val="A0D803"/>
                      </a:solidFill>
                      <a:prstDash val="solid"/>
                      <a:round/>
                      <a:headEnd type="none" w="med" len="med"/>
                      <a:tailEnd type="none" w="med" len="med"/>
                    </a:lnT>
                    <a:lnB w="12700" cap="flat" cmpd="sng" algn="ctr">
                      <a:solidFill>
                        <a:srgbClr val="60D303"/>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27848">
                <a:tc>
                  <a:txBody>
                    <a:bodyPr/>
                    <a:lstStyle/>
                    <a:p>
                      <a:pPr algn="ctr" fontAlgn="base"/>
                      <a:r>
                        <a:rPr lang="en-US" sz="1400" b="1">
                          <a:effectLst/>
                        </a:rPr>
                        <a:t>System Predictability</a:t>
                      </a:r>
                      <a:endParaRPr lang="en-US" sz="1400">
                        <a:effectLst/>
                      </a:endParaRPr>
                    </a:p>
                  </a:txBody>
                  <a:tcPr marL="24868" marR="24868" marT="12432" marB="12432" anchor="ctr">
                    <a:lnL w="9525" cap="flat" cmpd="sng" algn="ctr">
                      <a:solidFill>
                        <a:srgbClr val="0030CD"/>
                      </a:solidFill>
                      <a:prstDash val="solid"/>
                      <a:round/>
                      <a:headEnd type="none" w="med" len="med"/>
                      <a:tailEnd type="none" w="med" len="med"/>
                    </a:lnL>
                    <a:lnR w="9525" cap="flat" cmpd="sng" algn="ctr">
                      <a:solidFill>
                        <a:srgbClr val="20D403"/>
                      </a:solidFill>
                      <a:prstDash val="solid"/>
                      <a:round/>
                      <a:headEnd type="none" w="med" len="med"/>
                      <a:tailEnd type="none" w="med" len="med"/>
                    </a:lnR>
                    <a:lnT w="12700" cap="flat" cmpd="sng" algn="ctr">
                      <a:solidFill>
                        <a:srgbClr val="0030CD"/>
                      </a:solidFill>
                      <a:prstDash val="solid"/>
                      <a:round/>
                      <a:headEnd type="none" w="med" len="med"/>
                      <a:tailEnd type="none" w="med" len="med"/>
                    </a:lnT>
                    <a:lnB w="12700" cap="flat" cmpd="sng" algn="ctr">
                      <a:solidFill>
                        <a:srgbClr val="C0B9CB"/>
                      </a:solidFill>
                      <a:prstDash val="solid"/>
                      <a:round/>
                      <a:headEnd type="none" w="med" len="med"/>
                      <a:tailEnd type="none" w="med" len="med"/>
                    </a:lnB>
                    <a:solidFill>
                      <a:srgbClr val="FFFFFF"/>
                    </a:solidFill>
                  </a:tcPr>
                </a:tc>
                <a:tc>
                  <a:txBody>
                    <a:bodyPr/>
                    <a:lstStyle/>
                    <a:p>
                      <a:pPr algn="ctr" fontAlgn="base"/>
                      <a:r>
                        <a:rPr lang="en-US" sz="1400" dirty="0">
                          <a:effectLst/>
                        </a:rPr>
                        <a:t>Highly predictable and deterministic</a:t>
                      </a:r>
                    </a:p>
                  </a:txBody>
                  <a:tcPr marL="24868" marR="24868" marT="12432" marB="12432" anchor="ctr">
                    <a:lnL w="9525" cap="flat" cmpd="sng" algn="ctr">
                      <a:solidFill>
                        <a:srgbClr val="20D403"/>
                      </a:solidFill>
                      <a:prstDash val="solid"/>
                      <a:round/>
                      <a:headEnd type="none" w="med" len="med"/>
                      <a:tailEnd type="none" w="med" len="med"/>
                    </a:lnL>
                    <a:lnR w="9525" cap="flat" cmpd="sng" algn="ctr">
                      <a:solidFill>
                        <a:srgbClr val="B0D103"/>
                      </a:solidFill>
                      <a:prstDash val="solid"/>
                      <a:round/>
                      <a:headEnd type="none" w="med" len="med"/>
                      <a:tailEnd type="none" w="med" len="med"/>
                    </a:lnR>
                    <a:lnT w="12700" cap="flat" cmpd="sng" algn="ctr">
                      <a:solidFill>
                        <a:srgbClr val="20D403"/>
                      </a:solidFill>
                      <a:prstDash val="solid"/>
                      <a:round/>
                      <a:headEnd type="none" w="med" len="med"/>
                      <a:tailEnd type="none" w="med" len="med"/>
                    </a:lnT>
                    <a:lnB w="12700" cap="flat" cmpd="sng" algn="ctr">
                      <a:solidFill>
                        <a:srgbClr val="00B6CB"/>
                      </a:solidFill>
                      <a:prstDash val="solid"/>
                      <a:round/>
                      <a:headEnd type="none" w="med" len="med"/>
                      <a:tailEnd type="none" w="med" len="med"/>
                    </a:lnB>
                    <a:solidFill>
                      <a:srgbClr val="FFFFFF"/>
                    </a:solidFill>
                  </a:tcPr>
                </a:tc>
                <a:tc>
                  <a:txBody>
                    <a:bodyPr/>
                    <a:lstStyle/>
                    <a:p>
                      <a:pPr algn="ctr" fontAlgn="base"/>
                      <a:r>
                        <a:rPr lang="en-US" sz="1400" dirty="0">
                          <a:effectLst/>
                        </a:rPr>
                        <a:t>Less predictable, can tolerate some variability</a:t>
                      </a:r>
                    </a:p>
                  </a:txBody>
                  <a:tcPr marL="24868" marR="24868" marT="12432" marB="12432" anchor="ctr">
                    <a:lnL w="9525" cap="flat" cmpd="sng" algn="ctr">
                      <a:solidFill>
                        <a:srgbClr val="B0D103"/>
                      </a:solidFill>
                      <a:prstDash val="solid"/>
                      <a:round/>
                      <a:headEnd type="none" w="med" len="med"/>
                      <a:tailEnd type="none" w="med" len="med"/>
                    </a:lnL>
                    <a:lnR w="9525" cap="flat" cmpd="sng" algn="ctr">
                      <a:solidFill>
                        <a:srgbClr val="60D303"/>
                      </a:solidFill>
                      <a:prstDash val="solid"/>
                      <a:round/>
                      <a:headEnd type="none" w="med" len="med"/>
                      <a:tailEnd type="none" w="med" len="med"/>
                    </a:lnR>
                    <a:lnT w="12700" cap="flat" cmpd="sng" algn="ctr">
                      <a:solidFill>
                        <a:srgbClr val="B0D103"/>
                      </a:solidFill>
                      <a:prstDash val="solid"/>
                      <a:round/>
                      <a:headEnd type="none" w="med" len="med"/>
                      <a:tailEnd type="none" w="med" len="med"/>
                    </a:lnT>
                    <a:lnB w="12700" cap="flat" cmpd="sng" algn="ctr">
                      <a:solidFill>
                        <a:srgbClr val="A0EB08"/>
                      </a:solidFill>
                      <a:prstDash val="solid"/>
                      <a:round/>
                      <a:headEnd type="none" w="med" len="med"/>
                      <a:tailEnd type="none" w="med" len="med"/>
                    </a:lnB>
                    <a:solidFill>
                      <a:srgbClr val="FFFFFF"/>
                    </a:solidFill>
                  </a:tcPr>
                </a:tc>
                <a:tc>
                  <a:txBody>
                    <a:bodyPr/>
                    <a:lstStyle/>
                    <a:p>
                      <a:pPr algn="ctr" fontAlgn="base"/>
                      <a:r>
                        <a:rPr lang="en-US" sz="1400">
                          <a:effectLst/>
                        </a:rPr>
                        <a:t>Predictable with some tolerance for infrequent deadline misses</a:t>
                      </a:r>
                    </a:p>
                  </a:txBody>
                  <a:tcPr marL="24868" marR="24868" marT="12432" marB="12432" anchor="ctr">
                    <a:lnL w="9525" cap="flat" cmpd="sng" algn="ctr">
                      <a:solidFill>
                        <a:srgbClr val="60D303"/>
                      </a:solidFill>
                      <a:prstDash val="solid"/>
                      <a:round/>
                      <a:headEnd type="none" w="med" len="med"/>
                      <a:tailEnd type="none" w="med" len="med"/>
                    </a:lnL>
                    <a:lnR w="9525" cap="flat" cmpd="sng" algn="ctr">
                      <a:solidFill>
                        <a:srgbClr val="60D303"/>
                      </a:solidFill>
                      <a:prstDash val="solid"/>
                      <a:round/>
                      <a:headEnd type="none" w="med" len="med"/>
                      <a:tailEnd type="none" w="med" len="med"/>
                    </a:lnR>
                    <a:lnT w="12700" cap="flat" cmpd="sng" algn="ctr">
                      <a:solidFill>
                        <a:srgbClr val="60D303"/>
                      </a:solidFill>
                      <a:prstDash val="solid"/>
                      <a:round/>
                      <a:headEnd type="none" w="med" len="med"/>
                      <a:tailEnd type="none" w="med" len="med"/>
                    </a:lnT>
                    <a:lnB w="12700" cap="flat" cmpd="sng" algn="ctr">
                      <a:solidFill>
                        <a:srgbClr val="40EE08"/>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1540">
                <a:tc>
                  <a:txBody>
                    <a:bodyPr/>
                    <a:lstStyle/>
                    <a:p>
                      <a:pPr algn="ctr" fontAlgn="base"/>
                      <a:r>
                        <a:rPr lang="en-US" sz="1400" b="1">
                          <a:effectLst/>
                        </a:rPr>
                        <a:t>Scheduling Approach</a:t>
                      </a:r>
                      <a:endParaRPr lang="en-US" sz="1400">
                        <a:effectLst/>
                      </a:endParaRPr>
                    </a:p>
                  </a:txBody>
                  <a:tcPr marL="24868" marR="24868" marT="12432" marB="12432" anchor="ctr">
                    <a:lnL w="9525" cap="flat" cmpd="sng" algn="ctr">
                      <a:solidFill>
                        <a:srgbClr val="C0B9CB"/>
                      </a:solidFill>
                      <a:prstDash val="solid"/>
                      <a:round/>
                      <a:headEnd type="none" w="med" len="med"/>
                      <a:tailEnd type="none" w="med" len="med"/>
                    </a:lnL>
                    <a:lnR w="9525" cap="flat" cmpd="sng" algn="ctr">
                      <a:solidFill>
                        <a:srgbClr val="00B6CB"/>
                      </a:solidFill>
                      <a:prstDash val="solid"/>
                      <a:round/>
                      <a:headEnd type="none" w="med" len="med"/>
                      <a:tailEnd type="none" w="med" len="med"/>
                    </a:lnR>
                    <a:lnT w="12700" cap="flat" cmpd="sng" algn="ctr">
                      <a:solidFill>
                        <a:srgbClr val="C0B9CB"/>
                      </a:solidFill>
                      <a:prstDash val="solid"/>
                      <a:round/>
                      <a:headEnd type="none" w="med" len="med"/>
                      <a:tailEnd type="none" w="med" len="med"/>
                    </a:lnT>
                    <a:lnB w="12700" cap="flat" cmpd="sng" algn="ctr">
                      <a:solidFill>
                        <a:srgbClr val="B05704"/>
                      </a:solidFill>
                      <a:prstDash val="solid"/>
                      <a:round/>
                      <a:headEnd type="none" w="med" len="med"/>
                      <a:tailEnd type="none" w="med" len="med"/>
                    </a:lnB>
                    <a:solidFill>
                      <a:srgbClr val="FFFFFF"/>
                    </a:solidFill>
                  </a:tcPr>
                </a:tc>
                <a:tc>
                  <a:txBody>
                    <a:bodyPr/>
                    <a:lstStyle/>
                    <a:p>
                      <a:pPr algn="ctr" fontAlgn="base"/>
                      <a:r>
                        <a:rPr lang="en-US" sz="1400" dirty="0">
                          <a:effectLst/>
                        </a:rPr>
                        <a:t>Priority-based or time-triggered</a:t>
                      </a:r>
                    </a:p>
                  </a:txBody>
                  <a:tcPr marL="24868" marR="24868" marT="12432" marB="12432" anchor="ctr">
                    <a:lnL w="9525" cap="flat" cmpd="sng" algn="ctr">
                      <a:solidFill>
                        <a:srgbClr val="00B6CB"/>
                      </a:solidFill>
                      <a:prstDash val="solid"/>
                      <a:round/>
                      <a:headEnd type="none" w="med" len="med"/>
                      <a:tailEnd type="none" w="med" len="med"/>
                    </a:lnL>
                    <a:lnR w="9525" cap="flat" cmpd="sng" algn="ctr">
                      <a:solidFill>
                        <a:srgbClr val="A0EB08"/>
                      </a:solidFill>
                      <a:prstDash val="solid"/>
                      <a:round/>
                      <a:headEnd type="none" w="med" len="med"/>
                      <a:tailEnd type="none" w="med" len="med"/>
                    </a:lnR>
                    <a:lnT w="12700" cap="flat" cmpd="sng" algn="ctr">
                      <a:solidFill>
                        <a:srgbClr val="00B6CB"/>
                      </a:solidFill>
                      <a:prstDash val="solid"/>
                      <a:round/>
                      <a:headEnd type="none" w="med" len="med"/>
                      <a:tailEnd type="none" w="med" len="med"/>
                    </a:lnT>
                    <a:lnB w="12700" cap="flat" cmpd="sng" algn="ctr">
                      <a:solidFill>
                        <a:srgbClr val="E0240D"/>
                      </a:solidFill>
                      <a:prstDash val="solid"/>
                      <a:round/>
                      <a:headEnd type="none" w="med" len="med"/>
                      <a:tailEnd type="none" w="med" len="med"/>
                    </a:lnB>
                    <a:solidFill>
                      <a:srgbClr val="FFFFFF"/>
                    </a:solidFill>
                  </a:tcPr>
                </a:tc>
                <a:tc>
                  <a:txBody>
                    <a:bodyPr/>
                    <a:lstStyle/>
                    <a:p>
                      <a:pPr algn="ctr" fontAlgn="base"/>
                      <a:r>
                        <a:rPr lang="en-US" sz="1400" dirty="0">
                          <a:effectLst/>
                        </a:rPr>
                        <a:t>Best-effort or dynamic priority-based</a:t>
                      </a:r>
                    </a:p>
                  </a:txBody>
                  <a:tcPr marL="24868" marR="24868" marT="12432" marB="12432" anchor="ctr">
                    <a:lnL w="9525" cap="flat" cmpd="sng" algn="ctr">
                      <a:solidFill>
                        <a:srgbClr val="A0EB08"/>
                      </a:solidFill>
                      <a:prstDash val="solid"/>
                      <a:round/>
                      <a:headEnd type="none" w="med" len="med"/>
                      <a:tailEnd type="none" w="med" len="med"/>
                    </a:lnL>
                    <a:lnR w="9525" cap="flat" cmpd="sng" algn="ctr">
                      <a:solidFill>
                        <a:srgbClr val="40EE08"/>
                      </a:solidFill>
                      <a:prstDash val="solid"/>
                      <a:round/>
                      <a:headEnd type="none" w="med" len="med"/>
                      <a:tailEnd type="none" w="med" len="med"/>
                    </a:lnR>
                    <a:lnT w="12700" cap="flat" cmpd="sng" algn="ctr">
                      <a:solidFill>
                        <a:srgbClr val="A0EB08"/>
                      </a:solidFill>
                      <a:prstDash val="solid"/>
                      <a:round/>
                      <a:headEnd type="none" w="med" len="med"/>
                      <a:tailEnd type="none" w="med" len="med"/>
                    </a:lnT>
                    <a:lnB w="12700" cap="flat" cmpd="sng" algn="ctr">
                      <a:solidFill>
                        <a:srgbClr val="60290D"/>
                      </a:solidFill>
                      <a:prstDash val="solid"/>
                      <a:round/>
                      <a:headEnd type="none" w="med" len="med"/>
                      <a:tailEnd type="none" w="med" len="med"/>
                    </a:lnB>
                    <a:solidFill>
                      <a:srgbClr val="FFFFFF"/>
                    </a:solidFill>
                  </a:tcPr>
                </a:tc>
                <a:tc>
                  <a:txBody>
                    <a:bodyPr/>
                    <a:lstStyle/>
                    <a:p>
                      <a:pPr algn="ctr" fontAlgn="base"/>
                      <a:r>
                        <a:rPr lang="en-US" sz="1400" dirty="0">
                          <a:effectLst/>
                        </a:rPr>
                        <a:t>Mixture of hard and soft real-time scheduling</a:t>
                      </a:r>
                    </a:p>
                  </a:txBody>
                  <a:tcPr marL="24868" marR="24868" marT="12432" marB="12432" anchor="ctr">
                    <a:lnL w="9525" cap="flat" cmpd="sng" algn="ctr">
                      <a:solidFill>
                        <a:srgbClr val="40EE08"/>
                      </a:solidFill>
                      <a:prstDash val="solid"/>
                      <a:round/>
                      <a:headEnd type="none" w="med" len="med"/>
                      <a:tailEnd type="none" w="med" len="med"/>
                    </a:lnL>
                    <a:lnR w="9525" cap="flat" cmpd="sng" algn="ctr">
                      <a:solidFill>
                        <a:srgbClr val="40EE08"/>
                      </a:solidFill>
                      <a:prstDash val="solid"/>
                      <a:round/>
                      <a:headEnd type="none" w="med" len="med"/>
                      <a:tailEnd type="none" w="med" len="med"/>
                    </a:lnR>
                    <a:lnT w="12700" cap="flat" cmpd="sng" algn="ctr">
                      <a:solidFill>
                        <a:srgbClr val="40EE08"/>
                      </a:solidFill>
                      <a:prstDash val="solid"/>
                      <a:round/>
                      <a:headEnd type="none" w="med" len="med"/>
                      <a:tailEnd type="none" w="med" len="med"/>
                    </a:lnT>
                    <a:lnB w="12700" cap="flat" cmpd="sng" algn="ctr">
                      <a:solidFill>
                        <a:srgbClr val="D02B0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64878">
                <a:tc>
                  <a:txBody>
                    <a:bodyPr/>
                    <a:lstStyle/>
                    <a:p>
                      <a:pPr algn="ctr" fontAlgn="base"/>
                      <a:r>
                        <a:rPr lang="en-US" sz="1400" b="1" dirty="0">
                          <a:effectLst/>
                        </a:rPr>
                        <a:t>System Design Complexity</a:t>
                      </a:r>
                      <a:endParaRPr lang="en-US" sz="1400" dirty="0">
                        <a:effectLst/>
                      </a:endParaRPr>
                    </a:p>
                  </a:txBody>
                  <a:tcPr marL="24868" marR="24868" marT="12432" marB="12432" anchor="ctr">
                    <a:lnL w="9525" cap="flat" cmpd="sng" algn="ctr">
                      <a:solidFill>
                        <a:srgbClr val="10250D"/>
                      </a:solidFill>
                      <a:prstDash val="solid"/>
                      <a:round/>
                      <a:headEnd type="none" w="med" len="med"/>
                      <a:tailEnd type="none" w="med" len="med"/>
                    </a:lnL>
                    <a:lnR w="9525" cap="flat" cmpd="sng" algn="ctr">
                      <a:solidFill>
                        <a:srgbClr val="B05704"/>
                      </a:solidFill>
                      <a:prstDash val="solid"/>
                      <a:round/>
                      <a:headEnd type="none" w="med" len="med"/>
                      <a:tailEnd type="none" w="med" len="med"/>
                    </a:lnR>
                    <a:lnT w="12700" cap="flat" cmpd="sng" algn="ctr">
                      <a:solidFill>
                        <a:srgbClr val="B05704"/>
                      </a:solidFill>
                      <a:prstDash val="solid"/>
                      <a:round/>
                      <a:headEnd type="none" w="med" len="med"/>
                      <a:tailEnd type="none" w="med" len="med"/>
                    </a:lnT>
                    <a:lnB w="12700" cap="flat" cmpd="sng" algn="ctr">
                      <a:solidFill>
                        <a:srgbClr val="A0CE5D"/>
                      </a:solidFill>
                      <a:prstDash val="solid"/>
                      <a:round/>
                      <a:headEnd type="none" w="med" len="med"/>
                      <a:tailEnd type="none" w="med" len="med"/>
                    </a:lnB>
                    <a:solidFill>
                      <a:srgbClr val="FFFFFF"/>
                    </a:solidFill>
                  </a:tcPr>
                </a:tc>
                <a:tc>
                  <a:txBody>
                    <a:bodyPr/>
                    <a:lstStyle/>
                    <a:p>
                      <a:pPr algn="ctr" fontAlgn="base"/>
                      <a:r>
                        <a:rPr lang="en-US" sz="1400">
                          <a:effectLst/>
                        </a:rPr>
                        <a:t>High, due to need for strict timing guarantees and predictability</a:t>
                      </a:r>
                    </a:p>
                  </a:txBody>
                  <a:tcPr marL="24868" marR="24868" marT="12432" marB="12432" anchor="ctr">
                    <a:lnL w="9525" cap="flat" cmpd="sng" algn="ctr">
                      <a:solidFill>
                        <a:srgbClr val="B05704"/>
                      </a:solidFill>
                      <a:prstDash val="solid"/>
                      <a:round/>
                      <a:headEnd type="none" w="med" len="med"/>
                      <a:tailEnd type="none" w="med" len="med"/>
                    </a:lnL>
                    <a:lnR w="9525" cap="flat" cmpd="sng" algn="ctr">
                      <a:solidFill>
                        <a:srgbClr val="A00E98"/>
                      </a:solidFill>
                      <a:prstDash val="solid"/>
                      <a:round/>
                      <a:headEnd type="none" w="med" len="med"/>
                      <a:tailEnd type="none" w="med" len="med"/>
                    </a:lnR>
                    <a:lnT w="12700" cap="flat" cmpd="sng" algn="ctr">
                      <a:solidFill>
                        <a:srgbClr val="E0240D"/>
                      </a:solidFill>
                      <a:prstDash val="solid"/>
                      <a:round/>
                      <a:headEnd type="none" w="med" len="med"/>
                      <a:tailEnd type="none" w="med" len="med"/>
                    </a:lnT>
                    <a:lnB w="12700" cap="flat" cmpd="sng" algn="ctr">
                      <a:solidFill>
                        <a:srgbClr val="A08B98"/>
                      </a:solidFill>
                      <a:prstDash val="solid"/>
                      <a:round/>
                      <a:headEnd type="none" w="med" len="med"/>
                      <a:tailEnd type="none" w="med" len="med"/>
                    </a:lnB>
                    <a:solidFill>
                      <a:srgbClr val="FFFFFF"/>
                    </a:solidFill>
                  </a:tcPr>
                </a:tc>
                <a:tc>
                  <a:txBody>
                    <a:bodyPr/>
                    <a:lstStyle/>
                    <a:p>
                      <a:pPr algn="ctr" fontAlgn="base"/>
                      <a:r>
                        <a:rPr lang="en-US" sz="1400" dirty="0">
                          <a:effectLst/>
                        </a:rPr>
                        <a:t>Moderate, balancing performance and deadline adherence</a:t>
                      </a:r>
                    </a:p>
                  </a:txBody>
                  <a:tcPr marL="24868" marR="24868" marT="12432" marB="12432" anchor="ctr">
                    <a:lnL w="9525" cap="flat" cmpd="sng" algn="ctr">
                      <a:solidFill>
                        <a:srgbClr val="A00E98"/>
                      </a:solidFill>
                      <a:prstDash val="solid"/>
                      <a:round/>
                      <a:headEnd type="none" w="med" len="med"/>
                      <a:tailEnd type="none" w="med" len="med"/>
                    </a:lnL>
                    <a:lnR w="9525" cap="flat" cmpd="sng" algn="ctr">
                      <a:solidFill>
                        <a:srgbClr val="608698"/>
                      </a:solidFill>
                      <a:prstDash val="solid"/>
                      <a:round/>
                      <a:headEnd type="none" w="med" len="med"/>
                      <a:tailEnd type="none" w="med" len="med"/>
                    </a:lnR>
                    <a:lnT w="12700" cap="flat" cmpd="sng" algn="ctr">
                      <a:solidFill>
                        <a:srgbClr val="60290D"/>
                      </a:solidFill>
                      <a:prstDash val="solid"/>
                      <a:round/>
                      <a:headEnd type="none" w="med" len="med"/>
                      <a:tailEnd type="none" w="med" len="med"/>
                    </a:lnT>
                    <a:lnB w="12700" cap="flat" cmpd="sng" algn="ctr">
                      <a:solidFill>
                        <a:srgbClr val="708E98"/>
                      </a:solidFill>
                      <a:prstDash val="solid"/>
                      <a:round/>
                      <a:headEnd type="none" w="med" len="med"/>
                      <a:tailEnd type="none" w="med" len="med"/>
                    </a:lnB>
                    <a:solidFill>
                      <a:srgbClr val="FFFFFF"/>
                    </a:solidFill>
                  </a:tcPr>
                </a:tc>
                <a:tc>
                  <a:txBody>
                    <a:bodyPr/>
                    <a:lstStyle/>
                    <a:p>
                      <a:pPr algn="ctr" fontAlgn="base"/>
                      <a:r>
                        <a:rPr lang="en-US" sz="1400" dirty="0">
                          <a:effectLst/>
                        </a:rPr>
                        <a:t>Moderate to high, depending on tolerance for deadline misses</a:t>
                      </a:r>
                    </a:p>
                  </a:txBody>
                  <a:tcPr marL="24868" marR="24868" marT="12432" marB="12432" anchor="ctr">
                    <a:lnL w="9525" cap="flat" cmpd="sng" algn="ctr">
                      <a:solidFill>
                        <a:srgbClr val="608698"/>
                      </a:solidFill>
                      <a:prstDash val="solid"/>
                      <a:round/>
                      <a:headEnd type="none" w="med" len="med"/>
                      <a:tailEnd type="none" w="med" len="med"/>
                    </a:lnL>
                    <a:lnR w="9525" cap="flat" cmpd="sng" algn="ctr">
                      <a:solidFill>
                        <a:srgbClr val="608698"/>
                      </a:solidFill>
                      <a:prstDash val="solid"/>
                      <a:round/>
                      <a:headEnd type="none" w="med" len="med"/>
                      <a:tailEnd type="none" w="med" len="med"/>
                    </a:lnR>
                    <a:lnT w="12700" cap="flat" cmpd="sng" algn="ctr">
                      <a:solidFill>
                        <a:srgbClr val="D02B0D"/>
                      </a:solidFill>
                      <a:prstDash val="solid"/>
                      <a:round/>
                      <a:headEnd type="none" w="med" len="med"/>
                      <a:tailEnd type="none" w="med" len="med"/>
                    </a:lnT>
                    <a:lnB w="12700" cap="flat" cmpd="sng" algn="ctr">
                      <a:solidFill>
                        <a:srgbClr val="F0209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878216">
                <a:tc>
                  <a:txBody>
                    <a:bodyPr/>
                    <a:lstStyle/>
                    <a:p>
                      <a:pPr algn="ctr" fontAlgn="base"/>
                      <a:r>
                        <a:rPr lang="en-US" sz="1400" b="1">
                          <a:effectLst/>
                        </a:rPr>
                        <a:t>Typical Use Cases</a:t>
                      </a:r>
                      <a:endParaRPr lang="en-US" sz="1400">
                        <a:effectLst/>
                      </a:endParaRPr>
                    </a:p>
                  </a:txBody>
                  <a:tcPr marL="24868" marR="24868" marT="12432" marB="12432" anchor="ctr">
                    <a:lnL w="9525" cap="flat" cmpd="sng" algn="ctr">
                      <a:solidFill>
                        <a:srgbClr val="A0CE5D"/>
                      </a:solidFill>
                      <a:prstDash val="solid"/>
                      <a:round/>
                      <a:headEnd type="none" w="med" len="med"/>
                      <a:tailEnd type="none" w="med" len="med"/>
                    </a:lnL>
                    <a:lnR w="9525" cap="flat" cmpd="sng" algn="ctr">
                      <a:solidFill>
                        <a:srgbClr val="A08B98"/>
                      </a:solidFill>
                      <a:prstDash val="solid"/>
                      <a:round/>
                      <a:headEnd type="none" w="med" len="med"/>
                      <a:tailEnd type="none" w="med" len="med"/>
                    </a:lnR>
                    <a:lnT w="12700" cap="flat" cmpd="sng" algn="ctr">
                      <a:solidFill>
                        <a:srgbClr val="A0CE5D"/>
                      </a:solidFill>
                      <a:prstDash val="solid"/>
                      <a:round/>
                      <a:headEnd type="none" w="med" len="med"/>
                      <a:tailEnd type="none" w="med" len="med"/>
                    </a:lnT>
                    <a:lnB w="9525" cap="flat" cmpd="sng" algn="ctr">
                      <a:solidFill>
                        <a:srgbClr val="A0CE5D"/>
                      </a:solidFill>
                      <a:prstDash val="solid"/>
                      <a:round/>
                      <a:headEnd type="none" w="med" len="med"/>
                      <a:tailEnd type="none" w="med" len="med"/>
                    </a:lnB>
                    <a:solidFill>
                      <a:srgbClr val="FFFFFF"/>
                    </a:solidFill>
                  </a:tcPr>
                </a:tc>
                <a:tc>
                  <a:txBody>
                    <a:bodyPr/>
                    <a:lstStyle/>
                    <a:p>
                      <a:pPr algn="ctr" fontAlgn="base"/>
                      <a:r>
                        <a:rPr lang="en-US" sz="1400" dirty="0">
                          <a:effectLst/>
                        </a:rPr>
                        <a:t>Critical systems where safety and reliability are paramount</a:t>
                      </a:r>
                    </a:p>
                  </a:txBody>
                  <a:tcPr marL="24868" marR="24868" marT="12432" marB="12432" anchor="ctr">
                    <a:lnL w="9525" cap="flat" cmpd="sng" algn="ctr">
                      <a:solidFill>
                        <a:srgbClr val="A08B98"/>
                      </a:solidFill>
                      <a:prstDash val="solid"/>
                      <a:round/>
                      <a:headEnd type="none" w="med" len="med"/>
                      <a:tailEnd type="none" w="med" len="med"/>
                    </a:lnL>
                    <a:lnR w="9525" cap="flat" cmpd="sng" algn="ctr">
                      <a:solidFill>
                        <a:srgbClr val="708E98"/>
                      </a:solidFill>
                      <a:prstDash val="solid"/>
                      <a:round/>
                      <a:headEnd type="none" w="med" len="med"/>
                      <a:tailEnd type="none" w="med" len="med"/>
                    </a:lnR>
                    <a:lnT w="12700" cap="flat" cmpd="sng" algn="ctr">
                      <a:solidFill>
                        <a:srgbClr val="A08B98"/>
                      </a:solidFill>
                      <a:prstDash val="solid"/>
                      <a:round/>
                      <a:headEnd type="none" w="med" len="med"/>
                      <a:tailEnd type="none" w="med" len="med"/>
                    </a:lnT>
                    <a:lnB w="9525" cap="flat" cmpd="sng" algn="ctr">
                      <a:solidFill>
                        <a:srgbClr val="A08B98"/>
                      </a:solidFill>
                      <a:prstDash val="solid"/>
                      <a:round/>
                      <a:headEnd type="none" w="med" len="med"/>
                      <a:tailEnd type="none" w="med" len="med"/>
                    </a:lnB>
                    <a:solidFill>
                      <a:srgbClr val="FFFFFF"/>
                    </a:solidFill>
                  </a:tcPr>
                </a:tc>
                <a:tc>
                  <a:txBody>
                    <a:bodyPr/>
                    <a:lstStyle/>
                    <a:p>
                      <a:pPr algn="ctr" fontAlgn="base"/>
                      <a:r>
                        <a:rPr lang="en-US" sz="1400">
                          <a:effectLst/>
                        </a:rPr>
                        <a:t>Consumer electronics, telecommunication systems</a:t>
                      </a:r>
                    </a:p>
                  </a:txBody>
                  <a:tcPr marL="24868" marR="24868" marT="12432" marB="12432" anchor="ctr">
                    <a:lnL w="9525" cap="flat" cmpd="sng" algn="ctr">
                      <a:solidFill>
                        <a:srgbClr val="708E98"/>
                      </a:solidFill>
                      <a:prstDash val="solid"/>
                      <a:round/>
                      <a:headEnd type="none" w="med" len="med"/>
                      <a:tailEnd type="none" w="med" len="med"/>
                    </a:lnL>
                    <a:lnR w="9525" cap="flat" cmpd="sng" algn="ctr">
                      <a:solidFill>
                        <a:srgbClr val="F02099"/>
                      </a:solidFill>
                      <a:prstDash val="solid"/>
                      <a:round/>
                      <a:headEnd type="none" w="med" len="med"/>
                      <a:tailEnd type="none" w="med" len="med"/>
                    </a:lnR>
                    <a:lnT w="12700" cap="flat" cmpd="sng" algn="ctr">
                      <a:solidFill>
                        <a:srgbClr val="708E98"/>
                      </a:solidFill>
                      <a:prstDash val="solid"/>
                      <a:round/>
                      <a:headEnd type="none" w="med" len="med"/>
                      <a:tailEnd type="none" w="med" len="med"/>
                    </a:lnT>
                    <a:lnB w="9525" cap="flat" cmpd="sng" algn="ctr">
                      <a:solidFill>
                        <a:srgbClr val="708E98"/>
                      </a:solidFill>
                      <a:prstDash val="solid"/>
                      <a:round/>
                      <a:headEnd type="none" w="med" len="med"/>
                      <a:tailEnd type="none" w="med" len="med"/>
                    </a:lnB>
                    <a:solidFill>
                      <a:srgbClr val="FFFFFF"/>
                    </a:solidFill>
                  </a:tcPr>
                </a:tc>
                <a:tc>
                  <a:txBody>
                    <a:bodyPr/>
                    <a:lstStyle/>
                    <a:p>
                      <a:pPr algn="ctr" fontAlgn="base"/>
                      <a:r>
                        <a:rPr lang="en-US" sz="1400" dirty="0">
                          <a:effectLst/>
                        </a:rPr>
                        <a:t>Financial systems, some mission-critical applications with tolerance for occasional misses</a:t>
                      </a:r>
                    </a:p>
                  </a:txBody>
                  <a:tcPr marL="24868" marR="24868" marT="12432" marB="12432" anchor="ctr">
                    <a:lnL w="9525" cap="flat" cmpd="sng" algn="ctr">
                      <a:solidFill>
                        <a:srgbClr val="F02099"/>
                      </a:solidFill>
                      <a:prstDash val="solid"/>
                      <a:round/>
                      <a:headEnd type="none" w="med" len="med"/>
                      <a:tailEnd type="none" w="med" len="med"/>
                    </a:lnL>
                    <a:lnR w="9525" cap="flat" cmpd="sng" algn="ctr">
                      <a:solidFill>
                        <a:srgbClr val="F02099"/>
                      </a:solidFill>
                      <a:prstDash val="solid"/>
                      <a:round/>
                      <a:headEnd type="none" w="med" len="med"/>
                      <a:tailEnd type="none" w="med" len="med"/>
                    </a:lnR>
                    <a:lnT w="12700" cap="flat" cmpd="sng" algn="ctr">
                      <a:solidFill>
                        <a:srgbClr val="F02099"/>
                      </a:solidFill>
                      <a:prstDash val="solid"/>
                      <a:round/>
                      <a:headEnd type="none" w="med" len="med"/>
                      <a:tailEnd type="none" w="med" len="med"/>
                    </a:lnT>
                    <a:lnB w="9525" cap="flat" cmpd="sng" algn="ctr">
                      <a:solidFill>
                        <a:srgbClr val="F0209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9">
            <a:extLst>
              <a:ext uri="{FF2B5EF4-FFF2-40B4-BE49-F238E27FC236}">
                <a16:creationId xmlns:a16="http://schemas.microsoft.com/office/drawing/2014/main" id="{E5FEE81F-992E-666D-1DE7-AD7768227997}"/>
              </a:ext>
            </a:extLst>
          </p:cNvPr>
          <p:cNvSpPr>
            <a:spLocks noGrp="1"/>
          </p:cNvSpPr>
          <p:nvPr>
            <p:ph sz="quarter" idx="1"/>
          </p:nvPr>
        </p:nvSpPr>
        <p:spPr>
          <a:xfrm>
            <a:off x="0" y="973394"/>
            <a:ext cx="8964613" cy="5335331"/>
          </a:xfrm>
        </p:spPr>
        <p:txBody>
          <a:bodyPr>
            <a:normAutofit fontScale="55000" lnSpcReduction="20000"/>
          </a:bodyPr>
          <a:lstStyle/>
          <a:p>
            <a:pPr algn="just">
              <a:buFont typeface="Wingdings 2" panose="05020102010507070707" pitchFamily="18" charset="2"/>
              <a:buNone/>
              <a:defRPr/>
            </a:pPr>
            <a:r>
              <a:rPr lang="en-US" sz="5100" b="1" dirty="0">
                <a:solidFill>
                  <a:schemeClr val="tx1"/>
                </a:solidFill>
              </a:rPr>
              <a:t>Common Scheduling Algorithms for Real time systems</a:t>
            </a:r>
          </a:p>
          <a:p>
            <a:pPr marL="744537" indent="-457200" algn="just">
              <a:defRPr/>
            </a:pPr>
            <a:r>
              <a:rPr lang="en-US" sz="3600" b="1" dirty="0">
                <a:solidFill>
                  <a:schemeClr val="tx1"/>
                </a:solidFill>
              </a:rPr>
              <a:t>Rate Monotonic Scheduling (RMS): </a:t>
            </a:r>
            <a:r>
              <a:rPr lang="en-US" sz="3600" dirty="0">
                <a:solidFill>
                  <a:schemeClr val="tx1"/>
                </a:solidFill>
              </a:rPr>
              <a:t>This algorithm assigns static priorities to tasks based on their periods, with shorter periods receiving higher priorities. It is suitable for periodic task sets and provides a simple and efficient scheduling mechanism. </a:t>
            </a:r>
          </a:p>
          <a:p>
            <a:pPr marL="744537" indent="-457200" algn="just">
              <a:defRPr/>
            </a:pPr>
            <a:r>
              <a:rPr lang="en-US" sz="3600" b="1" dirty="0">
                <a:solidFill>
                  <a:schemeClr val="tx1"/>
                </a:solidFill>
              </a:rPr>
              <a:t>Earliest Deadline First (EDF): </a:t>
            </a:r>
            <a:r>
              <a:rPr lang="en-US" sz="3600" dirty="0">
                <a:solidFill>
                  <a:schemeClr val="tx1"/>
                </a:solidFill>
              </a:rPr>
              <a:t>In this algorithm, tasks are scheduled based on their absolute deadlines, with the task having the earliest deadline receiving the highest priority. EDF is an optimal scheduling algorithm for preemptive task sets and can achieve higher processor utilization than RMS. </a:t>
            </a:r>
          </a:p>
          <a:p>
            <a:pPr marL="744537" indent="-457200" algn="just">
              <a:defRPr/>
            </a:pPr>
            <a:r>
              <a:rPr lang="en-US" sz="3600" b="1" dirty="0">
                <a:solidFill>
                  <a:schemeClr val="tx1"/>
                </a:solidFill>
              </a:rPr>
              <a:t>Least Laxity First (LLF): </a:t>
            </a:r>
            <a:r>
              <a:rPr lang="en-US" sz="3600" dirty="0">
                <a:solidFill>
                  <a:schemeClr val="tx1"/>
                </a:solidFill>
              </a:rPr>
              <a:t>This algorithm schedules tasks based on their laxity, which is the amount of time remaining before a task's deadline minus its remaining execution time. Tasks with lower laxity values are given higher priorities, as they have less flexibility in meeting their deadlines. </a:t>
            </a:r>
          </a:p>
          <a:p>
            <a:pPr marL="744537" indent="-457200" algn="just">
              <a:defRPr/>
            </a:pPr>
            <a:r>
              <a:rPr lang="en-US" sz="3600" b="1" dirty="0">
                <a:solidFill>
                  <a:schemeClr val="tx1"/>
                </a:solidFill>
              </a:rPr>
              <a:t>Priority-based Scheduling: </a:t>
            </a:r>
            <a:r>
              <a:rPr lang="en-US" sz="3600" dirty="0">
                <a:solidFill>
                  <a:schemeClr val="tx1"/>
                </a:solidFill>
              </a:rPr>
              <a:t>In this approach, tasks are assigned static or dynamic priorities based on various factors, such as importance, criticality, or deadline requirements. Higher-priority tasks are scheduled before lower-priority tasks.</a:t>
            </a:r>
            <a:endParaRPr lang="en-US" sz="6500" dirty="0">
              <a:solidFill>
                <a:schemeClr val="tx1"/>
              </a:solidFill>
            </a:endParaRPr>
          </a:p>
        </p:txBody>
      </p:sp>
      <p:pic>
        <p:nvPicPr>
          <p:cNvPr id="21507" name="Picture 6">
            <a:extLst>
              <a:ext uri="{FF2B5EF4-FFF2-40B4-BE49-F238E27FC236}">
                <a16:creationId xmlns:a16="http://schemas.microsoft.com/office/drawing/2014/main" id="{BBE00119-3293-A630-0F6E-8684AA97C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9">
            <a:extLst>
              <a:ext uri="{FF2B5EF4-FFF2-40B4-BE49-F238E27FC236}">
                <a16:creationId xmlns:a16="http://schemas.microsoft.com/office/drawing/2014/main" id="{651EE038-F0C5-CD2B-0993-036256D6419A}"/>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b="1" dirty="0">
                <a:solidFill>
                  <a:schemeClr val="tx1"/>
                </a:solidFill>
              </a:rPr>
              <a:t>Types of Event to trigger RTES</a:t>
            </a:r>
            <a:endParaRPr lang="en-US" altLang="en-US" sz="3400" b="1"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a:p>
            <a:pPr>
              <a:buFont typeface="Wingdings 2" panose="05020102010507070707" pitchFamily="18" charset="2"/>
              <a:buNone/>
            </a:pPr>
            <a:endParaRPr lang="en-US" altLang="en-US" sz="3400" dirty="0">
              <a:solidFill>
                <a:schemeClr val="tx1"/>
              </a:solidFill>
            </a:endParaRPr>
          </a:p>
        </p:txBody>
      </p:sp>
      <p:pic>
        <p:nvPicPr>
          <p:cNvPr id="22531" name="Picture 6">
            <a:extLst>
              <a:ext uri="{FF2B5EF4-FFF2-40B4-BE49-F238E27FC236}">
                <a16:creationId xmlns:a16="http://schemas.microsoft.com/office/drawing/2014/main" id="{91E2F5AF-8F0C-360B-A33E-4BC21C39F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4">
            <a:extLst>
              <a:ext uri="{FF2B5EF4-FFF2-40B4-BE49-F238E27FC236}">
                <a16:creationId xmlns:a16="http://schemas.microsoft.com/office/drawing/2014/main" id="{953F9BAE-5806-AF10-9A41-F6DEE61ED3E4}"/>
              </a:ext>
            </a:extLst>
          </p:cNvPr>
          <p:cNvSpPr>
            <a:spLocks noGrp="1"/>
          </p:cNvSpPr>
          <p:nvPr>
            <p:ph type="sldNum" sz="quarter" idx="12"/>
          </p:nvPr>
        </p:nvSpPr>
        <p:spPr>
          <a:xfrm>
            <a:off x="6553200" y="7675563"/>
            <a:ext cx="1905000" cy="182562"/>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3323BA-F815-48DF-903A-32863A2D0DAB}" type="slidenum">
              <a:rPr lang="en-US" altLang="en-US">
                <a:solidFill>
                  <a:srgbClr val="903163"/>
                </a:solidFill>
                <a:latin typeface="Times New Roman" panose="02020603050405020304" pitchFamily="18" charset="0"/>
              </a:rPr>
              <a:pPr eaLnBrk="1" hangingPunct="1"/>
              <a:t>93</a:t>
            </a:fld>
            <a:endParaRPr lang="en-US" altLang="en-US">
              <a:solidFill>
                <a:srgbClr val="903163"/>
              </a:solidFill>
              <a:latin typeface="Times New Roman" panose="02020603050405020304" pitchFamily="18" charset="0"/>
            </a:endParaRPr>
          </a:p>
        </p:txBody>
      </p:sp>
      <p:sp>
        <p:nvSpPr>
          <p:cNvPr id="22533" name="Rectangle 3">
            <a:extLst>
              <a:ext uri="{FF2B5EF4-FFF2-40B4-BE49-F238E27FC236}">
                <a16:creationId xmlns:a16="http://schemas.microsoft.com/office/drawing/2014/main" id="{3743844A-4226-3283-2FBB-8735F3A75AB6}"/>
              </a:ext>
            </a:extLst>
          </p:cNvPr>
          <p:cNvSpPr txBox="1">
            <a:spLocks noChangeArrowheads="1"/>
          </p:cNvSpPr>
          <p:nvPr/>
        </p:nvSpPr>
        <p:spPr bwMode="auto">
          <a:xfrm>
            <a:off x="685800" y="1838325"/>
            <a:ext cx="777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04800" indent="-304800" defTabSz="457200" eaLnBrk="0" hangingPunct="0">
              <a:defRPr>
                <a:solidFill>
                  <a:schemeClr val="tx1"/>
                </a:solidFill>
                <a:latin typeface="Arial" panose="020B0604020202020204" pitchFamily="34" charset="0"/>
                <a:cs typeface="Arial" panose="020B0604020202020204" pitchFamily="34" charset="0"/>
              </a:defRPr>
            </a:lvl1pPr>
            <a:lvl2pPr marL="628650" indent="-304800" defTabSz="457200" eaLnBrk="0" hangingPunct="0">
              <a:defRPr>
                <a:solidFill>
                  <a:schemeClr val="tx1"/>
                </a:solidFill>
                <a:latin typeface="Arial" panose="020B0604020202020204" pitchFamily="34" charset="0"/>
                <a:cs typeface="Arial" panose="020B0604020202020204" pitchFamily="34" charset="0"/>
              </a:defRPr>
            </a:lvl2pPr>
            <a:lvl3pPr marL="1143000" indent="-228600" defTabSz="457200" eaLnBrk="0" hangingPunct="0">
              <a:defRPr>
                <a:solidFill>
                  <a:schemeClr val="tx1"/>
                </a:solidFill>
                <a:latin typeface="Arial" panose="020B0604020202020204" pitchFamily="34" charset="0"/>
                <a:cs typeface="Arial" panose="020B0604020202020204" pitchFamily="34" charset="0"/>
              </a:defRPr>
            </a:lvl3pPr>
            <a:lvl4pPr marL="1600200" indent="-228600" defTabSz="457200" eaLnBrk="0" hangingPunct="0">
              <a:defRPr>
                <a:solidFill>
                  <a:schemeClr val="tx1"/>
                </a:solidFill>
                <a:latin typeface="Arial" panose="020B0604020202020204" pitchFamily="34" charset="0"/>
                <a:cs typeface="Arial" panose="020B0604020202020204" pitchFamily="34" charset="0"/>
              </a:defRPr>
            </a:lvl4pPr>
            <a:lvl5pPr marL="2057400" indent="-228600" defTabSz="4572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spcAft>
                <a:spcPts val="600"/>
              </a:spcAft>
              <a:buClr>
                <a:schemeClr val="accent2"/>
              </a:buClr>
              <a:buSzPct val="92000"/>
              <a:buFont typeface="Wingdings 2" panose="05020102010507070707" pitchFamily="18" charset="2"/>
              <a:buChar char=""/>
            </a:pPr>
            <a:r>
              <a:rPr lang="en-US" altLang="en-US" sz="2400" dirty="0">
                <a:latin typeface="Times New Roman" panose="02020603050405020304" pitchFamily="18" charset="0"/>
              </a:rPr>
              <a:t>Periodic</a:t>
            </a:r>
          </a:p>
          <a:p>
            <a:pPr lvl="1">
              <a:spcBef>
                <a:spcPct val="20000"/>
              </a:spcBef>
              <a:spcAft>
                <a:spcPts val="600"/>
              </a:spcAft>
              <a:buClr>
                <a:schemeClr val="accent2"/>
              </a:buClr>
              <a:buSzPct val="92000"/>
              <a:buFont typeface="Wingdings 2" panose="05020102010507070707" pitchFamily="18" charset="2"/>
              <a:buChar char=""/>
            </a:pPr>
            <a:r>
              <a:rPr lang="en-US" altLang="en-US" dirty="0">
                <a:latin typeface="Times New Roman" panose="02020603050405020304" pitchFamily="18" charset="0"/>
              </a:rPr>
              <a:t>activity occurs repeatedly</a:t>
            </a:r>
          </a:p>
          <a:p>
            <a:pPr lvl="1">
              <a:spcBef>
                <a:spcPct val="20000"/>
              </a:spcBef>
              <a:spcAft>
                <a:spcPts val="600"/>
              </a:spcAft>
              <a:buClr>
                <a:schemeClr val="accent2"/>
              </a:buClr>
              <a:buSzPct val="92000"/>
              <a:buFont typeface="Wingdings 2" panose="05020102010507070707" pitchFamily="18" charset="2"/>
              <a:buChar char=""/>
            </a:pPr>
            <a:r>
              <a:rPr lang="en-US" altLang="en-US" dirty="0">
                <a:latin typeface="Times New Roman" panose="02020603050405020304" pitchFamily="18" charset="0"/>
              </a:rPr>
              <a:t>e.g., to monitor environment values, temperature, etc.</a:t>
            </a:r>
          </a:p>
        </p:txBody>
      </p:sp>
      <p:grpSp>
        <p:nvGrpSpPr>
          <p:cNvPr id="22534" name="Group 47">
            <a:extLst>
              <a:ext uri="{FF2B5EF4-FFF2-40B4-BE49-F238E27FC236}">
                <a16:creationId xmlns:a16="http://schemas.microsoft.com/office/drawing/2014/main" id="{1C1D69FB-4DF8-BFFE-B110-AF6E99F80362}"/>
              </a:ext>
            </a:extLst>
          </p:cNvPr>
          <p:cNvGrpSpPr>
            <a:grpSpLocks/>
          </p:cNvGrpSpPr>
          <p:nvPr/>
        </p:nvGrpSpPr>
        <p:grpSpPr bwMode="auto">
          <a:xfrm>
            <a:off x="1322388" y="5203825"/>
            <a:ext cx="6491287" cy="660400"/>
            <a:chOff x="833" y="2552"/>
            <a:chExt cx="4089" cy="416"/>
          </a:xfrm>
        </p:grpSpPr>
        <p:sp>
          <p:nvSpPr>
            <p:cNvPr id="22578" name="Rectangle 48">
              <a:extLst>
                <a:ext uri="{FF2B5EF4-FFF2-40B4-BE49-F238E27FC236}">
                  <a16:creationId xmlns:a16="http://schemas.microsoft.com/office/drawing/2014/main" id="{8B9C5668-DEB8-50BB-53A0-71B665D3651A}"/>
                </a:ext>
              </a:extLst>
            </p:cNvPr>
            <p:cNvSpPr>
              <a:spLocks noChangeArrowheads="1"/>
            </p:cNvSpPr>
            <p:nvPr/>
          </p:nvSpPr>
          <p:spPr bwMode="auto">
            <a:xfrm>
              <a:off x="4480" y="2636"/>
              <a:ext cx="442" cy="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22579" name="Group 49">
              <a:extLst>
                <a:ext uri="{FF2B5EF4-FFF2-40B4-BE49-F238E27FC236}">
                  <a16:creationId xmlns:a16="http://schemas.microsoft.com/office/drawing/2014/main" id="{A544694F-F17C-7230-B87D-E2AC982BB865}"/>
                </a:ext>
              </a:extLst>
            </p:cNvPr>
            <p:cNvGrpSpPr>
              <a:grpSpLocks/>
            </p:cNvGrpSpPr>
            <p:nvPr/>
          </p:nvGrpSpPr>
          <p:grpSpPr bwMode="auto">
            <a:xfrm>
              <a:off x="833" y="2552"/>
              <a:ext cx="4089" cy="280"/>
              <a:chOff x="833" y="2552"/>
              <a:chExt cx="4089" cy="280"/>
            </a:xfrm>
          </p:grpSpPr>
          <p:grpSp>
            <p:nvGrpSpPr>
              <p:cNvPr id="22580" name="Group 50">
                <a:extLst>
                  <a:ext uri="{FF2B5EF4-FFF2-40B4-BE49-F238E27FC236}">
                    <a16:creationId xmlns:a16="http://schemas.microsoft.com/office/drawing/2014/main" id="{D03D7267-CA88-4E3D-1D5D-804D1FDC014F}"/>
                  </a:ext>
                </a:extLst>
              </p:cNvPr>
              <p:cNvGrpSpPr>
                <a:grpSpLocks/>
              </p:cNvGrpSpPr>
              <p:nvPr/>
            </p:nvGrpSpPr>
            <p:grpSpPr bwMode="auto">
              <a:xfrm>
                <a:off x="833" y="2552"/>
                <a:ext cx="4089" cy="59"/>
                <a:chOff x="833" y="2552"/>
                <a:chExt cx="4089" cy="59"/>
              </a:xfrm>
            </p:grpSpPr>
            <p:sp>
              <p:nvSpPr>
                <p:cNvPr id="22582" name="Line 51">
                  <a:extLst>
                    <a:ext uri="{FF2B5EF4-FFF2-40B4-BE49-F238E27FC236}">
                      <a16:creationId xmlns:a16="http://schemas.microsoft.com/office/drawing/2014/main" id="{2FA32203-3D6B-385D-D46D-BC6F81B6B6F9}"/>
                    </a:ext>
                  </a:extLst>
                </p:cNvPr>
                <p:cNvSpPr>
                  <a:spLocks noChangeShapeType="1"/>
                </p:cNvSpPr>
                <p:nvPr/>
              </p:nvSpPr>
              <p:spPr bwMode="auto">
                <a:xfrm>
                  <a:off x="833" y="2581"/>
                  <a:ext cx="403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3" name="Freeform 52">
                  <a:extLst>
                    <a:ext uri="{FF2B5EF4-FFF2-40B4-BE49-F238E27FC236}">
                      <a16:creationId xmlns:a16="http://schemas.microsoft.com/office/drawing/2014/main" id="{0F3AF859-7737-FE6E-C09C-11A09A721E12}"/>
                    </a:ext>
                  </a:extLst>
                </p:cNvPr>
                <p:cNvSpPr>
                  <a:spLocks/>
                </p:cNvSpPr>
                <p:nvPr/>
              </p:nvSpPr>
              <p:spPr bwMode="auto">
                <a:xfrm>
                  <a:off x="4862" y="2552"/>
                  <a:ext cx="60" cy="59"/>
                </a:xfrm>
                <a:custGeom>
                  <a:avLst/>
                  <a:gdLst>
                    <a:gd name="T0" fmla="*/ 0 w 120"/>
                    <a:gd name="T1" fmla="*/ 29 h 120"/>
                    <a:gd name="T2" fmla="*/ 30 w 120"/>
                    <a:gd name="T3" fmla="*/ 14 h 120"/>
                    <a:gd name="T4" fmla="*/ 0 w 120"/>
                    <a:gd name="T5" fmla="*/ 0 h 120"/>
                    <a:gd name="T6" fmla="*/ 0 w 120"/>
                    <a:gd name="T7" fmla="*/ 29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120"/>
                      </a:moveTo>
                      <a:lnTo>
                        <a:pt x="120" y="59"/>
                      </a:lnTo>
                      <a:lnTo>
                        <a:pt x="0" y="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2581" name="Rectangle 53">
                <a:extLst>
                  <a:ext uri="{FF2B5EF4-FFF2-40B4-BE49-F238E27FC236}">
                    <a16:creationId xmlns:a16="http://schemas.microsoft.com/office/drawing/2014/main" id="{1AD078F3-9679-F1AA-A337-013652B723DD}"/>
                  </a:ext>
                </a:extLst>
              </p:cNvPr>
              <p:cNvSpPr>
                <a:spLocks noChangeArrowheads="1"/>
              </p:cNvSpPr>
              <p:nvPr/>
            </p:nvSpPr>
            <p:spPr bwMode="auto">
              <a:xfrm>
                <a:off x="4535" y="2669"/>
                <a:ext cx="25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0000"/>
                    </a:solidFill>
                  </a:rPr>
                  <a:t>time</a:t>
                </a:r>
                <a:endParaRPr lang="en-US" altLang="en-US" sz="2400">
                  <a:latin typeface="Times New Roman" panose="02020603050405020304" pitchFamily="18" charset="0"/>
                </a:endParaRPr>
              </a:p>
            </p:txBody>
          </p:sp>
        </p:grpSp>
      </p:grpSp>
      <p:grpSp>
        <p:nvGrpSpPr>
          <p:cNvPr id="22535" name="Group 88">
            <a:extLst>
              <a:ext uri="{FF2B5EF4-FFF2-40B4-BE49-F238E27FC236}">
                <a16:creationId xmlns:a16="http://schemas.microsoft.com/office/drawing/2014/main" id="{00009EF6-9CCF-8B26-476D-82620980AA93}"/>
              </a:ext>
            </a:extLst>
          </p:cNvPr>
          <p:cNvGrpSpPr>
            <a:grpSpLocks/>
          </p:cNvGrpSpPr>
          <p:nvPr/>
        </p:nvGrpSpPr>
        <p:grpSpPr bwMode="auto">
          <a:xfrm>
            <a:off x="2238375" y="4460875"/>
            <a:ext cx="95250" cy="788988"/>
            <a:chOff x="1410" y="2084"/>
            <a:chExt cx="60" cy="497"/>
          </a:xfrm>
        </p:grpSpPr>
        <p:sp>
          <p:nvSpPr>
            <p:cNvPr id="22576" name="Line 89">
              <a:extLst>
                <a:ext uri="{FF2B5EF4-FFF2-40B4-BE49-F238E27FC236}">
                  <a16:creationId xmlns:a16="http://schemas.microsoft.com/office/drawing/2014/main" id="{18510D9D-D0D1-AA6E-11BB-A024199CE820}"/>
                </a:ext>
              </a:extLst>
            </p:cNvPr>
            <p:cNvSpPr>
              <a:spLocks noChangeShapeType="1"/>
            </p:cNvSpPr>
            <p:nvPr/>
          </p:nvSpPr>
          <p:spPr bwMode="auto">
            <a:xfrm>
              <a:off x="1440" y="2084"/>
              <a:ext cx="1" cy="439"/>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7" name="Freeform 90">
              <a:extLst>
                <a:ext uri="{FF2B5EF4-FFF2-40B4-BE49-F238E27FC236}">
                  <a16:creationId xmlns:a16="http://schemas.microsoft.com/office/drawing/2014/main" id="{E344F751-BF58-526E-50F9-4E8049452DC6}"/>
                </a:ext>
              </a:extLst>
            </p:cNvPr>
            <p:cNvSpPr>
              <a:spLocks/>
            </p:cNvSpPr>
            <p:nvPr/>
          </p:nvSpPr>
          <p:spPr bwMode="auto">
            <a:xfrm>
              <a:off x="1410"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2536" name="Group 91">
            <a:extLst>
              <a:ext uri="{FF2B5EF4-FFF2-40B4-BE49-F238E27FC236}">
                <a16:creationId xmlns:a16="http://schemas.microsoft.com/office/drawing/2014/main" id="{C93BEE78-341E-5DBA-FABC-5AC69C940DE7}"/>
              </a:ext>
            </a:extLst>
          </p:cNvPr>
          <p:cNvGrpSpPr>
            <a:grpSpLocks/>
          </p:cNvGrpSpPr>
          <p:nvPr/>
        </p:nvGrpSpPr>
        <p:grpSpPr bwMode="auto">
          <a:xfrm>
            <a:off x="3116263" y="4460875"/>
            <a:ext cx="95250" cy="788988"/>
            <a:chOff x="1963" y="2084"/>
            <a:chExt cx="60" cy="497"/>
          </a:xfrm>
        </p:grpSpPr>
        <p:sp>
          <p:nvSpPr>
            <p:cNvPr id="22574" name="Line 92">
              <a:extLst>
                <a:ext uri="{FF2B5EF4-FFF2-40B4-BE49-F238E27FC236}">
                  <a16:creationId xmlns:a16="http://schemas.microsoft.com/office/drawing/2014/main" id="{A156F9CC-FDE1-8606-027A-B119C5CCD543}"/>
                </a:ext>
              </a:extLst>
            </p:cNvPr>
            <p:cNvSpPr>
              <a:spLocks noChangeShapeType="1"/>
            </p:cNvSpPr>
            <p:nvPr/>
          </p:nvSpPr>
          <p:spPr bwMode="auto">
            <a:xfrm>
              <a:off x="1993" y="2084"/>
              <a:ext cx="1" cy="439"/>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5" name="Freeform 93">
              <a:extLst>
                <a:ext uri="{FF2B5EF4-FFF2-40B4-BE49-F238E27FC236}">
                  <a16:creationId xmlns:a16="http://schemas.microsoft.com/office/drawing/2014/main" id="{9239A65F-1AD9-E7B1-1564-A99947D73020}"/>
                </a:ext>
              </a:extLst>
            </p:cNvPr>
            <p:cNvSpPr>
              <a:spLocks/>
            </p:cNvSpPr>
            <p:nvPr/>
          </p:nvSpPr>
          <p:spPr bwMode="auto">
            <a:xfrm>
              <a:off x="1963"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2537" name="Group 94">
            <a:extLst>
              <a:ext uri="{FF2B5EF4-FFF2-40B4-BE49-F238E27FC236}">
                <a16:creationId xmlns:a16="http://schemas.microsoft.com/office/drawing/2014/main" id="{B39B5527-02BC-B167-9AC6-BE108D365FF3}"/>
              </a:ext>
            </a:extLst>
          </p:cNvPr>
          <p:cNvGrpSpPr>
            <a:grpSpLocks/>
          </p:cNvGrpSpPr>
          <p:nvPr/>
        </p:nvGrpSpPr>
        <p:grpSpPr bwMode="auto">
          <a:xfrm>
            <a:off x="2244725" y="3892550"/>
            <a:ext cx="963613" cy="85725"/>
            <a:chOff x="1414" y="1726"/>
            <a:chExt cx="607" cy="54"/>
          </a:xfrm>
        </p:grpSpPr>
        <p:sp>
          <p:nvSpPr>
            <p:cNvPr id="22571" name="Line 95">
              <a:extLst>
                <a:ext uri="{FF2B5EF4-FFF2-40B4-BE49-F238E27FC236}">
                  <a16:creationId xmlns:a16="http://schemas.microsoft.com/office/drawing/2014/main" id="{EB2427F0-8558-5BA0-8A0C-2B3F188444FB}"/>
                </a:ext>
              </a:extLst>
            </p:cNvPr>
            <p:cNvSpPr>
              <a:spLocks noChangeShapeType="1"/>
            </p:cNvSpPr>
            <p:nvPr/>
          </p:nvSpPr>
          <p:spPr bwMode="auto">
            <a:xfrm>
              <a:off x="1440" y="1752"/>
              <a:ext cx="553"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2" name="Oval 96">
              <a:extLst>
                <a:ext uri="{FF2B5EF4-FFF2-40B4-BE49-F238E27FC236}">
                  <a16:creationId xmlns:a16="http://schemas.microsoft.com/office/drawing/2014/main" id="{235FF9B7-E50C-953F-59D5-C3D813883D13}"/>
                </a:ext>
              </a:extLst>
            </p:cNvPr>
            <p:cNvSpPr>
              <a:spLocks noChangeArrowheads="1"/>
            </p:cNvSpPr>
            <p:nvPr/>
          </p:nvSpPr>
          <p:spPr bwMode="auto">
            <a:xfrm>
              <a:off x="1414"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73" name="Oval 97">
              <a:extLst>
                <a:ext uri="{FF2B5EF4-FFF2-40B4-BE49-F238E27FC236}">
                  <a16:creationId xmlns:a16="http://schemas.microsoft.com/office/drawing/2014/main" id="{14C8B338-E6B1-53AD-2583-82C5A7A5A8AB}"/>
                </a:ext>
              </a:extLst>
            </p:cNvPr>
            <p:cNvSpPr>
              <a:spLocks noChangeArrowheads="1"/>
            </p:cNvSpPr>
            <p:nvPr/>
          </p:nvSpPr>
          <p:spPr bwMode="auto">
            <a:xfrm>
              <a:off x="1966" y="17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22538" name="Group 98">
            <a:extLst>
              <a:ext uri="{FF2B5EF4-FFF2-40B4-BE49-F238E27FC236}">
                <a16:creationId xmlns:a16="http://schemas.microsoft.com/office/drawing/2014/main" id="{208FAFED-8228-7E24-7D50-7EE309C72D0A}"/>
              </a:ext>
            </a:extLst>
          </p:cNvPr>
          <p:cNvGrpSpPr>
            <a:grpSpLocks/>
          </p:cNvGrpSpPr>
          <p:nvPr/>
        </p:nvGrpSpPr>
        <p:grpSpPr bwMode="auto">
          <a:xfrm>
            <a:off x="3121025" y="3892550"/>
            <a:ext cx="963613" cy="85725"/>
            <a:chOff x="1966" y="1726"/>
            <a:chExt cx="607" cy="54"/>
          </a:xfrm>
        </p:grpSpPr>
        <p:sp>
          <p:nvSpPr>
            <p:cNvPr id="22568" name="Line 99">
              <a:extLst>
                <a:ext uri="{FF2B5EF4-FFF2-40B4-BE49-F238E27FC236}">
                  <a16:creationId xmlns:a16="http://schemas.microsoft.com/office/drawing/2014/main" id="{90C667ED-DCD0-D88E-DF17-017122050D2E}"/>
                </a:ext>
              </a:extLst>
            </p:cNvPr>
            <p:cNvSpPr>
              <a:spLocks noChangeShapeType="1"/>
            </p:cNvSpPr>
            <p:nvPr/>
          </p:nvSpPr>
          <p:spPr bwMode="auto">
            <a:xfrm>
              <a:off x="1993" y="1752"/>
              <a:ext cx="553"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9" name="Oval 100">
              <a:extLst>
                <a:ext uri="{FF2B5EF4-FFF2-40B4-BE49-F238E27FC236}">
                  <a16:creationId xmlns:a16="http://schemas.microsoft.com/office/drawing/2014/main" id="{FDA6E0A5-2579-05E2-3B99-D0B37CCA08F2}"/>
                </a:ext>
              </a:extLst>
            </p:cNvPr>
            <p:cNvSpPr>
              <a:spLocks noChangeArrowheads="1"/>
            </p:cNvSpPr>
            <p:nvPr/>
          </p:nvSpPr>
          <p:spPr bwMode="auto">
            <a:xfrm>
              <a:off x="1966" y="17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70" name="Oval 101">
              <a:extLst>
                <a:ext uri="{FF2B5EF4-FFF2-40B4-BE49-F238E27FC236}">
                  <a16:creationId xmlns:a16="http://schemas.microsoft.com/office/drawing/2014/main" id="{3C56937C-9651-B6A6-3A4F-9512CEE114D0}"/>
                </a:ext>
              </a:extLst>
            </p:cNvPr>
            <p:cNvSpPr>
              <a:spLocks noChangeArrowheads="1"/>
            </p:cNvSpPr>
            <p:nvPr/>
          </p:nvSpPr>
          <p:spPr bwMode="auto">
            <a:xfrm>
              <a:off x="2519"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22539" name="Group 102">
            <a:extLst>
              <a:ext uri="{FF2B5EF4-FFF2-40B4-BE49-F238E27FC236}">
                <a16:creationId xmlns:a16="http://schemas.microsoft.com/office/drawing/2014/main" id="{7736990A-E780-B74B-BF64-990081997831}"/>
              </a:ext>
            </a:extLst>
          </p:cNvPr>
          <p:cNvGrpSpPr>
            <a:grpSpLocks/>
          </p:cNvGrpSpPr>
          <p:nvPr/>
        </p:nvGrpSpPr>
        <p:grpSpPr bwMode="auto">
          <a:xfrm>
            <a:off x="3992563" y="4460875"/>
            <a:ext cx="95250" cy="788988"/>
            <a:chOff x="2515" y="2084"/>
            <a:chExt cx="60" cy="497"/>
          </a:xfrm>
        </p:grpSpPr>
        <p:sp>
          <p:nvSpPr>
            <p:cNvPr id="22566" name="Line 103">
              <a:extLst>
                <a:ext uri="{FF2B5EF4-FFF2-40B4-BE49-F238E27FC236}">
                  <a16:creationId xmlns:a16="http://schemas.microsoft.com/office/drawing/2014/main" id="{BD44DF3E-2509-DDEE-8E80-207EA609C4FE}"/>
                </a:ext>
              </a:extLst>
            </p:cNvPr>
            <p:cNvSpPr>
              <a:spLocks noChangeShapeType="1"/>
            </p:cNvSpPr>
            <p:nvPr/>
          </p:nvSpPr>
          <p:spPr bwMode="auto">
            <a:xfrm>
              <a:off x="2546" y="2084"/>
              <a:ext cx="1" cy="439"/>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7" name="Freeform 104">
              <a:extLst>
                <a:ext uri="{FF2B5EF4-FFF2-40B4-BE49-F238E27FC236}">
                  <a16:creationId xmlns:a16="http://schemas.microsoft.com/office/drawing/2014/main" id="{60FF2DE3-DE44-CC5C-6A49-546008F4920F}"/>
                </a:ext>
              </a:extLst>
            </p:cNvPr>
            <p:cNvSpPr>
              <a:spLocks/>
            </p:cNvSpPr>
            <p:nvPr/>
          </p:nvSpPr>
          <p:spPr bwMode="auto">
            <a:xfrm>
              <a:off x="2515" y="2521"/>
              <a:ext cx="60" cy="60"/>
            </a:xfrm>
            <a:custGeom>
              <a:avLst/>
              <a:gdLst>
                <a:gd name="T0" fmla="*/ 0 w 119"/>
                <a:gd name="T1" fmla="*/ 0 h 120"/>
                <a:gd name="T2" fmla="*/ 15 w 119"/>
                <a:gd name="T3" fmla="*/ 30 h 120"/>
                <a:gd name="T4" fmla="*/ 30 w 119"/>
                <a:gd name="T5" fmla="*/ 0 h 120"/>
                <a:gd name="T6" fmla="*/ 0 w 119"/>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 h="120">
                  <a:moveTo>
                    <a:pt x="0" y="0"/>
                  </a:moveTo>
                  <a:lnTo>
                    <a:pt x="60" y="120"/>
                  </a:lnTo>
                  <a:lnTo>
                    <a:pt x="119"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2540" name="Group 105">
            <a:extLst>
              <a:ext uri="{FF2B5EF4-FFF2-40B4-BE49-F238E27FC236}">
                <a16:creationId xmlns:a16="http://schemas.microsoft.com/office/drawing/2014/main" id="{D92FA7B6-4447-D90B-D99C-ABA948382656}"/>
              </a:ext>
            </a:extLst>
          </p:cNvPr>
          <p:cNvGrpSpPr>
            <a:grpSpLocks/>
          </p:cNvGrpSpPr>
          <p:nvPr/>
        </p:nvGrpSpPr>
        <p:grpSpPr bwMode="auto">
          <a:xfrm>
            <a:off x="4870450" y="4460875"/>
            <a:ext cx="95250" cy="788988"/>
            <a:chOff x="3068" y="2084"/>
            <a:chExt cx="60" cy="497"/>
          </a:xfrm>
        </p:grpSpPr>
        <p:sp>
          <p:nvSpPr>
            <p:cNvPr id="22564" name="Line 106">
              <a:extLst>
                <a:ext uri="{FF2B5EF4-FFF2-40B4-BE49-F238E27FC236}">
                  <a16:creationId xmlns:a16="http://schemas.microsoft.com/office/drawing/2014/main" id="{82AE0E35-19D2-02A7-195A-1940D4D14D77}"/>
                </a:ext>
              </a:extLst>
            </p:cNvPr>
            <p:cNvSpPr>
              <a:spLocks noChangeShapeType="1"/>
            </p:cNvSpPr>
            <p:nvPr/>
          </p:nvSpPr>
          <p:spPr bwMode="auto">
            <a:xfrm>
              <a:off x="3098" y="2084"/>
              <a:ext cx="1" cy="439"/>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5" name="Freeform 107">
              <a:extLst>
                <a:ext uri="{FF2B5EF4-FFF2-40B4-BE49-F238E27FC236}">
                  <a16:creationId xmlns:a16="http://schemas.microsoft.com/office/drawing/2014/main" id="{EBDA8CA1-5B42-8643-2227-B43143E3B360}"/>
                </a:ext>
              </a:extLst>
            </p:cNvPr>
            <p:cNvSpPr>
              <a:spLocks/>
            </p:cNvSpPr>
            <p:nvPr/>
          </p:nvSpPr>
          <p:spPr bwMode="auto">
            <a:xfrm>
              <a:off x="3068"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2541" name="Group 108">
            <a:extLst>
              <a:ext uri="{FF2B5EF4-FFF2-40B4-BE49-F238E27FC236}">
                <a16:creationId xmlns:a16="http://schemas.microsoft.com/office/drawing/2014/main" id="{4D95B3FE-100E-D61B-F9BB-E1C09ABAB6BA}"/>
              </a:ext>
            </a:extLst>
          </p:cNvPr>
          <p:cNvGrpSpPr>
            <a:grpSpLocks/>
          </p:cNvGrpSpPr>
          <p:nvPr/>
        </p:nvGrpSpPr>
        <p:grpSpPr bwMode="auto">
          <a:xfrm>
            <a:off x="3998913" y="3892550"/>
            <a:ext cx="963612" cy="85725"/>
            <a:chOff x="2519" y="1726"/>
            <a:chExt cx="607" cy="54"/>
          </a:xfrm>
        </p:grpSpPr>
        <p:sp>
          <p:nvSpPr>
            <p:cNvPr id="22561" name="Line 109">
              <a:extLst>
                <a:ext uri="{FF2B5EF4-FFF2-40B4-BE49-F238E27FC236}">
                  <a16:creationId xmlns:a16="http://schemas.microsoft.com/office/drawing/2014/main" id="{1083F4CE-63BC-1E0F-687D-DA4B736D6052}"/>
                </a:ext>
              </a:extLst>
            </p:cNvPr>
            <p:cNvSpPr>
              <a:spLocks noChangeShapeType="1"/>
            </p:cNvSpPr>
            <p:nvPr/>
          </p:nvSpPr>
          <p:spPr bwMode="auto">
            <a:xfrm>
              <a:off x="2546" y="1752"/>
              <a:ext cx="552"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2" name="Oval 110">
              <a:extLst>
                <a:ext uri="{FF2B5EF4-FFF2-40B4-BE49-F238E27FC236}">
                  <a16:creationId xmlns:a16="http://schemas.microsoft.com/office/drawing/2014/main" id="{BFA8F4BB-D10E-3120-E1E3-861C6E5AA1B8}"/>
                </a:ext>
              </a:extLst>
            </p:cNvPr>
            <p:cNvSpPr>
              <a:spLocks noChangeArrowheads="1"/>
            </p:cNvSpPr>
            <p:nvPr/>
          </p:nvSpPr>
          <p:spPr bwMode="auto">
            <a:xfrm>
              <a:off x="2519"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63" name="Oval 111">
              <a:extLst>
                <a:ext uri="{FF2B5EF4-FFF2-40B4-BE49-F238E27FC236}">
                  <a16:creationId xmlns:a16="http://schemas.microsoft.com/office/drawing/2014/main" id="{0345088D-1FA0-8F56-4047-873C9AB1E8DE}"/>
                </a:ext>
              </a:extLst>
            </p:cNvPr>
            <p:cNvSpPr>
              <a:spLocks noChangeArrowheads="1"/>
            </p:cNvSpPr>
            <p:nvPr/>
          </p:nvSpPr>
          <p:spPr bwMode="auto">
            <a:xfrm>
              <a:off x="3072"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22542" name="Group 112">
            <a:extLst>
              <a:ext uri="{FF2B5EF4-FFF2-40B4-BE49-F238E27FC236}">
                <a16:creationId xmlns:a16="http://schemas.microsoft.com/office/drawing/2014/main" id="{5CAFE716-E400-DF5B-45B7-3F5BE1988ABA}"/>
              </a:ext>
            </a:extLst>
          </p:cNvPr>
          <p:cNvGrpSpPr>
            <a:grpSpLocks/>
          </p:cNvGrpSpPr>
          <p:nvPr/>
        </p:nvGrpSpPr>
        <p:grpSpPr bwMode="auto">
          <a:xfrm>
            <a:off x="4876800" y="3892550"/>
            <a:ext cx="963613" cy="85725"/>
            <a:chOff x="3072" y="1726"/>
            <a:chExt cx="607" cy="54"/>
          </a:xfrm>
        </p:grpSpPr>
        <p:sp>
          <p:nvSpPr>
            <p:cNvPr id="22558" name="Line 113">
              <a:extLst>
                <a:ext uri="{FF2B5EF4-FFF2-40B4-BE49-F238E27FC236}">
                  <a16:creationId xmlns:a16="http://schemas.microsoft.com/office/drawing/2014/main" id="{A7501EBE-F3AB-1E15-1FCF-A8ACCA820FB2}"/>
                </a:ext>
              </a:extLst>
            </p:cNvPr>
            <p:cNvSpPr>
              <a:spLocks noChangeShapeType="1"/>
            </p:cNvSpPr>
            <p:nvPr/>
          </p:nvSpPr>
          <p:spPr bwMode="auto">
            <a:xfrm>
              <a:off x="3098" y="1752"/>
              <a:ext cx="553"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9" name="Oval 114">
              <a:extLst>
                <a:ext uri="{FF2B5EF4-FFF2-40B4-BE49-F238E27FC236}">
                  <a16:creationId xmlns:a16="http://schemas.microsoft.com/office/drawing/2014/main" id="{CFBB56A6-388C-5086-E51E-FFBBAF26ABBC}"/>
                </a:ext>
              </a:extLst>
            </p:cNvPr>
            <p:cNvSpPr>
              <a:spLocks noChangeArrowheads="1"/>
            </p:cNvSpPr>
            <p:nvPr/>
          </p:nvSpPr>
          <p:spPr bwMode="auto">
            <a:xfrm>
              <a:off x="3072"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60" name="Oval 115">
              <a:extLst>
                <a:ext uri="{FF2B5EF4-FFF2-40B4-BE49-F238E27FC236}">
                  <a16:creationId xmlns:a16="http://schemas.microsoft.com/office/drawing/2014/main" id="{CF404AE8-F704-AA1C-7519-E190F2F19952}"/>
                </a:ext>
              </a:extLst>
            </p:cNvPr>
            <p:cNvSpPr>
              <a:spLocks noChangeArrowheads="1"/>
            </p:cNvSpPr>
            <p:nvPr/>
          </p:nvSpPr>
          <p:spPr bwMode="auto">
            <a:xfrm>
              <a:off x="3624" y="17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22543" name="Group 116">
            <a:extLst>
              <a:ext uri="{FF2B5EF4-FFF2-40B4-BE49-F238E27FC236}">
                <a16:creationId xmlns:a16="http://schemas.microsoft.com/office/drawing/2014/main" id="{2D6F4C29-9475-37C5-23DF-0C8748EB23A9}"/>
              </a:ext>
            </a:extLst>
          </p:cNvPr>
          <p:cNvGrpSpPr>
            <a:grpSpLocks/>
          </p:cNvGrpSpPr>
          <p:nvPr/>
        </p:nvGrpSpPr>
        <p:grpSpPr bwMode="auto">
          <a:xfrm>
            <a:off x="5746750" y="4460875"/>
            <a:ext cx="95250" cy="788988"/>
            <a:chOff x="3620" y="2084"/>
            <a:chExt cx="60" cy="497"/>
          </a:xfrm>
        </p:grpSpPr>
        <p:sp>
          <p:nvSpPr>
            <p:cNvPr id="22556" name="Line 117">
              <a:extLst>
                <a:ext uri="{FF2B5EF4-FFF2-40B4-BE49-F238E27FC236}">
                  <a16:creationId xmlns:a16="http://schemas.microsoft.com/office/drawing/2014/main" id="{767924C9-7DD5-5007-A5CA-AC17BA032617}"/>
                </a:ext>
              </a:extLst>
            </p:cNvPr>
            <p:cNvSpPr>
              <a:spLocks noChangeShapeType="1"/>
            </p:cNvSpPr>
            <p:nvPr/>
          </p:nvSpPr>
          <p:spPr bwMode="auto">
            <a:xfrm>
              <a:off x="3651" y="2084"/>
              <a:ext cx="1" cy="439"/>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7" name="Freeform 118">
              <a:extLst>
                <a:ext uri="{FF2B5EF4-FFF2-40B4-BE49-F238E27FC236}">
                  <a16:creationId xmlns:a16="http://schemas.microsoft.com/office/drawing/2014/main" id="{27EC70AF-6633-B9D9-5AEB-C855DE05907C}"/>
                </a:ext>
              </a:extLst>
            </p:cNvPr>
            <p:cNvSpPr>
              <a:spLocks/>
            </p:cNvSpPr>
            <p:nvPr/>
          </p:nvSpPr>
          <p:spPr bwMode="auto">
            <a:xfrm>
              <a:off x="3620"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2544" name="Group 119">
            <a:extLst>
              <a:ext uri="{FF2B5EF4-FFF2-40B4-BE49-F238E27FC236}">
                <a16:creationId xmlns:a16="http://schemas.microsoft.com/office/drawing/2014/main" id="{88F3EACA-E255-9460-6470-27BAF53313A8}"/>
              </a:ext>
            </a:extLst>
          </p:cNvPr>
          <p:cNvGrpSpPr>
            <a:grpSpLocks/>
          </p:cNvGrpSpPr>
          <p:nvPr/>
        </p:nvGrpSpPr>
        <p:grpSpPr bwMode="auto">
          <a:xfrm>
            <a:off x="5753100" y="3892550"/>
            <a:ext cx="657225" cy="85725"/>
            <a:chOff x="3624" y="1726"/>
            <a:chExt cx="414" cy="54"/>
          </a:xfrm>
        </p:grpSpPr>
        <p:sp>
          <p:nvSpPr>
            <p:cNvPr id="22554" name="Line 120">
              <a:extLst>
                <a:ext uri="{FF2B5EF4-FFF2-40B4-BE49-F238E27FC236}">
                  <a16:creationId xmlns:a16="http://schemas.microsoft.com/office/drawing/2014/main" id="{076AAFDE-8F92-5971-965D-1C3ADC4498A4}"/>
                </a:ext>
              </a:extLst>
            </p:cNvPr>
            <p:cNvSpPr>
              <a:spLocks noChangeShapeType="1"/>
            </p:cNvSpPr>
            <p:nvPr/>
          </p:nvSpPr>
          <p:spPr bwMode="auto">
            <a:xfrm>
              <a:off x="3651" y="1752"/>
              <a:ext cx="387"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5" name="Oval 121">
              <a:extLst>
                <a:ext uri="{FF2B5EF4-FFF2-40B4-BE49-F238E27FC236}">
                  <a16:creationId xmlns:a16="http://schemas.microsoft.com/office/drawing/2014/main" id="{BBD7DC59-533C-8A4D-D5EB-330497EAE480}"/>
                </a:ext>
              </a:extLst>
            </p:cNvPr>
            <p:cNvSpPr>
              <a:spLocks noChangeArrowheads="1"/>
            </p:cNvSpPr>
            <p:nvPr/>
          </p:nvSpPr>
          <p:spPr bwMode="auto">
            <a:xfrm>
              <a:off x="3624" y="17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22545" name="Group 122">
            <a:extLst>
              <a:ext uri="{FF2B5EF4-FFF2-40B4-BE49-F238E27FC236}">
                <a16:creationId xmlns:a16="http://schemas.microsoft.com/office/drawing/2014/main" id="{17132F10-7874-C15E-1C9B-AA00035B9064}"/>
              </a:ext>
            </a:extLst>
          </p:cNvPr>
          <p:cNvGrpSpPr>
            <a:grpSpLocks/>
          </p:cNvGrpSpPr>
          <p:nvPr/>
        </p:nvGrpSpPr>
        <p:grpSpPr bwMode="auto">
          <a:xfrm>
            <a:off x="1673225" y="3892550"/>
            <a:ext cx="657225" cy="85725"/>
            <a:chOff x="1054" y="1726"/>
            <a:chExt cx="414" cy="54"/>
          </a:xfrm>
        </p:grpSpPr>
        <p:sp>
          <p:nvSpPr>
            <p:cNvPr id="22552" name="Line 123">
              <a:extLst>
                <a:ext uri="{FF2B5EF4-FFF2-40B4-BE49-F238E27FC236}">
                  <a16:creationId xmlns:a16="http://schemas.microsoft.com/office/drawing/2014/main" id="{273E3940-C085-B6EB-7FC1-24C162DE0238}"/>
                </a:ext>
              </a:extLst>
            </p:cNvPr>
            <p:cNvSpPr>
              <a:spLocks noChangeShapeType="1"/>
            </p:cNvSpPr>
            <p:nvPr/>
          </p:nvSpPr>
          <p:spPr bwMode="auto">
            <a:xfrm>
              <a:off x="1054" y="1752"/>
              <a:ext cx="386"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3" name="Oval 124">
              <a:extLst>
                <a:ext uri="{FF2B5EF4-FFF2-40B4-BE49-F238E27FC236}">
                  <a16:creationId xmlns:a16="http://schemas.microsoft.com/office/drawing/2014/main" id="{A4014EA3-EC24-0907-6647-BE3679D06016}"/>
                </a:ext>
              </a:extLst>
            </p:cNvPr>
            <p:cNvSpPr>
              <a:spLocks noChangeArrowheads="1"/>
            </p:cNvSpPr>
            <p:nvPr/>
          </p:nvSpPr>
          <p:spPr bwMode="auto">
            <a:xfrm>
              <a:off x="1414" y="17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22546" name="Rectangle 125">
            <a:extLst>
              <a:ext uri="{FF2B5EF4-FFF2-40B4-BE49-F238E27FC236}">
                <a16:creationId xmlns:a16="http://schemas.microsoft.com/office/drawing/2014/main" id="{1397059C-0CC3-4BB0-A6C3-117231CABB92}"/>
              </a:ext>
            </a:extLst>
          </p:cNvPr>
          <p:cNvSpPr>
            <a:spLocks noChangeArrowheads="1"/>
          </p:cNvSpPr>
          <p:nvPr/>
        </p:nvSpPr>
        <p:spPr bwMode="auto">
          <a:xfrm>
            <a:off x="5006975" y="3495675"/>
            <a:ext cx="876300" cy="350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47" name="Rectangle 126">
            <a:extLst>
              <a:ext uri="{FF2B5EF4-FFF2-40B4-BE49-F238E27FC236}">
                <a16:creationId xmlns:a16="http://schemas.microsoft.com/office/drawing/2014/main" id="{92FB2BAE-8A7B-36B3-6B53-226CC54F4ECE}"/>
              </a:ext>
            </a:extLst>
          </p:cNvPr>
          <p:cNvSpPr>
            <a:spLocks noChangeArrowheads="1"/>
          </p:cNvSpPr>
          <p:nvPr/>
        </p:nvSpPr>
        <p:spPr bwMode="auto">
          <a:xfrm>
            <a:off x="5094288" y="3546475"/>
            <a:ext cx="6016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00FF"/>
                </a:solidFill>
              </a:rPr>
              <a:t>period</a:t>
            </a:r>
            <a:endParaRPr lang="en-US" altLang="en-US" sz="2400">
              <a:latin typeface="Times New Roman" panose="02020603050405020304" pitchFamily="18" charset="0"/>
            </a:endParaRPr>
          </a:p>
        </p:txBody>
      </p:sp>
      <p:grpSp>
        <p:nvGrpSpPr>
          <p:cNvPr id="22548" name="Group 127">
            <a:extLst>
              <a:ext uri="{FF2B5EF4-FFF2-40B4-BE49-F238E27FC236}">
                <a16:creationId xmlns:a16="http://schemas.microsoft.com/office/drawing/2014/main" id="{0F1B934A-316F-DFF7-481D-44C135B43F4B}"/>
              </a:ext>
            </a:extLst>
          </p:cNvPr>
          <p:cNvGrpSpPr>
            <a:grpSpLocks/>
          </p:cNvGrpSpPr>
          <p:nvPr/>
        </p:nvGrpSpPr>
        <p:grpSpPr bwMode="auto">
          <a:xfrm>
            <a:off x="1409700" y="5688013"/>
            <a:ext cx="1052513" cy="350837"/>
            <a:chOff x="888" y="2857"/>
            <a:chExt cx="663" cy="221"/>
          </a:xfrm>
        </p:grpSpPr>
        <p:sp>
          <p:nvSpPr>
            <p:cNvPr id="22549" name="Rectangle 128">
              <a:extLst>
                <a:ext uri="{FF2B5EF4-FFF2-40B4-BE49-F238E27FC236}">
                  <a16:creationId xmlns:a16="http://schemas.microsoft.com/office/drawing/2014/main" id="{A1AEC899-05E9-1F97-EF8C-4316F4820507}"/>
                </a:ext>
              </a:extLst>
            </p:cNvPr>
            <p:cNvSpPr>
              <a:spLocks noChangeArrowheads="1"/>
            </p:cNvSpPr>
            <p:nvPr/>
          </p:nvSpPr>
          <p:spPr bwMode="auto">
            <a:xfrm>
              <a:off x="943" y="2857"/>
              <a:ext cx="608"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50" name="Rectangle 129">
              <a:extLst>
                <a:ext uri="{FF2B5EF4-FFF2-40B4-BE49-F238E27FC236}">
                  <a16:creationId xmlns:a16="http://schemas.microsoft.com/office/drawing/2014/main" id="{011BB28B-9340-7A21-A05D-47B82D1D0686}"/>
                </a:ext>
              </a:extLst>
            </p:cNvPr>
            <p:cNvSpPr>
              <a:spLocks noChangeArrowheads="1"/>
            </p:cNvSpPr>
            <p:nvPr/>
          </p:nvSpPr>
          <p:spPr bwMode="auto">
            <a:xfrm>
              <a:off x="998" y="2889"/>
              <a:ext cx="47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00FF"/>
                  </a:solidFill>
                </a:rPr>
                <a:t>periodic</a:t>
              </a:r>
              <a:endParaRPr lang="en-US" altLang="en-US" sz="2400">
                <a:latin typeface="Times New Roman" panose="02020603050405020304" pitchFamily="18" charset="0"/>
              </a:endParaRPr>
            </a:p>
          </p:txBody>
        </p:sp>
        <p:sp>
          <p:nvSpPr>
            <p:cNvPr id="22551" name="Line 130">
              <a:extLst>
                <a:ext uri="{FF2B5EF4-FFF2-40B4-BE49-F238E27FC236}">
                  <a16:creationId xmlns:a16="http://schemas.microsoft.com/office/drawing/2014/main" id="{919319E4-0F90-2CC5-5AF7-DC86294FC92E}"/>
                </a:ext>
              </a:extLst>
            </p:cNvPr>
            <p:cNvSpPr>
              <a:spLocks noChangeShapeType="1"/>
            </p:cNvSpPr>
            <p:nvPr/>
          </p:nvSpPr>
          <p:spPr bwMode="auto">
            <a:xfrm>
              <a:off x="888" y="2913"/>
              <a:ext cx="1" cy="11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9">
            <a:extLst>
              <a:ext uri="{FF2B5EF4-FFF2-40B4-BE49-F238E27FC236}">
                <a16:creationId xmlns:a16="http://schemas.microsoft.com/office/drawing/2014/main" id="{1ACC3BF2-667C-3789-F0B7-903DF5309910}"/>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b="1">
                <a:solidFill>
                  <a:schemeClr val="tx1"/>
                </a:solidFill>
              </a:rPr>
              <a:t>Types of Event to trigger RTES</a:t>
            </a:r>
            <a:endParaRPr lang="en-US" altLang="en-US" sz="3400" b="1">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23555" name="Picture 6">
            <a:extLst>
              <a:ext uri="{FF2B5EF4-FFF2-40B4-BE49-F238E27FC236}">
                <a16:creationId xmlns:a16="http://schemas.microsoft.com/office/drawing/2014/main" id="{EA30E152-8883-5240-E277-54720071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3">
            <a:extLst>
              <a:ext uri="{FF2B5EF4-FFF2-40B4-BE49-F238E27FC236}">
                <a16:creationId xmlns:a16="http://schemas.microsoft.com/office/drawing/2014/main" id="{7AFD134A-BF69-C2D2-A7C5-16B86B50EE84}"/>
              </a:ext>
            </a:extLst>
          </p:cNvPr>
          <p:cNvSpPr txBox="1">
            <a:spLocks noChangeArrowheads="1"/>
          </p:cNvSpPr>
          <p:nvPr/>
        </p:nvSpPr>
        <p:spPr bwMode="auto">
          <a:xfrm>
            <a:off x="685800" y="1598613"/>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lnSpcReduction="10000"/>
          </a:bodyPr>
          <a:lstStyle>
            <a:lvl1pPr marL="304800" indent="-304800" algn="l" defTabSz="457200" rtl="0" eaLnBrk="0" fontAlgn="base" hangingPunct="0">
              <a:spcBef>
                <a:spcPct val="20000"/>
              </a:spcBef>
              <a:spcAft>
                <a:spcPts val="600"/>
              </a:spcAft>
              <a:buClr>
                <a:schemeClr val="accent2"/>
              </a:buClr>
              <a:buSzPct val="92000"/>
              <a:buFont typeface="Wingdings 2" pitchFamily="18" charset="2"/>
              <a:buChar char=""/>
              <a:defRPr sz="3200" kern="1200">
                <a:solidFill>
                  <a:schemeClr val="tx2"/>
                </a:solidFill>
                <a:latin typeface="+mn-lt"/>
                <a:ea typeface="+mn-ea"/>
                <a:cs typeface="+mn-cs"/>
              </a:defRPr>
            </a:lvl1pPr>
            <a:lvl2pPr marL="628650" indent="-304800" algn="l" defTabSz="457200" rtl="0" eaLnBrk="0" fontAlgn="base" hangingPunct="0">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8525" indent="-269875" algn="l" defTabSz="457200" rtl="0" eaLnBrk="0" fontAlgn="base" hangingPunct="0">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1425" indent="-233363" algn="l" defTabSz="457200" rtl="0" eaLnBrk="0" fontAlgn="base" hangingPunct="0">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1788" indent="-233363" algn="l" defTabSz="457200" rtl="0" eaLnBrk="0" fontAlgn="base" hangingPunct="0">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defRPr/>
            </a:pPr>
            <a:r>
              <a:rPr lang="en-US" dirty="0">
                <a:solidFill>
                  <a:schemeClr val="tx1"/>
                </a:solidFill>
              </a:rPr>
              <a:t>Aperiodic</a:t>
            </a:r>
          </a:p>
          <a:p>
            <a:pPr lvl="1">
              <a:defRPr/>
            </a:pPr>
            <a:r>
              <a:rPr lang="en-US" dirty="0">
                <a:solidFill>
                  <a:schemeClr val="tx1"/>
                </a:solidFill>
              </a:rPr>
              <a:t>can occur any time</a:t>
            </a:r>
          </a:p>
          <a:p>
            <a:pPr lvl="1">
              <a:defRPr/>
            </a:pPr>
            <a:r>
              <a:rPr lang="en-US" dirty="0">
                <a:solidFill>
                  <a:schemeClr val="tx1"/>
                </a:solidFill>
              </a:rPr>
              <a:t>no arrival pattern given</a:t>
            </a:r>
          </a:p>
        </p:txBody>
      </p:sp>
      <p:grpSp>
        <p:nvGrpSpPr>
          <p:cNvPr id="23557" name="Group 5">
            <a:extLst>
              <a:ext uri="{FF2B5EF4-FFF2-40B4-BE49-F238E27FC236}">
                <a16:creationId xmlns:a16="http://schemas.microsoft.com/office/drawing/2014/main" id="{F0E8567B-A3C7-4AA0-4FA3-0C4C1FD84180}"/>
              </a:ext>
            </a:extLst>
          </p:cNvPr>
          <p:cNvGrpSpPr>
            <a:grpSpLocks/>
          </p:cNvGrpSpPr>
          <p:nvPr/>
        </p:nvGrpSpPr>
        <p:grpSpPr bwMode="auto">
          <a:xfrm>
            <a:off x="1322388" y="5040313"/>
            <a:ext cx="6491287" cy="660400"/>
            <a:chOff x="833" y="2552"/>
            <a:chExt cx="4089" cy="416"/>
          </a:xfrm>
        </p:grpSpPr>
        <p:sp>
          <p:nvSpPr>
            <p:cNvPr id="23604" name="Rectangle 6">
              <a:extLst>
                <a:ext uri="{FF2B5EF4-FFF2-40B4-BE49-F238E27FC236}">
                  <a16:creationId xmlns:a16="http://schemas.microsoft.com/office/drawing/2014/main" id="{4D9797C0-AAE0-00F2-3883-04A67A165D5F}"/>
                </a:ext>
              </a:extLst>
            </p:cNvPr>
            <p:cNvSpPr>
              <a:spLocks noChangeArrowheads="1"/>
            </p:cNvSpPr>
            <p:nvPr/>
          </p:nvSpPr>
          <p:spPr bwMode="auto">
            <a:xfrm>
              <a:off x="4480" y="2636"/>
              <a:ext cx="442" cy="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23605" name="Group 7">
              <a:extLst>
                <a:ext uri="{FF2B5EF4-FFF2-40B4-BE49-F238E27FC236}">
                  <a16:creationId xmlns:a16="http://schemas.microsoft.com/office/drawing/2014/main" id="{C5118FE9-E13E-6577-2CD1-51DA2896E45C}"/>
                </a:ext>
              </a:extLst>
            </p:cNvPr>
            <p:cNvGrpSpPr>
              <a:grpSpLocks/>
            </p:cNvGrpSpPr>
            <p:nvPr/>
          </p:nvGrpSpPr>
          <p:grpSpPr bwMode="auto">
            <a:xfrm>
              <a:off x="833" y="2552"/>
              <a:ext cx="4089" cy="280"/>
              <a:chOff x="833" y="2552"/>
              <a:chExt cx="4089" cy="280"/>
            </a:xfrm>
          </p:grpSpPr>
          <p:grpSp>
            <p:nvGrpSpPr>
              <p:cNvPr id="23606" name="Group 8">
                <a:extLst>
                  <a:ext uri="{FF2B5EF4-FFF2-40B4-BE49-F238E27FC236}">
                    <a16:creationId xmlns:a16="http://schemas.microsoft.com/office/drawing/2014/main" id="{6A577512-AC38-D0D4-7040-E2BFA36CA539}"/>
                  </a:ext>
                </a:extLst>
              </p:cNvPr>
              <p:cNvGrpSpPr>
                <a:grpSpLocks/>
              </p:cNvGrpSpPr>
              <p:nvPr/>
            </p:nvGrpSpPr>
            <p:grpSpPr bwMode="auto">
              <a:xfrm>
                <a:off x="833" y="2552"/>
                <a:ext cx="4089" cy="59"/>
                <a:chOff x="833" y="2552"/>
                <a:chExt cx="4089" cy="59"/>
              </a:xfrm>
            </p:grpSpPr>
            <p:sp>
              <p:nvSpPr>
                <p:cNvPr id="23608" name="Line 9">
                  <a:extLst>
                    <a:ext uri="{FF2B5EF4-FFF2-40B4-BE49-F238E27FC236}">
                      <a16:creationId xmlns:a16="http://schemas.microsoft.com/office/drawing/2014/main" id="{07AD8EBC-9CBE-E481-862B-C53E3EC0AE0A}"/>
                    </a:ext>
                  </a:extLst>
                </p:cNvPr>
                <p:cNvSpPr>
                  <a:spLocks noChangeShapeType="1"/>
                </p:cNvSpPr>
                <p:nvPr/>
              </p:nvSpPr>
              <p:spPr bwMode="auto">
                <a:xfrm>
                  <a:off x="833" y="2581"/>
                  <a:ext cx="403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09" name="Freeform 10">
                  <a:extLst>
                    <a:ext uri="{FF2B5EF4-FFF2-40B4-BE49-F238E27FC236}">
                      <a16:creationId xmlns:a16="http://schemas.microsoft.com/office/drawing/2014/main" id="{DD917D26-988D-899F-7F75-9AED824854C1}"/>
                    </a:ext>
                  </a:extLst>
                </p:cNvPr>
                <p:cNvSpPr>
                  <a:spLocks/>
                </p:cNvSpPr>
                <p:nvPr/>
              </p:nvSpPr>
              <p:spPr bwMode="auto">
                <a:xfrm>
                  <a:off x="4862" y="2552"/>
                  <a:ext cx="60" cy="59"/>
                </a:xfrm>
                <a:custGeom>
                  <a:avLst/>
                  <a:gdLst>
                    <a:gd name="T0" fmla="*/ 0 w 120"/>
                    <a:gd name="T1" fmla="*/ 29 h 120"/>
                    <a:gd name="T2" fmla="*/ 30 w 120"/>
                    <a:gd name="T3" fmla="*/ 14 h 120"/>
                    <a:gd name="T4" fmla="*/ 0 w 120"/>
                    <a:gd name="T5" fmla="*/ 0 h 120"/>
                    <a:gd name="T6" fmla="*/ 0 w 120"/>
                    <a:gd name="T7" fmla="*/ 29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120"/>
                      </a:moveTo>
                      <a:lnTo>
                        <a:pt x="120" y="59"/>
                      </a:lnTo>
                      <a:lnTo>
                        <a:pt x="0" y="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3607" name="Rectangle 11">
                <a:extLst>
                  <a:ext uri="{FF2B5EF4-FFF2-40B4-BE49-F238E27FC236}">
                    <a16:creationId xmlns:a16="http://schemas.microsoft.com/office/drawing/2014/main" id="{76C41B51-CA7E-3306-5E4F-66DA6402892C}"/>
                  </a:ext>
                </a:extLst>
              </p:cNvPr>
              <p:cNvSpPr>
                <a:spLocks noChangeArrowheads="1"/>
              </p:cNvSpPr>
              <p:nvPr/>
            </p:nvSpPr>
            <p:spPr bwMode="auto">
              <a:xfrm>
                <a:off x="4535" y="2669"/>
                <a:ext cx="25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0000"/>
                    </a:solidFill>
                  </a:rPr>
                  <a:t>time</a:t>
                </a:r>
                <a:endParaRPr lang="en-US" altLang="en-US" sz="2400">
                  <a:latin typeface="Times New Roman" panose="02020603050405020304" pitchFamily="18" charset="0"/>
                </a:endParaRPr>
              </a:p>
            </p:txBody>
          </p:sp>
        </p:grpSp>
      </p:grpSp>
      <p:sp>
        <p:nvSpPr>
          <p:cNvPr id="23558" name="Rectangle 12">
            <a:extLst>
              <a:ext uri="{FF2B5EF4-FFF2-40B4-BE49-F238E27FC236}">
                <a16:creationId xmlns:a16="http://schemas.microsoft.com/office/drawing/2014/main" id="{491F813E-1654-E0E8-4FF5-46F02CA0D1C8}"/>
              </a:ext>
            </a:extLst>
          </p:cNvPr>
          <p:cNvSpPr>
            <a:spLocks noChangeArrowheads="1"/>
          </p:cNvSpPr>
          <p:nvPr/>
        </p:nvSpPr>
        <p:spPr bwMode="auto">
          <a:xfrm>
            <a:off x="1584325" y="6188075"/>
            <a:ext cx="8778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FF0000"/>
                </a:solidFill>
              </a:rPr>
              <a:t>aperiodic</a:t>
            </a:r>
            <a:endParaRPr lang="en-US" altLang="en-US" sz="2400">
              <a:latin typeface="Times New Roman" panose="02020603050405020304" pitchFamily="18" charset="0"/>
            </a:endParaRPr>
          </a:p>
        </p:txBody>
      </p:sp>
      <p:grpSp>
        <p:nvGrpSpPr>
          <p:cNvPr id="23559" name="Group 13">
            <a:extLst>
              <a:ext uri="{FF2B5EF4-FFF2-40B4-BE49-F238E27FC236}">
                <a16:creationId xmlns:a16="http://schemas.microsoft.com/office/drawing/2014/main" id="{D5C62334-B1FD-7F74-AD47-0313BEFBCE79}"/>
              </a:ext>
            </a:extLst>
          </p:cNvPr>
          <p:cNvGrpSpPr>
            <a:grpSpLocks/>
          </p:cNvGrpSpPr>
          <p:nvPr/>
        </p:nvGrpSpPr>
        <p:grpSpPr bwMode="auto">
          <a:xfrm>
            <a:off x="2420938" y="4292600"/>
            <a:ext cx="93662" cy="793750"/>
            <a:chOff x="1521" y="2081"/>
            <a:chExt cx="59" cy="500"/>
          </a:xfrm>
        </p:grpSpPr>
        <p:sp>
          <p:nvSpPr>
            <p:cNvPr id="23591" name="Freeform 14">
              <a:extLst>
                <a:ext uri="{FF2B5EF4-FFF2-40B4-BE49-F238E27FC236}">
                  <a16:creationId xmlns:a16="http://schemas.microsoft.com/office/drawing/2014/main" id="{29BCC3C3-0E6B-C68E-BFCB-AAA584163CB5}"/>
                </a:ext>
              </a:extLst>
            </p:cNvPr>
            <p:cNvSpPr>
              <a:spLocks/>
            </p:cNvSpPr>
            <p:nvPr/>
          </p:nvSpPr>
          <p:spPr bwMode="auto">
            <a:xfrm>
              <a:off x="1548" y="2081"/>
              <a:ext cx="6" cy="28"/>
            </a:xfrm>
            <a:custGeom>
              <a:avLst/>
              <a:gdLst>
                <a:gd name="T0" fmla="*/ 3 w 12"/>
                <a:gd name="T1" fmla="*/ 2 h 55"/>
                <a:gd name="T2" fmla="*/ 3 w 12"/>
                <a:gd name="T3" fmla="*/ 2 h 55"/>
                <a:gd name="T4" fmla="*/ 3 w 12"/>
                <a:gd name="T5" fmla="*/ 1 h 55"/>
                <a:gd name="T6" fmla="*/ 2 w 12"/>
                <a:gd name="T7" fmla="*/ 1 h 55"/>
                <a:gd name="T8" fmla="*/ 2 w 12"/>
                <a:gd name="T9" fmla="*/ 0 h 55"/>
                <a:gd name="T10" fmla="*/ 2 w 12"/>
                <a:gd name="T11" fmla="*/ 0 h 55"/>
                <a:gd name="T12" fmla="*/ 1 w 12"/>
                <a:gd name="T13" fmla="*/ 1 h 55"/>
                <a:gd name="T14" fmla="*/ 1 w 12"/>
                <a:gd name="T15" fmla="*/ 1 h 55"/>
                <a:gd name="T16" fmla="*/ 0 w 12"/>
                <a:gd name="T17" fmla="*/ 2 h 55"/>
                <a:gd name="T18" fmla="*/ 0 w 12"/>
                <a:gd name="T19" fmla="*/ 12 h 55"/>
                <a:gd name="T20" fmla="*/ 0 w 12"/>
                <a:gd name="T21" fmla="*/ 13 h 55"/>
                <a:gd name="T22" fmla="*/ 1 w 12"/>
                <a:gd name="T23" fmla="*/ 13 h 55"/>
                <a:gd name="T24" fmla="*/ 1 w 12"/>
                <a:gd name="T25" fmla="*/ 14 h 55"/>
                <a:gd name="T26" fmla="*/ 2 w 12"/>
                <a:gd name="T27" fmla="*/ 14 h 55"/>
                <a:gd name="T28" fmla="*/ 2 w 12"/>
                <a:gd name="T29" fmla="*/ 14 h 55"/>
                <a:gd name="T30" fmla="*/ 3 w 12"/>
                <a:gd name="T31" fmla="*/ 14 h 55"/>
                <a:gd name="T32" fmla="*/ 3 w 12"/>
                <a:gd name="T33" fmla="*/ 13 h 55"/>
                <a:gd name="T34" fmla="*/ 3 w 12"/>
                <a:gd name="T35" fmla="*/ 13 h 55"/>
                <a:gd name="T36" fmla="*/ 3 w 12"/>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8"/>
                  </a:moveTo>
                  <a:lnTo>
                    <a:pt x="12" y="6"/>
                  </a:lnTo>
                  <a:lnTo>
                    <a:pt x="10" y="4"/>
                  </a:lnTo>
                  <a:lnTo>
                    <a:pt x="8" y="2"/>
                  </a:lnTo>
                  <a:lnTo>
                    <a:pt x="6" y="0"/>
                  </a:lnTo>
                  <a:lnTo>
                    <a:pt x="4" y="2"/>
                  </a:lnTo>
                  <a:lnTo>
                    <a:pt x="2" y="4"/>
                  </a:lnTo>
                  <a:lnTo>
                    <a:pt x="0" y="6"/>
                  </a:lnTo>
                  <a:lnTo>
                    <a:pt x="0" y="48"/>
                  </a:lnTo>
                  <a:lnTo>
                    <a:pt x="0" y="50"/>
                  </a:lnTo>
                  <a:lnTo>
                    <a:pt x="2" y="52"/>
                  </a:lnTo>
                  <a:lnTo>
                    <a:pt x="4" y="54"/>
                  </a:lnTo>
                  <a:lnTo>
                    <a:pt x="6" y="55"/>
                  </a:lnTo>
                  <a:lnTo>
                    <a:pt x="8" y="55"/>
                  </a:lnTo>
                  <a:lnTo>
                    <a:pt x="10" y="54"/>
                  </a:lnTo>
                  <a:lnTo>
                    <a:pt x="12" y="52"/>
                  </a:lnTo>
                  <a:lnTo>
                    <a:pt x="12" y="50"/>
                  </a:lnTo>
                  <a:lnTo>
                    <a:pt x="12" y="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2" name="Freeform 15">
              <a:extLst>
                <a:ext uri="{FF2B5EF4-FFF2-40B4-BE49-F238E27FC236}">
                  <a16:creationId xmlns:a16="http://schemas.microsoft.com/office/drawing/2014/main" id="{00384DC5-228B-DB39-5C98-3032996910F8}"/>
                </a:ext>
              </a:extLst>
            </p:cNvPr>
            <p:cNvSpPr>
              <a:spLocks/>
            </p:cNvSpPr>
            <p:nvPr/>
          </p:nvSpPr>
          <p:spPr bwMode="auto">
            <a:xfrm>
              <a:off x="1548" y="2120"/>
              <a:ext cx="6" cy="27"/>
            </a:xfrm>
            <a:custGeom>
              <a:avLst/>
              <a:gdLst>
                <a:gd name="T0" fmla="*/ 3 w 12"/>
                <a:gd name="T1" fmla="*/ 1 h 55"/>
                <a:gd name="T2" fmla="*/ 3 w 12"/>
                <a:gd name="T3" fmla="*/ 0 h 55"/>
                <a:gd name="T4" fmla="*/ 3 w 12"/>
                <a:gd name="T5" fmla="*/ 0 h 55"/>
                <a:gd name="T6" fmla="*/ 3 w 12"/>
                <a:gd name="T7" fmla="*/ 0 h 55"/>
                <a:gd name="T8" fmla="*/ 2 w 12"/>
                <a:gd name="T9" fmla="*/ 0 h 55"/>
                <a:gd name="T10" fmla="*/ 2 w 12"/>
                <a:gd name="T11" fmla="*/ 0 h 55"/>
                <a:gd name="T12" fmla="*/ 1 w 12"/>
                <a:gd name="T13" fmla="*/ 0 h 55"/>
                <a:gd name="T14" fmla="*/ 1 w 12"/>
                <a:gd name="T15" fmla="*/ 0 h 55"/>
                <a:gd name="T16" fmla="*/ 0 w 12"/>
                <a:gd name="T17" fmla="*/ 0 h 55"/>
                <a:gd name="T18" fmla="*/ 0 w 12"/>
                <a:gd name="T19" fmla="*/ 11 h 55"/>
                <a:gd name="T20" fmla="*/ 0 w 12"/>
                <a:gd name="T21" fmla="*/ 12 h 55"/>
                <a:gd name="T22" fmla="*/ 1 w 12"/>
                <a:gd name="T23" fmla="*/ 12 h 55"/>
                <a:gd name="T24" fmla="*/ 1 w 12"/>
                <a:gd name="T25" fmla="*/ 13 h 55"/>
                <a:gd name="T26" fmla="*/ 2 w 12"/>
                <a:gd name="T27" fmla="*/ 13 h 55"/>
                <a:gd name="T28" fmla="*/ 2 w 12"/>
                <a:gd name="T29" fmla="*/ 13 h 55"/>
                <a:gd name="T30" fmla="*/ 3 w 12"/>
                <a:gd name="T31" fmla="*/ 13 h 55"/>
                <a:gd name="T32" fmla="*/ 3 w 12"/>
                <a:gd name="T33" fmla="*/ 12 h 55"/>
                <a:gd name="T34" fmla="*/ 3 w 12"/>
                <a:gd name="T35" fmla="*/ 12 h 55"/>
                <a:gd name="T36" fmla="*/ 3 w 12"/>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3"/>
                  </a:lnTo>
                  <a:lnTo>
                    <a:pt x="12" y="1"/>
                  </a:lnTo>
                  <a:lnTo>
                    <a:pt x="10" y="0"/>
                  </a:lnTo>
                  <a:lnTo>
                    <a:pt x="8" y="0"/>
                  </a:lnTo>
                  <a:lnTo>
                    <a:pt x="6" y="0"/>
                  </a:lnTo>
                  <a:lnTo>
                    <a:pt x="4" y="0"/>
                  </a:lnTo>
                  <a:lnTo>
                    <a:pt x="2" y="1"/>
                  </a:lnTo>
                  <a:lnTo>
                    <a:pt x="0" y="3"/>
                  </a:lnTo>
                  <a:lnTo>
                    <a:pt x="0" y="47"/>
                  </a:lnTo>
                  <a:lnTo>
                    <a:pt x="0" y="49"/>
                  </a:lnTo>
                  <a:lnTo>
                    <a:pt x="2" y="51"/>
                  </a:lnTo>
                  <a:lnTo>
                    <a:pt x="4" y="53"/>
                  </a:lnTo>
                  <a:lnTo>
                    <a:pt x="6" y="55"/>
                  </a:lnTo>
                  <a:lnTo>
                    <a:pt x="8" y="55"/>
                  </a:lnTo>
                  <a:lnTo>
                    <a:pt x="10" y="53"/>
                  </a:lnTo>
                  <a:lnTo>
                    <a:pt x="12" y="51"/>
                  </a:lnTo>
                  <a:lnTo>
                    <a:pt x="12" y="49"/>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3" name="Freeform 16">
              <a:extLst>
                <a:ext uri="{FF2B5EF4-FFF2-40B4-BE49-F238E27FC236}">
                  <a16:creationId xmlns:a16="http://schemas.microsoft.com/office/drawing/2014/main" id="{3578659C-390D-919D-D73D-40E8B28DF144}"/>
                </a:ext>
              </a:extLst>
            </p:cNvPr>
            <p:cNvSpPr>
              <a:spLocks/>
            </p:cNvSpPr>
            <p:nvPr/>
          </p:nvSpPr>
          <p:spPr bwMode="auto">
            <a:xfrm>
              <a:off x="1548" y="2158"/>
              <a:ext cx="6" cy="28"/>
            </a:xfrm>
            <a:custGeom>
              <a:avLst/>
              <a:gdLst>
                <a:gd name="T0" fmla="*/ 3 w 12"/>
                <a:gd name="T1" fmla="*/ 2 h 55"/>
                <a:gd name="T2" fmla="*/ 3 w 12"/>
                <a:gd name="T3" fmla="*/ 1 h 55"/>
                <a:gd name="T4" fmla="*/ 3 w 12"/>
                <a:gd name="T5" fmla="*/ 1 h 55"/>
                <a:gd name="T6" fmla="*/ 3 w 12"/>
                <a:gd name="T7" fmla="*/ 0 h 55"/>
                <a:gd name="T8" fmla="*/ 2 w 12"/>
                <a:gd name="T9" fmla="*/ 0 h 55"/>
                <a:gd name="T10" fmla="*/ 2 w 12"/>
                <a:gd name="T11" fmla="*/ 0 h 55"/>
                <a:gd name="T12" fmla="*/ 1 w 12"/>
                <a:gd name="T13" fmla="*/ 0 h 55"/>
                <a:gd name="T14" fmla="*/ 1 w 12"/>
                <a:gd name="T15" fmla="*/ 1 h 55"/>
                <a:gd name="T16" fmla="*/ 0 w 12"/>
                <a:gd name="T17" fmla="*/ 1 h 55"/>
                <a:gd name="T18" fmla="*/ 0 w 12"/>
                <a:gd name="T19" fmla="*/ 12 h 55"/>
                <a:gd name="T20" fmla="*/ 0 w 12"/>
                <a:gd name="T21" fmla="*/ 13 h 55"/>
                <a:gd name="T22" fmla="*/ 1 w 12"/>
                <a:gd name="T23" fmla="*/ 13 h 55"/>
                <a:gd name="T24" fmla="*/ 1 w 12"/>
                <a:gd name="T25" fmla="*/ 14 h 55"/>
                <a:gd name="T26" fmla="*/ 2 w 12"/>
                <a:gd name="T27" fmla="*/ 14 h 55"/>
                <a:gd name="T28" fmla="*/ 2 w 12"/>
                <a:gd name="T29" fmla="*/ 14 h 55"/>
                <a:gd name="T30" fmla="*/ 3 w 12"/>
                <a:gd name="T31" fmla="*/ 14 h 55"/>
                <a:gd name="T32" fmla="*/ 3 w 12"/>
                <a:gd name="T33" fmla="*/ 13 h 55"/>
                <a:gd name="T34" fmla="*/ 3 w 12"/>
                <a:gd name="T35" fmla="*/ 13 h 55"/>
                <a:gd name="T36" fmla="*/ 3 w 12"/>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4"/>
                  </a:lnTo>
                  <a:lnTo>
                    <a:pt x="12" y="2"/>
                  </a:lnTo>
                  <a:lnTo>
                    <a:pt x="10" y="0"/>
                  </a:lnTo>
                  <a:lnTo>
                    <a:pt x="8" y="0"/>
                  </a:lnTo>
                  <a:lnTo>
                    <a:pt x="6" y="0"/>
                  </a:lnTo>
                  <a:lnTo>
                    <a:pt x="4" y="0"/>
                  </a:lnTo>
                  <a:lnTo>
                    <a:pt x="2" y="2"/>
                  </a:lnTo>
                  <a:lnTo>
                    <a:pt x="0" y="4"/>
                  </a:lnTo>
                  <a:lnTo>
                    <a:pt x="0" y="48"/>
                  </a:lnTo>
                  <a:lnTo>
                    <a:pt x="0" y="50"/>
                  </a:lnTo>
                  <a:lnTo>
                    <a:pt x="2" y="51"/>
                  </a:lnTo>
                  <a:lnTo>
                    <a:pt x="4" y="53"/>
                  </a:lnTo>
                  <a:lnTo>
                    <a:pt x="6" y="55"/>
                  </a:lnTo>
                  <a:lnTo>
                    <a:pt x="8" y="55"/>
                  </a:lnTo>
                  <a:lnTo>
                    <a:pt x="10" y="53"/>
                  </a:lnTo>
                  <a:lnTo>
                    <a:pt x="12" y="51"/>
                  </a:lnTo>
                  <a:lnTo>
                    <a:pt x="12" y="50"/>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4" name="Freeform 17">
              <a:extLst>
                <a:ext uri="{FF2B5EF4-FFF2-40B4-BE49-F238E27FC236}">
                  <a16:creationId xmlns:a16="http://schemas.microsoft.com/office/drawing/2014/main" id="{B0957EA0-E9E7-52E9-24D7-119603958D6F}"/>
                </a:ext>
              </a:extLst>
            </p:cNvPr>
            <p:cNvSpPr>
              <a:spLocks/>
            </p:cNvSpPr>
            <p:nvPr/>
          </p:nvSpPr>
          <p:spPr bwMode="auto">
            <a:xfrm>
              <a:off x="1548" y="2197"/>
              <a:ext cx="6" cy="28"/>
            </a:xfrm>
            <a:custGeom>
              <a:avLst/>
              <a:gdLst>
                <a:gd name="T0" fmla="*/ 3 w 12"/>
                <a:gd name="T1" fmla="*/ 2 h 56"/>
                <a:gd name="T2" fmla="*/ 3 w 12"/>
                <a:gd name="T3" fmla="*/ 1 h 56"/>
                <a:gd name="T4" fmla="*/ 3 w 12"/>
                <a:gd name="T5" fmla="*/ 1 h 56"/>
                <a:gd name="T6" fmla="*/ 3 w 12"/>
                <a:gd name="T7" fmla="*/ 0 h 56"/>
                <a:gd name="T8" fmla="*/ 2 w 12"/>
                <a:gd name="T9" fmla="*/ 0 h 56"/>
                <a:gd name="T10" fmla="*/ 2 w 12"/>
                <a:gd name="T11" fmla="*/ 0 h 56"/>
                <a:gd name="T12" fmla="*/ 1 w 12"/>
                <a:gd name="T13" fmla="*/ 0 h 56"/>
                <a:gd name="T14" fmla="*/ 1 w 12"/>
                <a:gd name="T15" fmla="*/ 1 h 56"/>
                <a:gd name="T16" fmla="*/ 0 w 12"/>
                <a:gd name="T17" fmla="*/ 1 h 56"/>
                <a:gd name="T18" fmla="*/ 0 w 12"/>
                <a:gd name="T19" fmla="*/ 12 h 56"/>
                <a:gd name="T20" fmla="*/ 0 w 12"/>
                <a:gd name="T21" fmla="*/ 13 h 56"/>
                <a:gd name="T22" fmla="*/ 1 w 12"/>
                <a:gd name="T23" fmla="*/ 13 h 56"/>
                <a:gd name="T24" fmla="*/ 1 w 12"/>
                <a:gd name="T25" fmla="*/ 14 h 56"/>
                <a:gd name="T26" fmla="*/ 2 w 12"/>
                <a:gd name="T27" fmla="*/ 14 h 56"/>
                <a:gd name="T28" fmla="*/ 2 w 12"/>
                <a:gd name="T29" fmla="*/ 14 h 56"/>
                <a:gd name="T30" fmla="*/ 3 w 12"/>
                <a:gd name="T31" fmla="*/ 14 h 56"/>
                <a:gd name="T32" fmla="*/ 3 w 12"/>
                <a:gd name="T33" fmla="*/ 13 h 56"/>
                <a:gd name="T34" fmla="*/ 3 w 12"/>
                <a:gd name="T35" fmla="*/ 13 h 56"/>
                <a:gd name="T36" fmla="*/ 3 w 12"/>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6">
                  <a:moveTo>
                    <a:pt x="12" y="6"/>
                  </a:moveTo>
                  <a:lnTo>
                    <a:pt x="12" y="4"/>
                  </a:lnTo>
                  <a:lnTo>
                    <a:pt x="12" y="2"/>
                  </a:lnTo>
                  <a:lnTo>
                    <a:pt x="10" y="0"/>
                  </a:lnTo>
                  <a:lnTo>
                    <a:pt x="8" y="0"/>
                  </a:lnTo>
                  <a:lnTo>
                    <a:pt x="6" y="0"/>
                  </a:lnTo>
                  <a:lnTo>
                    <a:pt x="4" y="0"/>
                  </a:lnTo>
                  <a:lnTo>
                    <a:pt x="2" y="2"/>
                  </a:lnTo>
                  <a:lnTo>
                    <a:pt x="0" y="4"/>
                  </a:lnTo>
                  <a:lnTo>
                    <a:pt x="0" y="48"/>
                  </a:lnTo>
                  <a:lnTo>
                    <a:pt x="0" y="50"/>
                  </a:lnTo>
                  <a:lnTo>
                    <a:pt x="2" y="52"/>
                  </a:lnTo>
                  <a:lnTo>
                    <a:pt x="4" y="54"/>
                  </a:lnTo>
                  <a:lnTo>
                    <a:pt x="6" y="56"/>
                  </a:lnTo>
                  <a:lnTo>
                    <a:pt x="8" y="56"/>
                  </a:lnTo>
                  <a:lnTo>
                    <a:pt x="10" y="54"/>
                  </a:lnTo>
                  <a:lnTo>
                    <a:pt x="12" y="52"/>
                  </a:lnTo>
                  <a:lnTo>
                    <a:pt x="12" y="50"/>
                  </a:lnTo>
                  <a:lnTo>
                    <a:pt x="12"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5" name="Freeform 18">
              <a:extLst>
                <a:ext uri="{FF2B5EF4-FFF2-40B4-BE49-F238E27FC236}">
                  <a16:creationId xmlns:a16="http://schemas.microsoft.com/office/drawing/2014/main" id="{136564C2-8FEE-48D9-3460-67968639E7AA}"/>
                </a:ext>
              </a:extLst>
            </p:cNvPr>
            <p:cNvSpPr>
              <a:spLocks/>
            </p:cNvSpPr>
            <p:nvPr/>
          </p:nvSpPr>
          <p:spPr bwMode="auto">
            <a:xfrm>
              <a:off x="1548" y="2236"/>
              <a:ext cx="6" cy="27"/>
            </a:xfrm>
            <a:custGeom>
              <a:avLst/>
              <a:gdLst>
                <a:gd name="T0" fmla="*/ 3 w 12"/>
                <a:gd name="T1" fmla="*/ 1 h 55"/>
                <a:gd name="T2" fmla="*/ 3 w 12"/>
                <a:gd name="T3" fmla="*/ 0 h 55"/>
                <a:gd name="T4" fmla="*/ 3 w 12"/>
                <a:gd name="T5" fmla="*/ 0 h 55"/>
                <a:gd name="T6" fmla="*/ 3 w 12"/>
                <a:gd name="T7" fmla="*/ 0 h 55"/>
                <a:gd name="T8" fmla="*/ 2 w 12"/>
                <a:gd name="T9" fmla="*/ 0 h 55"/>
                <a:gd name="T10" fmla="*/ 2 w 12"/>
                <a:gd name="T11" fmla="*/ 0 h 55"/>
                <a:gd name="T12" fmla="*/ 1 w 12"/>
                <a:gd name="T13" fmla="*/ 0 h 55"/>
                <a:gd name="T14" fmla="*/ 1 w 12"/>
                <a:gd name="T15" fmla="*/ 0 h 55"/>
                <a:gd name="T16" fmla="*/ 0 w 12"/>
                <a:gd name="T17" fmla="*/ 0 h 55"/>
                <a:gd name="T18" fmla="*/ 0 w 12"/>
                <a:gd name="T19" fmla="*/ 11 h 55"/>
                <a:gd name="T20" fmla="*/ 0 w 12"/>
                <a:gd name="T21" fmla="*/ 12 h 55"/>
                <a:gd name="T22" fmla="*/ 1 w 12"/>
                <a:gd name="T23" fmla="*/ 12 h 55"/>
                <a:gd name="T24" fmla="*/ 1 w 12"/>
                <a:gd name="T25" fmla="*/ 13 h 55"/>
                <a:gd name="T26" fmla="*/ 2 w 12"/>
                <a:gd name="T27" fmla="*/ 13 h 55"/>
                <a:gd name="T28" fmla="*/ 2 w 12"/>
                <a:gd name="T29" fmla="*/ 13 h 55"/>
                <a:gd name="T30" fmla="*/ 3 w 12"/>
                <a:gd name="T31" fmla="*/ 13 h 55"/>
                <a:gd name="T32" fmla="*/ 3 w 12"/>
                <a:gd name="T33" fmla="*/ 12 h 55"/>
                <a:gd name="T34" fmla="*/ 3 w 12"/>
                <a:gd name="T35" fmla="*/ 12 h 55"/>
                <a:gd name="T36" fmla="*/ 3 w 12"/>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3"/>
                  </a:lnTo>
                  <a:lnTo>
                    <a:pt x="12" y="1"/>
                  </a:lnTo>
                  <a:lnTo>
                    <a:pt x="10" y="0"/>
                  </a:lnTo>
                  <a:lnTo>
                    <a:pt x="8" y="0"/>
                  </a:lnTo>
                  <a:lnTo>
                    <a:pt x="6" y="0"/>
                  </a:lnTo>
                  <a:lnTo>
                    <a:pt x="4" y="0"/>
                  </a:lnTo>
                  <a:lnTo>
                    <a:pt x="2" y="1"/>
                  </a:lnTo>
                  <a:lnTo>
                    <a:pt x="0" y="3"/>
                  </a:lnTo>
                  <a:lnTo>
                    <a:pt x="0" y="47"/>
                  </a:lnTo>
                  <a:lnTo>
                    <a:pt x="0" y="49"/>
                  </a:lnTo>
                  <a:lnTo>
                    <a:pt x="2" y="51"/>
                  </a:lnTo>
                  <a:lnTo>
                    <a:pt x="4" y="53"/>
                  </a:lnTo>
                  <a:lnTo>
                    <a:pt x="6" y="55"/>
                  </a:lnTo>
                  <a:lnTo>
                    <a:pt x="8" y="55"/>
                  </a:lnTo>
                  <a:lnTo>
                    <a:pt x="10" y="53"/>
                  </a:lnTo>
                  <a:lnTo>
                    <a:pt x="12" y="51"/>
                  </a:lnTo>
                  <a:lnTo>
                    <a:pt x="12" y="49"/>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6" name="Freeform 19">
              <a:extLst>
                <a:ext uri="{FF2B5EF4-FFF2-40B4-BE49-F238E27FC236}">
                  <a16:creationId xmlns:a16="http://schemas.microsoft.com/office/drawing/2014/main" id="{F2664052-7B71-5E99-2C2C-0622BDC0E3AE}"/>
                </a:ext>
              </a:extLst>
            </p:cNvPr>
            <p:cNvSpPr>
              <a:spLocks/>
            </p:cNvSpPr>
            <p:nvPr/>
          </p:nvSpPr>
          <p:spPr bwMode="auto">
            <a:xfrm>
              <a:off x="1548" y="2274"/>
              <a:ext cx="6" cy="28"/>
            </a:xfrm>
            <a:custGeom>
              <a:avLst/>
              <a:gdLst>
                <a:gd name="T0" fmla="*/ 3 w 12"/>
                <a:gd name="T1" fmla="*/ 2 h 55"/>
                <a:gd name="T2" fmla="*/ 3 w 12"/>
                <a:gd name="T3" fmla="*/ 1 h 55"/>
                <a:gd name="T4" fmla="*/ 3 w 12"/>
                <a:gd name="T5" fmla="*/ 1 h 55"/>
                <a:gd name="T6" fmla="*/ 3 w 12"/>
                <a:gd name="T7" fmla="*/ 0 h 55"/>
                <a:gd name="T8" fmla="*/ 2 w 12"/>
                <a:gd name="T9" fmla="*/ 0 h 55"/>
                <a:gd name="T10" fmla="*/ 2 w 12"/>
                <a:gd name="T11" fmla="*/ 0 h 55"/>
                <a:gd name="T12" fmla="*/ 1 w 12"/>
                <a:gd name="T13" fmla="*/ 0 h 55"/>
                <a:gd name="T14" fmla="*/ 1 w 12"/>
                <a:gd name="T15" fmla="*/ 1 h 55"/>
                <a:gd name="T16" fmla="*/ 0 w 12"/>
                <a:gd name="T17" fmla="*/ 1 h 55"/>
                <a:gd name="T18" fmla="*/ 0 w 12"/>
                <a:gd name="T19" fmla="*/ 12 h 55"/>
                <a:gd name="T20" fmla="*/ 0 w 12"/>
                <a:gd name="T21" fmla="*/ 13 h 55"/>
                <a:gd name="T22" fmla="*/ 1 w 12"/>
                <a:gd name="T23" fmla="*/ 13 h 55"/>
                <a:gd name="T24" fmla="*/ 1 w 12"/>
                <a:gd name="T25" fmla="*/ 14 h 55"/>
                <a:gd name="T26" fmla="*/ 2 w 12"/>
                <a:gd name="T27" fmla="*/ 14 h 55"/>
                <a:gd name="T28" fmla="*/ 2 w 12"/>
                <a:gd name="T29" fmla="*/ 14 h 55"/>
                <a:gd name="T30" fmla="*/ 3 w 12"/>
                <a:gd name="T31" fmla="*/ 14 h 55"/>
                <a:gd name="T32" fmla="*/ 3 w 12"/>
                <a:gd name="T33" fmla="*/ 13 h 55"/>
                <a:gd name="T34" fmla="*/ 3 w 12"/>
                <a:gd name="T35" fmla="*/ 13 h 55"/>
                <a:gd name="T36" fmla="*/ 3 w 12"/>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4"/>
                  </a:lnTo>
                  <a:lnTo>
                    <a:pt x="12" y="2"/>
                  </a:lnTo>
                  <a:lnTo>
                    <a:pt x="10" y="0"/>
                  </a:lnTo>
                  <a:lnTo>
                    <a:pt x="8" y="0"/>
                  </a:lnTo>
                  <a:lnTo>
                    <a:pt x="6" y="0"/>
                  </a:lnTo>
                  <a:lnTo>
                    <a:pt x="4" y="0"/>
                  </a:lnTo>
                  <a:lnTo>
                    <a:pt x="2" y="2"/>
                  </a:lnTo>
                  <a:lnTo>
                    <a:pt x="0" y="4"/>
                  </a:lnTo>
                  <a:lnTo>
                    <a:pt x="0" y="48"/>
                  </a:lnTo>
                  <a:lnTo>
                    <a:pt x="0" y="50"/>
                  </a:lnTo>
                  <a:lnTo>
                    <a:pt x="2" y="52"/>
                  </a:lnTo>
                  <a:lnTo>
                    <a:pt x="4" y="53"/>
                  </a:lnTo>
                  <a:lnTo>
                    <a:pt x="6" y="55"/>
                  </a:lnTo>
                  <a:lnTo>
                    <a:pt x="8" y="55"/>
                  </a:lnTo>
                  <a:lnTo>
                    <a:pt x="10" y="53"/>
                  </a:lnTo>
                  <a:lnTo>
                    <a:pt x="12" y="52"/>
                  </a:lnTo>
                  <a:lnTo>
                    <a:pt x="12" y="50"/>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7" name="Freeform 20">
              <a:extLst>
                <a:ext uri="{FF2B5EF4-FFF2-40B4-BE49-F238E27FC236}">
                  <a16:creationId xmlns:a16="http://schemas.microsoft.com/office/drawing/2014/main" id="{9482CD64-C70C-00BF-50A3-92C513C72B57}"/>
                </a:ext>
              </a:extLst>
            </p:cNvPr>
            <p:cNvSpPr>
              <a:spLocks/>
            </p:cNvSpPr>
            <p:nvPr/>
          </p:nvSpPr>
          <p:spPr bwMode="auto">
            <a:xfrm>
              <a:off x="1548" y="2313"/>
              <a:ext cx="6" cy="28"/>
            </a:xfrm>
            <a:custGeom>
              <a:avLst/>
              <a:gdLst>
                <a:gd name="T0" fmla="*/ 3 w 12"/>
                <a:gd name="T1" fmla="*/ 2 h 56"/>
                <a:gd name="T2" fmla="*/ 3 w 12"/>
                <a:gd name="T3" fmla="*/ 1 h 56"/>
                <a:gd name="T4" fmla="*/ 3 w 12"/>
                <a:gd name="T5" fmla="*/ 1 h 56"/>
                <a:gd name="T6" fmla="*/ 3 w 12"/>
                <a:gd name="T7" fmla="*/ 0 h 56"/>
                <a:gd name="T8" fmla="*/ 2 w 12"/>
                <a:gd name="T9" fmla="*/ 0 h 56"/>
                <a:gd name="T10" fmla="*/ 2 w 12"/>
                <a:gd name="T11" fmla="*/ 0 h 56"/>
                <a:gd name="T12" fmla="*/ 1 w 12"/>
                <a:gd name="T13" fmla="*/ 0 h 56"/>
                <a:gd name="T14" fmla="*/ 1 w 12"/>
                <a:gd name="T15" fmla="*/ 1 h 56"/>
                <a:gd name="T16" fmla="*/ 0 w 12"/>
                <a:gd name="T17" fmla="*/ 1 h 56"/>
                <a:gd name="T18" fmla="*/ 0 w 12"/>
                <a:gd name="T19" fmla="*/ 12 h 56"/>
                <a:gd name="T20" fmla="*/ 0 w 12"/>
                <a:gd name="T21" fmla="*/ 13 h 56"/>
                <a:gd name="T22" fmla="*/ 1 w 12"/>
                <a:gd name="T23" fmla="*/ 13 h 56"/>
                <a:gd name="T24" fmla="*/ 1 w 12"/>
                <a:gd name="T25" fmla="*/ 14 h 56"/>
                <a:gd name="T26" fmla="*/ 2 w 12"/>
                <a:gd name="T27" fmla="*/ 14 h 56"/>
                <a:gd name="T28" fmla="*/ 2 w 12"/>
                <a:gd name="T29" fmla="*/ 14 h 56"/>
                <a:gd name="T30" fmla="*/ 3 w 12"/>
                <a:gd name="T31" fmla="*/ 14 h 56"/>
                <a:gd name="T32" fmla="*/ 3 w 12"/>
                <a:gd name="T33" fmla="*/ 13 h 56"/>
                <a:gd name="T34" fmla="*/ 3 w 12"/>
                <a:gd name="T35" fmla="*/ 13 h 56"/>
                <a:gd name="T36" fmla="*/ 3 w 12"/>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6">
                  <a:moveTo>
                    <a:pt x="12" y="6"/>
                  </a:moveTo>
                  <a:lnTo>
                    <a:pt x="12" y="4"/>
                  </a:lnTo>
                  <a:lnTo>
                    <a:pt x="12" y="2"/>
                  </a:lnTo>
                  <a:lnTo>
                    <a:pt x="10" y="0"/>
                  </a:lnTo>
                  <a:lnTo>
                    <a:pt x="8" y="0"/>
                  </a:lnTo>
                  <a:lnTo>
                    <a:pt x="6" y="0"/>
                  </a:lnTo>
                  <a:lnTo>
                    <a:pt x="4" y="0"/>
                  </a:lnTo>
                  <a:lnTo>
                    <a:pt x="2" y="2"/>
                  </a:lnTo>
                  <a:lnTo>
                    <a:pt x="0" y="4"/>
                  </a:lnTo>
                  <a:lnTo>
                    <a:pt x="0" y="48"/>
                  </a:lnTo>
                  <a:lnTo>
                    <a:pt x="0" y="50"/>
                  </a:lnTo>
                  <a:lnTo>
                    <a:pt x="2" y="52"/>
                  </a:lnTo>
                  <a:lnTo>
                    <a:pt x="4" y="54"/>
                  </a:lnTo>
                  <a:lnTo>
                    <a:pt x="6" y="56"/>
                  </a:lnTo>
                  <a:lnTo>
                    <a:pt x="8" y="56"/>
                  </a:lnTo>
                  <a:lnTo>
                    <a:pt x="10" y="54"/>
                  </a:lnTo>
                  <a:lnTo>
                    <a:pt x="12" y="52"/>
                  </a:lnTo>
                  <a:lnTo>
                    <a:pt x="12" y="50"/>
                  </a:lnTo>
                  <a:lnTo>
                    <a:pt x="12"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8" name="Freeform 21">
              <a:extLst>
                <a:ext uri="{FF2B5EF4-FFF2-40B4-BE49-F238E27FC236}">
                  <a16:creationId xmlns:a16="http://schemas.microsoft.com/office/drawing/2014/main" id="{7D131A9D-8771-0F99-9E2D-ED3339DCCDB5}"/>
                </a:ext>
              </a:extLst>
            </p:cNvPr>
            <p:cNvSpPr>
              <a:spLocks/>
            </p:cNvSpPr>
            <p:nvPr/>
          </p:nvSpPr>
          <p:spPr bwMode="auto">
            <a:xfrm>
              <a:off x="1548" y="2352"/>
              <a:ext cx="6" cy="27"/>
            </a:xfrm>
            <a:custGeom>
              <a:avLst/>
              <a:gdLst>
                <a:gd name="T0" fmla="*/ 3 w 12"/>
                <a:gd name="T1" fmla="*/ 1 h 55"/>
                <a:gd name="T2" fmla="*/ 3 w 12"/>
                <a:gd name="T3" fmla="*/ 0 h 55"/>
                <a:gd name="T4" fmla="*/ 3 w 12"/>
                <a:gd name="T5" fmla="*/ 0 h 55"/>
                <a:gd name="T6" fmla="*/ 3 w 12"/>
                <a:gd name="T7" fmla="*/ 0 h 55"/>
                <a:gd name="T8" fmla="*/ 2 w 12"/>
                <a:gd name="T9" fmla="*/ 0 h 55"/>
                <a:gd name="T10" fmla="*/ 2 w 12"/>
                <a:gd name="T11" fmla="*/ 0 h 55"/>
                <a:gd name="T12" fmla="*/ 1 w 12"/>
                <a:gd name="T13" fmla="*/ 0 h 55"/>
                <a:gd name="T14" fmla="*/ 1 w 12"/>
                <a:gd name="T15" fmla="*/ 0 h 55"/>
                <a:gd name="T16" fmla="*/ 0 w 12"/>
                <a:gd name="T17" fmla="*/ 0 h 55"/>
                <a:gd name="T18" fmla="*/ 0 w 12"/>
                <a:gd name="T19" fmla="*/ 11 h 55"/>
                <a:gd name="T20" fmla="*/ 0 w 12"/>
                <a:gd name="T21" fmla="*/ 12 h 55"/>
                <a:gd name="T22" fmla="*/ 1 w 12"/>
                <a:gd name="T23" fmla="*/ 12 h 55"/>
                <a:gd name="T24" fmla="*/ 1 w 12"/>
                <a:gd name="T25" fmla="*/ 13 h 55"/>
                <a:gd name="T26" fmla="*/ 2 w 12"/>
                <a:gd name="T27" fmla="*/ 13 h 55"/>
                <a:gd name="T28" fmla="*/ 2 w 12"/>
                <a:gd name="T29" fmla="*/ 13 h 55"/>
                <a:gd name="T30" fmla="*/ 3 w 12"/>
                <a:gd name="T31" fmla="*/ 13 h 55"/>
                <a:gd name="T32" fmla="*/ 3 w 12"/>
                <a:gd name="T33" fmla="*/ 12 h 55"/>
                <a:gd name="T34" fmla="*/ 3 w 12"/>
                <a:gd name="T35" fmla="*/ 12 h 55"/>
                <a:gd name="T36" fmla="*/ 3 w 12"/>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3"/>
                  </a:lnTo>
                  <a:lnTo>
                    <a:pt x="12" y="1"/>
                  </a:lnTo>
                  <a:lnTo>
                    <a:pt x="10" y="0"/>
                  </a:lnTo>
                  <a:lnTo>
                    <a:pt x="8" y="0"/>
                  </a:lnTo>
                  <a:lnTo>
                    <a:pt x="6" y="0"/>
                  </a:lnTo>
                  <a:lnTo>
                    <a:pt x="4" y="0"/>
                  </a:lnTo>
                  <a:lnTo>
                    <a:pt x="2" y="1"/>
                  </a:lnTo>
                  <a:lnTo>
                    <a:pt x="0" y="3"/>
                  </a:lnTo>
                  <a:lnTo>
                    <a:pt x="0" y="47"/>
                  </a:lnTo>
                  <a:lnTo>
                    <a:pt x="0" y="49"/>
                  </a:lnTo>
                  <a:lnTo>
                    <a:pt x="2" y="51"/>
                  </a:lnTo>
                  <a:lnTo>
                    <a:pt x="4" y="53"/>
                  </a:lnTo>
                  <a:lnTo>
                    <a:pt x="6" y="55"/>
                  </a:lnTo>
                  <a:lnTo>
                    <a:pt x="8" y="55"/>
                  </a:lnTo>
                  <a:lnTo>
                    <a:pt x="10" y="53"/>
                  </a:lnTo>
                  <a:lnTo>
                    <a:pt x="12" y="51"/>
                  </a:lnTo>
                  <a:lnTo>
                    <a:pt x="12" y="49"/>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9" name="Freeform 22">
              <a:extLst>
                <a:ext uri="{FF2B5EF4-FFF2-40B4-BE49-F238E27FC236}">
                  <a16:creationId xmlns:a16="http://schemas.microsoft.com/office/drawing/2014/main" id="{A868850B-E91E-7ED2-AABB-FA2294519EA2}"/>
                </a:ext>
              </a:extLst>
            </p:cNvPr>
            <p:cNvSpPr>
              <a:spLocks/>
            </p:cNvSpPr>
            <p:nvPr/>
          </p:nvSpPr>
          <p:spPr bwMode="auto">
            <a:xfrm>
              <a:off x="1548" y="2390"/>
              <a:ext cx="6" cy="28"/>
            </a:xfrm>
            <a:custGeom>
              <a:avLst/>
              <a:gdLst>
                <a:gd name="T0" fmla="*/ 3 w 12"/>
                <a:gd name="T1" fmla="*/ 2 h 55"/>
                <a:gd name="T2" fmla="*/ 3 w 12"/>
                <a:gd name="T3" fmla="*/ 1 h 55"/>
                <a:gd name="T4" fmla="*/ 3 w 12"/>
                <a:gd name="T5" fmla="*/ 1 h 55"/>
                <a:gd name="T6" fmla="*/ 3 w 12"/>
                <a:gd name="T7" fmla="*/ 0 h 55"/>
                <a:gd name="T8" fmla="*/ 2 w 12"/>
                <a:gd name="T9" fmla="*/ 0 h 55"/>
                <a:gd name="T10" fmla="*/ 2 w 12"/>
                <a:gd name="T11" fmla="*/ 0 h 55"/>
                <a:gd name="T12" fmla="*/ 1 w 12"/>
                <a:gd name="T13" fmla="*/ 0 h 55"/>
                <a:gd name="T14" fmla="*/ 1 w 12"/>
                <a:gd name="T15" fmla="*/ 1 h 55"/>
                <a:gd name="T16" fmla="*/ 0 w 12"/>
                <a:gd name="T17" fmla="*/ 1 h 55"/>
                <a:gd name="T18" fmla="*/ 0 w 12"/>
                <a:gd name="T19" fmla="*/ 12 h 55"/>
                <a:gd name="T20" fmla="*/ 0 w 12"/>
                <a:gd name="T21" fmla="*/ 13 h 55"/>
                <a:gd name="T22" fmla="*/ 1 w 12"/>
                <a:gd name="T23" fmla="*/ 13 h 55"/>
                <a:gd name="T24" fmla="*/ 1 w 12"/>
                <a:gd name="T25" fmla="*/ 14 h 55"/>
                <a:gd name="T26" fmla="*/ 2 w 12"/>
                <a:gd name="T27" fmla="*/ 14 h 55"/>
                <a:gd name="T28" fmla="*/ 2 w 12"/>
                <a:gd name="T29" fmla="*/ 14 h 55"/>
                <a:gd name="T30" fmla="*/ 3 w 12"/>
                <a:gd name="T31" fmla="*/ 14 h 55"/>
                <a:gd name="T32" fmla="*/ 3 w 12"/>
                <a:gd name="T33" fmla="*/ 13 h 55"/>
                <a:gd name="T34" fmla="*/ 3 w 12"/>
                <a:gd name="T35" fmla="*/ 13 h 55"/>
                <a:gd name="T36" fmla="*/ 3 w 12"/>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4"/>
                  </a:lnTo>
                  <a:lnTo>
                    <a:pt x="12" y="2"/>
                  </a:lnTo>
                  <a:lnTo>
                    <a:pt x="10" y="0"/>
                  </a:lnTo>
                  <a:lnTo>
                    <a:pt x="8" y="0"/>
                  </a:lnTo>
                  <a:lnTo>
                    <a:pt x="6" y="0"/>
                  </a:lnTo>
                  <a:lnTo>
                    <a:pt x="4" y="0"/>
                  </a:lnTo>
                  <a:lnTo>
                    <a:pt x="2" y="2"/>
                  </a:lnTo>
                  <a:lnTo>
                    <a:pt x="0" y="4"/>
                  </a:lnTo>
                  <a:lnTo>
                    <a:pt x="0" y="48"/>
                  </a:lnTo>
                  <a:lnTo>
                    <a:pt x="0" y="50"/>
                  </a:lnTo>
                  <a:lnTo>
                    <a:pt x="2" y="52"/>
                  </a:lnTo>
                  <a:lnTo>
                    <a:pt x="4" y="53"/>
                  </a:lnTo>
                  <a:lnTo>
                    <a:pt x="6" y="55"/>
                  </a:lnTo>
                  <a:lnTo>
                    <a:pt x="8" y="55"/>
                  </a:lnTo>
                  <a:lnTo>
                    <a:pt x="10" y="53"/>
                  </a:lnTo>
                  <a:lnTo>
                    <a:pt x="12" y="52"/>
                  </a:lnTo>
                  <a:lnTo>
                    <a:pt x="12" y="50"/>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600" name="Freeform 23">
              <a:extLst>
                <a:ext uri="{FF2B5EF4-FFF2-40B4-BE49-F238E27FC236}">
                  <a16:creationId xmlns:a16="http://schemas.microsoft.com/office/drawing/2014/main" id="{6656F2DF-4F52-863F-6E3E-D62B46EA8CF2}"/>
                </a:ext>
              </a:extLst>
            </p:cNvPr>
            <p:cNvSpPr>
              <a:spLocks/>
            </p:cNvSpPr>
            <p:nvPr/>
          </p:nvSpPr>
          <p:spPr bwMode="auto">
            <a:xfrm>
              <a:off x="1548" y="2429"/>
              <a:ext cx="6" cy="28"/>
            </a:xfrm>
            <a:custGeom>
              <a:avLst/>
              <a:gdLst>
                <a:gd name="T0" fmla="*/ 3 w 12"/>
                <a:gd name="T1" fmla="*/ 2 h 56"/>
                <a:gd name="T2" fmla="*/ 3 w 12"/>
                <a:gd name="T3" fmla="*/ 1 h 56"/>
                <a:gd name="T4" fmla="*/ 3 w 12"/>
                <a:gd name="T5" fmla="*/ 1 h 56"/>
                <a:gd name="T6" fmla="*/ 3 w 12"/>
                <a:gd name="T7" fmla="*/ 0 h 56"/>
                <a:gd name="T8" fmla="*/ 2 w 12"/>
                <a:gd name="T9" fmla="*/ 0 h 56"/>
                <a:gd name="T10" fmla="*/ 2 w 12"/>
                <a:gd name="T11" fmla="*/ 0 h 56"/>
                <a:gd name="T12" fmla="*/ 1 w 12"/>
                <a:gd name="T13" fmla="*/ 0 h 56"/>
                <a:gd name="T14" fmla="*/ 1 w 12"/>
                <a:gd name="T15" fmla="*/ 1 h 56"/>
                <a:gd name="T16" fmla="*/ 0 w 12"/>
                <a:gd name="T17" fmla="*/ 1 h 56"/>
                <a:gd name="T18" fmla="*/ 0 w 12"/>
                <a:gd name="T19" fmla="*/ 12 h 56"/>
                <a:gd name="T20" fmla="*/ 0 w 12"/>
                <a:gd name="T21" fmla="*/ 13 h 56"/>
                <a:gd name="T22" fmla="*/ 1 w 12"/>
                <a:gd name="T23" fmla="*/ 13 h 56"/>
                <a:gd name="T24" fmla="*/ 1 w 12"/>
                <a:gd name="T25" fmla="*/ 14 h 56"/>
                <a:gd name="T26" fmla="*/ 2 w 12"/>
                <a:gd name="T27" fmla="*/ 14 h 56"/>
                <a:gd name="T28" fmla="*/ 2 w 12"/>
                <a:gd name="T29" fmla="*/ 14 h 56"/>
                <a:gd name="T30" fmla="*/ 3 w 12"/>
                <a:gd name="T31" fmla="*/ 14 h 56"/>
                <a:gd name="T32" fmla="*/ 3 w 12"/>
                <a:gd name="T33" fmla="*/ 13 h 56"/>
                <a:gd name="T34" fmla="*/ 3 w 12"/>
                <a:gd name="T35" fmla="*/ 13 h 56"/>
                <a:gd name="T36" fmla="*/ 3 w 12"/>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6">
                  <a:moveTo>
                    <a:pt x="12" y="6"/>
                  </a:moveTo>
                  <a:lnTo>
                    <a:pt x="12" y="4"/>
                  </a:lnTo>
                  <a:lnTo>
                    <a:pt x="12" y="2"/>
                  </a:lnTo>
                  <a:lnTo>
                    <a:pt x="10" y="0"/>
                  </a:lnTo>
                  <a:lnTo>
                    <a:pt x="8" y="0"/>
                  </a:lnTo>
                  <a:lnTo>
                    <a:pt x="6" y="0"/>
                  </a:lnTo>
                  <a:lnTo>
                    <a:pt x="4" y="0"/>
                  </a:lnTo>
                  <a:lnTo>
                    <a:pt x="2" y="2"/>
                  </a:lnTo>
                  <a:lnTo>
                    <a:pt x="0" y="4"/>
                  </a:lnTo>
                  <a:lnTo>
                    <a:pt x="0" y="48"/>
                  </a:lnTo>
                  <a:lnTo>
                    <a:pt x="0" y="50"/>
                  </a:lnTo>
                  <a:lnTo>
                    <a:pt x="2" y="52"/>
                  </a:lnTo>
                  <a:lnTo>
                    <a:pt x="4" y="54"/>
                  </a:lnTo>
                  <a:lnTo>
                    <a:pt x="6" y="56"/>
                  </a:lnTo>
                  <a:lnTo>
                    <a:pt x="8" y="56"/>
                  </a:lnTo>
                  <a:lnTo>
                    <a:pt x="10" y="54"/>
                  </a:lnTo>
                  <a:lnTo>
                    <a:pt x="12" y="52"/>
                  </a:lnTo>
                  <a:lnTo>
                    <a:pt x="12" y="50"/>
                  </a:lnTo>
                  <a:lnTo>
                    <a:pt x="12"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601" name="Freeform 24">
              <a:extLst>
                <a:ext uri="{FF2B5EF4-FFF2-40B4-BE49-F238E27FC236}">
                  <a16:creationId xmlns:a16="http://schemas.microsoft.com/office/drawing/2014/main" id="{3896E248-1BFF-53DA-6182-0E117B8E8742}"/>
                </a:ext>
              </a:extLst>
            </p:cNvPr>
            <p:cNvSpPr>
              <a:spLocks/>
            </p:cNvSpPr>
            <p:nvPr/>
          </p:nvSpPr>
          <p:spPr bwMode="auto">
            <a:xfrm>
              <a:off x="1548" y="2468"/>
              <a:ext cx="6" cy="27"/>
            </a:xfrm>
            <a:custGeom>
              <a:avLst/>
              <a:gdLst>
                <a:gd name="T0" fmla="*/ 3 w 12"/>
                <a:gd name="T1" fmla="*/ 1 h 55"/>
                <a:gd name="T2" fmla="*/ 3 w 12"/>
                <a:gd name="T3" fmla="*/ 0 h 55"/>
                <a:gd name="T4" fmla="*/ 3 w 12"/>
                <a:gd name="T5" fmla="*/ 0 h 55"/>
                <a:gd name="T6" fmla="*/ 3 w 12"/>
                <a:gd name="T7" fmla="*/ 0 h 55"/>
                <a:gd name="T8" fmla="*/ 2 w 12"/>
                <a:gd name="T9" fmla="*/ 0 h 55"/>
                <a:gd name="T10" fmla="*/ 2 w 12"/>
                <a:gd name="T11" fmla="*/ 0 h 55"/>
                <a:gd name="T12" fmla="*/ 1 w 12"/>
                <a:gd name="T13" fmla="*/ 0 h 55"/>
                <a:gd name="T14" fmla="*/ 1 w 12"/>
                <a:gd name="T15" fmla="*/ 0 h 55"/>
                <a:gd name="T16" fmla="*/ 0 w 12"/>
                <a:gd name="T17" fmla="*/ 0 h 55"/>
                <a:gd name="T18" fmla="*/ 0 w 12"/>
                <a:gd name="T19" fmla="*/ 12 h 55"/>
                <a:gd name="T20" fmla="*/ 0 w 12"/>
                <a:gd name="T21" fmla="*/ 12 h 55"/>
                <a:gd name="T22" fmla="*/ 1 w 12"/>
                <a:gd name="T23" fmla="*/ 12 h 55"/>
                <a:gd name="T24" fmla="*/ 1 w 12"/>
                <a:gd name="T25" fmla="*/ 13 h 55"/>
                <a:gd name="T26" fmla="*/ 2 w 12"/>
                <a:gd name="T27" fmla="*/ 13 h 55"/>
                <a:gd name="T28" fmla="*/ 2 w 12"/>
                <a:gd name="T29" fmla="*/ 13 h 55"/>
                <a:gd name="T30" fmla="*/ 3 w 12"/>
                <a:gd name="T31" fmla="*/ 13 h 55"/>
                <a:gd name="T32" fmla="*/ 3 w 12"/>
                <a:gd name="T33" fmla="*/ 12 h 55"/>
                <a:gd name="T34" fmla="*/ 3 w 12"/>
                <a:gd name="T35" fmla="*/ 12 h 55"/>
                <a:gd name="T36" fmla="*/ 3 w 12"/>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12" y="5"/>
                  </a:moveTo>
                  <a:lnTo>
                    <a:pt x="12" y="3"/>
                  </a:lnTo>
                  <a:lnTo>
                    <a:pt x="12" y="1"/>
                  </a:lnTo>
                  <a:lnTo>
                    <a:pt x="10" y="0"/>
                  </a:lnTo>
                  <a:lnTo>
                    <a:pt x="8" y="0"/>
                  </a:lnTo>
                  <a:lnTo>
                    <a:pt x="6" y="0"/>
                  </a:lnTo>
                  <a:lnTo>
                    <a:pt x="4" y="0"/>
                  </a:lnTo>
                  <a:lnTo>
                    <a:pt x="2" y="1"/>
                  </a:lnTo>
                  <a:lnTo>
                    <a:pt x="0" y="3"/>
                  </a:lnTo>
                  <a:lnTo>
                    <a:pt x="0" y="48"/>
                  </a:lnTo>
                  <a:lnTo>
                    <a:pt x="0" y="49"/>
                  </a:lnTo>
                  <a:lnTo>
                    <a:pt x="2" y="51"/>
                  </a:lnTo>
                  <a:lnTo>
                    <a:pt x="4" y="53"/>
                  </a:lnTo>
                  <a:lnTo>
                    <a:pt x="6" y="55"/>
                  </a:lnTo>
                  <a:lnTo>
                    <a:pt x="8" y="55"/>
                  </a:lnTo>
                  <a:lnTo>
                    <a:pt x="10" y="53"/>
                  </a:lnTo>
                  <a:lnTo>
                    <a:pt x="12" y="51"/>
                  </a:lnTo>
                  <a:lnTo>
                    <a:pt x="12" y="49"/>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602" name="Freeform 25">
              <a:extLst>
                <a:ext uri="{FF2B5EF4-FFF2-40B4-BE49-F238E27FC236}">
                  <a16:creationId xmlns:a16="http://schemas.microsoft.com/office/drawing/2014/main" id="{D7795C85-A0A2-FEC2-3D9D-9F7691DF8A5E}"/>
                </a:ext>
              </a:extLst>
            </p:cNvPr>
            <p:cNvSpPr>
              <a:spLocks/>
            </p:cNvSpPr>
            <p:nvPr/>
          </p:nvSpPr>
          <p:spPr bwMode="auto">
            <a:xfrm>
              <a:off x="1548" y="2506"/>
              <a:ext cx="6" cy="20"/>
            </a:xfrm>
            <a:custGeom>
              <a:avLst/>
              <a:gdLst>
                <a:gd name="T0" fmla="*/ 3 w 12"/>
                <a:gd name="T1" fmla="*/ 2 h 39"/>
                <a:gd name="T2" fmla="*/ 3 w 12"/>
                <a:gd name="T3" fmla="*/ 1 h 39"/>
                <a:gd name="T4" fmla="*/ 3 w 12"/>
                <a:gd name="T5" fmla="*/ 1 h 39"/>
                <a:gd name="T6" fmla="*/ 3 w 12"/>
                <a:gd name="T7" fmla="*/ 0 h 39"/>
                <a:gd name="T8" fmla="*/ 2 w 12"/>
                <a:gd name="T9" fmla="*/ 0 h 39"/>
                <a:gd name="T10" fmla="*/ 2 w 12"/>
                <a:gd name="T11" fmla="*/ 0 h 39"/>
                <a:gd name="T12" fmla="*/ 1 w 12"/>
                <a:gd name="T13" fmla="*/ 0 h 39"/>
                <a:gd name="T14" fmla="*/ 1 w 12"/>
                <a:gd name="T15" fmla="*/ 1 h 39"/>
                <a:gd name="T16" fmla="*/ 0 w 12"/>
                <a:gd name="T17" fmla="*/ 1 h 39"/>
                <a:gd name="T18" fmla="*/ 0 w 12"/>
                <a:gd name="T19" fmla="*/ 9 h 39"/>
                <a:gd name="T20" fmla="*/ 0 w 12"/>
                <a:gd name="T21" fmla="*/ 9 h 39"/>
                <a:gd name="T22" fmla="*/ 1 w 12"/>
                <a:gd name="T23" fmla="*/ 9 h 39"/>
                <a:gd name="T24" fmla="*/ 1 w 12"/>
                <a:gd name="T25" fmla="*/ 10 h 39"/>
                <a:gd name="T26" fmla="*/ 2 w 12"/>
                <a:gd name="T27" fmla="*/ 10 h 39"/>
                <a:gd name="T28" fmla="*/ 2 w 12"/>
                <a:gd name="T29" fmla="*/ 10 h 39"/>
                <a:gd name="T30" fmla="*/ 2 w 12"/>
                <a:gd name="T31" fmla="*/ 10 h 39"/>
                <a:gd name="T32" fmla="*/ 3 w 12"/>
                <a:gd name="T33" fmla="*/ 9 h 39"/>
                <a:gd name="T34" fmla="*/ 3 w 12"/>
                <a:gd name="T35" fmla="*/ 9 h 39"/>
                <a:gd name="T36" fmla="*/ 3 w 12"/>
                <a:gd name="T37" fmla="*/ 2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39">
                  <a:moveTo>
                    <a:pt x="12" y="5"/>
                  </a:moveTo>
                  <a:lnTo>
                    <a:pt x="12" y="4"/>
                  </a:lnTo>
                  <a:lnTo>
                    <a:pt x="12" y="2"/>
                  </a:lnTo>
                  <a:lnTo>
                    <a:pt x="10" y="0"/>
                  </a:lnTo>
                  <a:lnTo>
                    <a:pt x="8" y="0"/>
                  </a:lnTo>
                  <a:lnTo>
                    <a:pt x="6" y="0"/>
                  </a:lnTo>
                  <a:lnTo>
                    <a:pt x="4" y="0"/>
                  </a:lnTo>
                  <a:lnTo>
                    <a:pt x="2" y="2"/>
                  </a:lnTo>
                  <a:lnTo>
                    <a:pt x="0" y="4"/>
                  </a:lnTo>
                  <a:lnTo>
                    <a:pt x="0" y="33"/>
                  </a:lnTo>
                  <a:lnTo>
                    <a:pt x="2" y="35"/>
                  </a:lnTo>
                  <a:lnTo>
                    <a:pt x="4" y="37"/>
                  </a:lnTo>
                  <a:lnTo>
                    <a:pt x="6" y="39"/>
                  </a:lnTo>
                  <a:lnTo>
                    <a:pt x="8" y="37"/>
                  </a:lnTo>
                  <a:lnTo>
                    <a:pt x="10" y="35"/>
                  </a:lnTo>
                  <a:lnTo>
                    <a:pt x="12" y="35"/>
                  </a:lnTo>
                  <a:lnTo>
                    <a:pt x="12"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603" name="Freeform 26">
              <a:extLst>
                <a:ext uri="{FF2B5EF4-FFF2-40B4-BE49-F238E27FC236}">
                  <a16:creationId xmlns:a16="http://schemas.microsoft.com/office/drawing/2014/main" id="{784C6E7A-B9EE-8944-01FB-AE8E704D8F07}"/>
                </a:ext>
              </a:extLst>
            </p:cNvPr>
            <p:cNvSpPr>
              <a:spLocks/>
            </p:cNvSpPr>
            <p:nvPr/>
          </p:nvSpPr>
          <p:spPr bwMode="auto">
            <a:xfrm>
              <a:off x="1521" y="2521"/>
              <a:ext cx="59" cy="60"/>
            </a:xfrm>
            <a:custGeom>
              <a:avLst/>
              <a:gdLst>
                <a:gd name="T0" fmla="*/ 0 w 120"/>
                <a:gd name="T1" fmla="*/ 0 h 120"/>
                <a:gd name="T2" fmla="*/ 15 w 120"/>
                <a:gd name="T3" fmla="*/ 30 h 120"/>
                <a:gd name="T4" fmla="*/ 29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3560" name="Group 27">
            <a:extLst>
              <a:ext uri="{FF2B5EF4-FFF2-40B4-BE49-F238E27FC236}">
                <a16:creationId xmlns:a16="http://schemas.microsoft.com/office/drawing/2014/main" id="{6DB85913-027E-AAE9-752A-5C5408388D15}"/>
              </a:ext>
            </a:extLst>
          </p:cNvPr>
          <p:cNvGrpSpPr>
            <a:grpSpLocks/>
          </p:cNvGrpSpPr>
          <p:nvPr/>
        </p:nvGrpSpPr>
        <p:grpSpPr bwMode="auto">
          <a:xfrm>
            <a:off x="5662613" y="4292600"/>
            <a:ext cx="95250" cy="793750"/>
            <a:chOff x="3731" y="2081"/>
            <a:chExt cx="60" cy="500"/>
          </a:xfrm>
        </p:grpSpPr>
        <p:sp>
          <p:nvSpPr>
            <p:cNvPr id="23578" name="Freeform 28">
              <a:extLst>
                <a:ext uri="{FF2B5EF4-FFF2-40B4-BE49-F238E27FC236}">
                  <a16:creationId xmlns:a16="http://schemas.microsoft.com/office/drawing/2014/main" id="{3B4A11C1-C50C-4CEE-CB0B-35ED7936953E}"/>
                </a:ext>
              </a:extLst>
            </p:cNvPr>
            <p:cNvSpPr>
              <a:spLocks/>
            </p:cNvSpPr>
            <p:nvPr/>
          </p:nvSpPr>
          <p:spPr bwMode="auto">
            <a:xfrm>
              <a:off x="3759" y="2081"/>
              <a:ext cx="5" cy="28"/>
            </a:xfrm>
            <a:custGeom>
              <a:avLst/>
              <a:gdLst>
                <a:gd name="T0" fmla="*/ 2 w 11"/>
                <a:gd name="T1" fmla="*/ 2 h 55"/>
                <a:gd name="T2" fmla="*/ 2 w 11"/>
                <a:gd name="T3" fmla="*/ 2 h 55"/>
                <a:gd name="T4" fmla="*/ 2 w 11"/>
                <a:gd name="T5" fmla="*/ 1 h 55"/>
                <a:gd name="T6" fmla="*/ 2 w 11"/>
                <a:gd name="T7" fmla="*/ 1 h 55"/>
                <a:gd name="T8" fmla="*/ 1 w 11"/>
                <a:gd name="T9" fmla="*/ 0 h 55"/>
                <a:gd name="T10" fmla="*/ 1 w 11"/>
                <a:gd name="T11" fmla="*/ 0 h 55"/>
                <a:gd name="T12" fmla="*/ 1 w 11"/>
                <a:gd name="T13" fmla="*/ 1 h 55"/>
                <a:gd name="T14" fmla="*/ 0 w 11"/>
                <a:gd name="T15" fmla="*/ 1 h 55"/>
                <a:gd name="T16" fmla="*/ 0 w 11"/>
                <a:gd name="T17" fmla="*/ 2 h 55"/>
                <a:gd name="T18" fmla="*/ 0 w 11"/>
                <a:gd name="T19" fmla="*/ 12 h 55"/>
                <a:gd name="T20" fmla="*/ 0 w 11"/>
                <a:gd name="T21" fmla="*/ 13 h 55"/>
                <a:gd name="T22" fmla="*/ 0 w 11"/>
                <a:gd name="T23" fmla="*/ 13 h 55"/>
                <a:gd name="T24" fmla="*/ 1 w 11"/>
                <a:gd name="T25" fmla="*/ 14 h 55"/>
                <a:gd name="T26" fmla="*/ 1 w 11"/>
                <a:gd name="T27" fmla="*/ 14 h 55"/>
                <a:gd name="T28" fmla="*/ 2 w 11"/>
                <a:gd name="T29" fmla="*/ 14 h 55"/>
                <a:gd name="T30" fmla="*/ 2 w 11"/>
                <a:gd name="T31" fmla="*/ 14 h 55"/>
                <a:gd name="T32" fmla="*/ 2 w 11"/>
                <a:gd name="T33" fmla="*/ 13 h 55"/>
                <a:gd name="T34" fmla="*/ 2 w 11"/>
                <a:gd name="T35" fmla="*/ 13 h 55"/>
                <a:gd name="T36" fmla="*/ 2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8"/>
                  </a:moveTo>
                  <a:lnTo>
                    <a:pt x="11" y="6"/>
                  </a:lnTo>
                  <a:lnTo>
                    <a:pt x="9" y="4"/>
                  </a:lnTo>
                  <a:lnTo>
                    <a:pt x="8" y="2"/>
                  </a:lnTo>
                  <a:lnTo>
                    <a:pt x="6" y="0"/>
                  </a:lnTo>
                  <a:lnTo>
                    <a:pt x="4" y="2"/>
                  </a:lnTo>
                  <a:lnTo>
                    <a:pt x="2" y="4"/>
                  </a:lnTo>
                  <a:lnTo>
                    <a:pt x="0" y="6"/>
                  </a:lnTo>
                  <a:lnTo>
                    <a:pt x="0" y="48"/>
                  </a:lnTo>
                  <a:lnTo>
                    <a:pt x="0" y="50"/>
                  </a:lnTo>
                  <a:lnTo>
                    <a:pt x="2" y="52"/>
                  </a:lnTo>
                  <a:lnTo>
                    <a:pt x="4" y="54"/>
                  </a:lnTo>
                  <a:lnTo>
                    <a:pt x="6" y="55"/>
                  </a:lnTo>
                  <a:lnTo>
                    <a:pt x="8" y="55"/>
                  </a:lnTo>
                  <a:lnTo>
                    <a:pt x="9" y="54"/>
                  </a:lnTo>
                  <a:lnTo>
                    <a:pt x="11" y="52"/>
                  </a:lnTo>
                  <a:lnTo>
                    <a:pt x="11" y="50"/>
                  </a:lnTo>
                  <a:lnTo>
                    <a:pt x="11" y="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79" name="Freeform 29">
              <a:extLst>
                <a:ext uri="{FF2B5EF4-FFF2-40B4-BE49-F238E27FC236}">
                  <a16:creationId xmlns:a16="http://schemas.microsoft.com/office/drawing/2014/main" id="{5E10B331-B057-9421-B761-989AEBCF2481}"/>
                </a:ext>
              </a:extLst>
            </p:cNvPr>
            <p:cNvSpPr>
              <a:spLocks/>
            </p:cNvSpPr>
            <p:nvPr/>
          </p:nvSpPr>
          <p:spPr bwMode="auto">
            <a:xfrm>
              <a:off x="3759" y="2120"/>
              <a:ext cx="5" cy="27"/>
            </a:xfrm>
            <a:custGeom>
              <a:avLst/>
              <a:gdLst>
                <a:gd name="T0" fmla="*/ 2 w 11"/>
                <a:gd name="T1" fmla="*/ 1 h 55"/>
                <a:gd name="T2" fmla="*/ 2 w 11"/>
                <a:gd name="T3" fmla="*/ 0 h 55"/>
                <a:gd name="T4" fmla="*/ 2 w 11"/>
                <a:gd name="T5" fmla="*/ 0 h 55"/>
                <a:gd name="T6" fmla="*/ 2 w 11"/>
                <a:gd name="T7" fmla="*/ 0 h 55"/>
                <a:gd name="T8" fmla="*/ 2 w 11"/>
                <a:gd name="T9" fmla="*/ 0 h 55"/>
                <a:gd name="T10" fmla="*/ 1 w 11"/>
                <a:gd name="T11" fmla="*/ 0 h 55"/>
                <a:gd name="T12" fmla="*/ 1 w 11"/>
                <a:gd name="T13" fmla="*/ 0 h 55"/>
                <a:gd name="T14" fmla="*/ 0 w 11"/>
                <a:gd name="T15" fmla="*/ 0 h 55"/>
                <a:gd name="T16" fmla="*/ 0 w 11"/>
                <a:gd name="T17" fmla="*/ 0 h 55"/>
                <a:gd name="T18" fmla="*/ 0 w 11"/>
                <a:gd name="T19" fmla="*/ 11 h 55"/>
                <a:gd name="T20" fmla="*/ 0 w 11"/>
                <a:gd name="T21" fmla="*/ 12 h 55"/>
                <a:gd name="T22" fmla="*/ 0 w 11"/>
                <a:gd name="T23" fmla="*/ 12 h 55"/>
                <a:gd name="T24" fmla="*/ 1 w 11"/>
                <a:gd name="T25" fmla="*/ 13 h 55"/>
                <a:gd name="T26" fmla="*/ 1 w 11"/>
                <a:gd name="T27" fmla="*/ 13 h 55"/>
                <a:gd name="T28" fmla="*/ 2 w 11"/>
                <a:gd name="T29" fmla="*/ 13 h 55"/>
                <a:gd name="T30" fmla="*/ 2 w 11"/>
                <a:gd name="T31" fmla="*/ 13 h 55"/>
                <a:gd name="T32" fmla="*/ 2 w 11"/>
                <a:gd name="T33" fmla="*/ 12 h 55"/>
                <a:gd name="T34" fmla="*/ 2 w 11"/>
                <a:gd name="T35" fmla="*/ 12 h 55"/>
                <a:gd name="T36" fmla="*/ 2 w 11"/>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3"/>
                  </a:lnTo>
                  <a:lnTo>
                    <a:pt x="11" y="1"/>
                  </a:lnTo>
                  <a:lnTo>
                    <a:pt x="9" y="0"/>
                  </a:lnTo>
                  <a:lnTo>
                    <a:pt x="8" y="0"/>
                  </a:lnTo>
                  <a:lnTo>
                    <a:pt x="6" y="0"/>
                  </a:lnTo>
                  <a:lnTo>
                    <a:pt x="4" y="0"/>
                  </a:lnTo>
                  <a:lnTo>
                    <a:pt x="2" y="1"/>
                  </a:lnTo>
                  <a:lnTo>
                    <a:pt x="0" y="3"/>
                  </a:lnTo>
                  <a:lnTo>
                    <a:pt x="0" y="47"/>
                  </a:lnTo>
                  <a:lnTo>
                    <a:pt x="0" y="49"/>
                  </a:lnTo>
                  <a:lnTo>
                    <a:pt x="2" y="51"/>
                  </a:lnTo>
                  <a:lnTo>
                    <a:pt x="4" y="53"/>
                  </a:lnTo>
                  <a:lnTo>
                    <a:pt x="6" y="55"/>
                  </a:lnTo>
                  <a:lnTo>
                    <a:pt x="8" y="55"/>
                  </a:lnTo>
                  <a:lnTo>
                    <a:pt x="9" y="53"/>
                  </a:lnTo>
                  <a:lnTo>
                    <a:pt x="11" y="51"/>
                  </a:lnTo>
                  <a:lnTo>
                    <a:pt x="11" y="49"/>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0" name="Freeform 30">
              <a:extLst>
                <a:ext uri="{FF2B5EF4-FFF2-40B4-BE49-F238E27FC236}">
                  <a16:creationId xmlns:a16="http://schemas.microsoft.com/office/drawing/2014/main" id="{02B2FBB5-3426-B87A-00B8-5C5FC2ADF346}"/>
                </a:ext>
              </a:extLst>
            </p:cNvPr>
            <p:cNvSpPr>
              <a:spLocks/>
            </p:cNvSpPr>
            <p:nvPr/>
          </p:nvSpPr>
          <p:spPr bwMode="auto">
            <a:xfrm>
              <a:off x="3759" y="2158"/>
              <a:ext cx="5" cy="28"/>
            </a:xfrm>
            <a:custGeom>
              <a:avLst/>
              <a:gdLst>
                <a:gd name="T0" fmla="*/ 2 w 11"/>
                <a:gd name="T1" fmla="*/ 2 h 55"/>
                <a:gd name="T2" fmla="*/ 2 w 11"/>
                <a:gd name="T3" fmla="*/ 1 h 55"/>
                <a:gd name="T4" fmla="*/ 2 w 11"/>
                <a:gd name="T5" fmla="*/ 1 h 55"/>
                <a:gd name="T6" fmla="*/ 2 w 11"/>
                <a:gd name="T7" fmla="*/ 0 h 55"/>
                <a:gd name="T8" fmla="*/ 2 w 11"/>
                <a:gd name="T9" fmla="*/ 0 h 55"/>
                <a:gd name="T10" fmla="*/ 1 w 11"/>
                <a:gd name="T11" fmla="*/ 0 h 55"/>
                <a:gd name="T12" fmla="*/ 1 w 11"/>
                <a:gd name="T13" fmla="*/ 0 h 55"/>
                <a:gd name="T14" fmla="*/ 0 w 11"/>
                <a:gd name="T15" fmla="*/ 1 h 55"/>
                <a:gd name="T16" fmla="*/ 0 w 11"/>
                <a:gd name="T17" fmla="*/ 1 h 55"/>
                <a:gd name="T18" fmla="*/ 0 w 11"/>
                <a:gd name="T19" fmla="*/ 12 h 55"/>
                <a:gd name="T20" fmla="*/ 0 w 11"/>
                <a:gd name="T21" fmla="*/ 13 h 55"/>
                <a:gd name="T22" fmla="*/ 0 w 11"/>
                <a:gd name="T23" fmla="*/ 13 h 55"/>
                <a:gd name="T24" fmla="*/ 1 w 11"/>
                <a:gd name="T25" fmla="*/ 14 h 55"/>
                <a:gd name="T26" fmla="*/ 1 w 11"/>
                <a:gd name="T27" fmla="*/ 14 h 55"/>
                <a:gd name="T28" fmla="*/ 2 w 11"/>
                <a:gd name="T29" fmla="*/ 14 h 55"/>
                <a:gd name="T30" fmla="*/ 2 w 11"/>
                <a:gd name="T31" fmla="*/ 14 h 55"/>
                <a:gd name="T32" fmla="*/ 2 w 11"/>
                <a:gd name="T33" fmla="*/ 13 h 55"/>
                <a:gd name="T34" fmla="*/ 2 w 11"/>
                <a:gd name="T35" fmla="*/ 13 h 55"/>
                <a:gd name="T36" fmla="*/ 2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4"/>
                  </a:lnTo>
                  <a:lnTo>
                    <a:pt x="11" y="2"/>
                  </a:lnTo>
                  <a:lnTo>
                    <a:pt x="9" y="0"/>
                  </a:lnTo>
                  <a:lnTo>
                    <a:pt x="8" y="0"/>
                  </a:lnTo>
                  <a:lnTo>
                    <a:pt x="6" y="0"/>
                  </a:lnTo>
                  <a:lnTo>
                    <a:pt x="4" y="0"/>
                  </a:lnTo>
                  <a:lnTo>
                    <a:pt x="2" y="2"/>
                  </a:lnTo>
                  <a:lnTo>
                    <a:pt x="0" y="4"/>
                  </a:lnTo>
                  <a:lnTo>
                    <a:pt x="0" y="48"/>
                  </a:lnTo>
                  <a:lnTo>
                    <a:pt x="0" y="50"/>
                  </a:lnTo>
                  <a:lnTo>
                    <a:pt x="2" y="51"/>
                  </a:lnTo>
                  <a:lnTo>
                    <a:pt x="4" y="53"/>
                  </a:lnTo>
                  <a:lnTo>
                    <a:pt x="6" y="55"/>
                  </a:lnTo>
                  <a:lnTo>
                    <a:pt x="8" y="55"/>
                  </a:lnTo>
                  <a:lnTo>
                    <a:pt x="9" y="53"/>
                  </a:lnTo>
                  <a:lnTo>
                    <a:pt x="11" y="51"/>
                  </a:lnTo>
                  <a:lnTo>
                    <a:pt x="11" y="50"/>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1" name="Freeform 31">
              <a:extLst>
                <a:ext uri="{FF2B5EF4-FFF2-40B4-BE49-F238E27FC236}">
                  <a16:creationId xmlns:a16="http://schemas.microsoft.com/office/drawing/2014/main" id="{327CB389-18A2-9A1F-DE5F-36BCF65CE41A}"/>
                </a:ext>
              </a:extLst>
            </p:cNvPr>
            <p:cNvSpPr>
              <a:spLocks/>
            </p:cNvSpPr>
            <p:nvPr/>
          </p:nvSpPr>
          <p:spPr bwMode="auto">
            <a:xfrm>
              <a:off x="3759" y="2197"/>
              <a:ext cx="5" cy="28"/>
            </a:xfrm>
            <a:custGeom>
              <a:avLst/>
              <a:gdLst>
                <a:gd name="T0" fmla="*/ 2 w 11"/>
                <a:gd name="T1" fmla="*/ 2 h 56"/>
                <a:gd name="T2" fmla="*/ 2 w 11"/>
                <a:gd name="T3" fmla="*/ 1 h 56"/>
                <a:gd name="T4" fmla="*/ 2 w 11"/>
                <a:gd name="T5" fmla="*/ 1 h 56"/>
                <a:gd name="T6" fmla="*/ 2 w 11"/>
                <a:gd name="T7" fmla="*/ 0 h 56"/>
                <a:gd name="T8" fmla="*/ 2 w 11"/>
                <a:gd name="T9" fmla="*/ 0 h 56"/>
                <a:gd name="T10" fmla="*/ 1 w 11"/>
                <a:gd name="T11" fmla="*/ 0 h 56"/>
                <a:gd name="T12" fmla="*/ 1 w 11"/>
                <a:gd name="T13" fmla="*/ 0 h 56"/>
                <a:gd name="T14" fmla="*/ 0 w 11"/>
                <a:gd name="T15" fmla="*/ 1 h 56"/>
                <a:gd name="T16" fmla="*/ 0 w 11"/>
                <a:gd name="T17" fmla="*/ 1 h 56"/>
                <a:gd name="T18" fmla="*/ 0 w 11"/>
                <a:gd name="T19" fmla="*/ 12 h 56"/>
                <a:gd name="T20" fmla="*/ 0 w 11"/>
                <a:gd name="T21" fmla="*/ 13 h 56"/>
                <a:gd name="T22" fmla="*/ 0 w 11"/>
                <a:gd name="T23" fmla="*/ 13 h 56"/>
                <a:gd name="T24" fmla="*/ 1 w 11"/>
                <a:gd name="T25" fmla="*/ 14 h 56"/>
                <a:gd name="T26" fmla="*/ 1 w 11"/>
                <a:gd name="T27" fmla="*/ 14 h 56"/>
                <a:gd name="T28" fmla="*/ 2 w 11"/>
                <a:gd name="T29" fmla="*/ 14 h 56"/>
                <a:gd name="T30" fmla="*/ 2 w 11"/>
                <a:gd name="T31" fmla="*/ 14 h 56"/>
                <a:gd name="T32" fmla="*/ 2 w 11"/>
                <a:gd name="T33" fmla="*/ 13 h 56"/>
                <a:gd name="T34" fmla="*/ 2 w 11"/>
                <a:gd name="T35" fmla="*/ 13 h 56"/>
                <a:gd name="T36" fmla="*/ 2 w 11"/>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6">
                  <a:moveTo>
                    <a:pt x="11" y="6"/>
                  </a:moveTo>
                  <a:lnTo>
                    <a:pt x="11" y="4"/>
                  </a:lnTo>
                  <a:lnTo>
                    <a:pt x="11" y="2"/>
                  </a:lnTo>
                  <a:lnTo>
                    <a:pt x="9" y="0"/>
                  </a:lnTo>
                  <a:lnTo>
                    <a:pt x="8" y="0"/>
                  </a:lnTo>
                  <a:lnTo>
                    <a:pt x="6" y="0"/>
                  </a:lnTo>
                  <a:lnTo>
                    <a:pt x="4" y="0"/>
                  </a:lnTo>
                  <a:lnTo>
                    <a:pt x="2" y="2"/>
                  </a:lnTo>
                  <a:lnTo>
                    <a:pt x="0" y="4"/>
                  </a:lnTo>
                  <a:lnTo>
                    <a:pt x="0" y="48"/>
                  </a:lnTo>
                  <a:lnTo>
                    <a:pt x="0" y="50"/>
                  </a:lnTo>
                  <a:lnTo>
                    <a:pt x="2" y="52"/>
                  </a:lnTo>
                  <a:lnTo>
                    <a:pt x="4" y="54"/>
                  </a:lnTo>
                  <a:lnTo>
                    <a:pt x="6" y="56"/>
                  </a:lnTo>
                  <a:lnTo>
                    <a:pt x="8" y="56"/>
                  </a:lnTo>
                  <a:lnTo>
                    <a:pt x="9" y="54"/>
                  </a:lnTo>
                  <a:lnTo>
                    <a:pt x="11" y="52"/>
                  </a:lnTo>
                  <a:lnTo>
                    <a:pt x="11" y="50"/>
                  </a:lnTo>
                  <a:lnTo>
                    <a:pt x="11"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2" name="Freeform 32">
              <a:extLst>
                <a:ext uri="{FF2B5EF4-FFF2-40B4-BE49-F238E27FC236}">
                  <a16:creationId xmlns:a16="http://schemas.microsoft.com/office/drawing/2014/main" id="{BA3ACDA1-164C-4778-FE73-C17584C34A18}"/>
                </a:ext>
              </a:extLst>
            </p:cNvPr>
            <p:cNvSpPr>
              <a:spLocks/>
            </p:cNvSpPr>
            <p:nvPr/>
          </p:nvSpPr>
          <p:spPr bwMode="auto">
            <a:xfrm>
              <a:off x="3759" y="2236"/>
              <a:ext cx="5" cy="27"/>
            </a:xfrm>
            <a:custGeom>
              <a:avLst/>
              <a:gdLst>
                <a:gd name="T0" fmla="*/ 2 w 11"/>
                <a:gd name="T1" fmla="*/ 1 h 55"/>
                <a:gd name="T2" fmla="*/ 2 w 11"/>
                <a:gd name="T3" fmla="*/ 0 h 55"/>
                <a:gd name="T4" fmla="*/ 2 w 11"/>
                <a:gd name="T5" fmla="*/ 0 h 55"/>
                <a:gd name="T6" fmla="*/ 2 w 11"/>
                <a:gd name="T7" fmla="*/ 0 h 55"/>
                <a:gd name="T8" fmla="*/ 2 w 11"/>
                <a:gd name="T9" fmla="*/ 0 h 55"/>
                <a:gd name="T10" fmla="*/ 1 w 11"/>
                <a:gd name="T11" fmla="*/ 0 h 55"/>
                <a:gd name="T12" fmla="*/ 1 w 11"/>
                <a:gd name="T13" fmla="*/ 0 h 55"/>
                <a:gd name="T14" fmla="*/ 0 w 11"/>
                <a:gd name="T15" fmla="*/ 0 h 55"/>
                <a:gd name="T16" fmla="*/ 0 w 11"/>
                <a:gd name="T17" fmla="*/ 0 h 55"/>
                <a:gd name="T18" fmla="*/ 0 w 11"/>
                <a:gd name="T19" fmla="*/ 11 h 55"/>
                <a:gd name="T20" fmla="*/ 0 w 11"/>
                <a:gd name="T21" fmla="*/ 12 h 55"/>
                <a:gd name="T22" fmla="*/ 0 w 11"/>
                <a:gd name="T23" fmla="*/ 12 h 55"/>
                <a:gd name="T24" fmla="*/ 1 w 11"/>
                <a:gd name="T25" fmla="*/ 13 h 55"/>
                <a:gd name="T26" fmla="*/ 1 w 11"/>
                <a:gd name="T27" fmla="*/ 13 h 55"/>
                <a:gd name="T28" fmla="*/ 2 w 11"/>
                <a:gd name="T29" fmla="*/ 13 h 55"/>
                <a:gd name="T30" fmla="*/ 2 w 11"/>
                <a:gd name="T31" fmla="*/ 13 h 55"/>
                <a:gd name="T32" fmla="*/ 2 w 11"/>
                <a:gd name="T33" fmla="*/ 12 h 55"/>
                <a:gd name="T34" fmla="*/ 2 w 11"/>
                <a:gd name="T35" fmla="*/ 12 h 55"/>
                <a:gd name="T36" fmla="*/ 2 w 11"/>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3"/>
                  </a:lnTo>
                  <a:lnTo>
                    <a:pt x="11" y="1"/>
                  </a:lnTo>
                  <a:lnTo>
                    <a:pt x="9" y="0"/>
                  </a:lnTo>
                  <a:lnTo>
                    <a:pt x="8" y="0"/>
                  </a:lnTo>
                  <a:lnTo>
                    <a:pt x="6" y="0"/>
                  </a:lnTo>
                  <a:lnTo>
                    <a:pt x="4" y="0"/>
                  </a:lnTo>
                  <a:lnTo>
                    <a:pt x="2" y="1"/>
                  </a:lnTo>
                  <a:lnTo>
                    <a:pt x="0" y="3"/>
                  </a:lnTo>
                  <a:lnTo>
                    <a:pt x="0" y="47"/>
                  </a:lnTo>
                  <a:lnTo>
                    <a:pt x="0" y="49"/>
                  </a:lnTo>
                  <a:lnTo>
                    <a:pt x="2" y="51"/>
                  </a:lnTo>
                  <a:lnTo>
                    <a:pt x="4" y="53"/>
                  </a:lnTo>
                  <a:lnTo>
                    <a:pt x="6" y="55"/>
                  </a:lnTo>
                  <a:lnTo>
                    <a:pt x="8" y="55"/>
                  </a:lnTo>
                  <a:lnTo>
                    <a:pt x="9" y="53"/>
                  </a:lnTo>
                  <a:lnTo>
                    <a:pt x="11" y="51"/>
                  </a:lnTo>
                  <a:lnTo>
                    <a:pt x="11" y="49"/>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3" name="Freeform 33">
              <a:extLst>
                <a:ext uri="{FF2B5EF4-FFF2-40B4-BE49-F238E27FC236}">
                  <a16:creationId xmlns:a16="http://schemas.microsoft.com/office/drawing/2014/main" id="{5C6A39CF-84E1-AE24-BFE1-974B4D1B69DE}"/>
                </a:ext>
              </a:extLst>
            </p:cNvPr>
            <p:cNvSpPr>
              <a:spLocks/>
            </p:cNvSpPr>
            <p:nvPr/>
          </p:nvSpPr>
          <p:spPr bwMode="auto">
            <a:xfrm>
              <a:off x="3759" y="2274"/>
              <a:ext cx="5" cy="28"/>
            </a:xfrm>
            <a:custGeom>
              <a:avLst/>
              <a:gdLst>
                <a:gd name="T0" fmla="*/ 2 w 11"/>
                <a:gd name="T1" fmla="*/ 2 h 55"/>
                <a:gd name="T2" fmla="*/ 2 w 11"/>
                <a:gd name="T3" fmla="*/ 1 h 55"/>
                <a:gd name="T4" fmla="*/ 2 w 11"/>
                <a:gd name="T5" fmla="*/ 1 h 55"/>
                <a:gd name="T6" fmla="*/ 2 w 11"/>
                <a:gd name="T7" fmla="*/ 0 h 55"/>
                <a:gd name="T8" fmla="*/ 2 w 11"/>
                <a:gd name="T9" fmla="*/ 0 h 55"/>
                <a:gd name="T10" fmla="*/ 1 w 11"/>
                <a:gd name="T11" fmla="*/ 0 h 55"/>
                <a:gd name="T12" fmla="*/ 1 w 11"/>
                <a:gd name="T13" fmla="*/ 0 h 55"/>
                <a:gd name="T14" fmla="*/ 0 w 11"/>
                <a:gd name="T15" fmla="*/ 1 h 55"/>
                <a:gd name="T16" fmla="*/ 0 w 11"/>
                <a:gd name="T17" fmla="*/ 1 h 55"/>
                <a:gd name="T18" fmla="*/ 0 w 11"/>
                <a:gd name="T19" fmla="*/ 12 h 55"/>
                <a:gd name="T20" fmla="*/ 0 w 11"/>
                <a:gd name="T21" fmla="*/ 13 h 55"/>
                <a:gd name="T22" fmla="*/ 0 w 11"/>
                <a:gd name="T23" fmla="*/ 13 h 55"/>
                <a:gd name="T24" fmla="*/ 1 w 11"/>
                <a:gd name="T25" fmla="*/ 14 h 55"/>
                <a:gd name="T26" fmla="*/ 1 w 11"/>
                <a:gd name="T27" fmla="*/ 14 h 55"/>
                <a:gd name="T28" fmla="*/ 2 w 11"/>
                <a:gd name="T29" fmla="*/ 14 h 55"/>
                <a:gd name="T30" fmla="*/ 2 w 11"/>
                <a:gd name="T31" fmla="*/ 14 h 55"/>
                <a:gd name="T32" fmla="*/ 2 w 11"/>
                <a:gd name="T33" fmla="*/ 13 h 55"/>
                <a:gd name="T34" fmla="*/ 2 w 11"/>
                <a:gd name="T35" fmla="*/ 13 h 55"/>
                <a:gd name="T36" fmla="*/ 2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4"/>
                  </a:lnTo>
                  <a:lnTo>
                    <a:pt x="11" y="2"/>
                  </a:lnTo>
                  <a:lnTo>
                    <a:pt x="9" y="0"/>
                  </a:lnTo>
                  <a:lnTo>
                    <a:pt x="8" y="0"/>
                  </a:lnTo>
                  <a:lnTo>
                    <a:pt x="6" y="0"/>
                  </a:lnTo>
                  <a:lnTo>
                    <a:pt x="4" y="0"/>
                  </a:lnTo>
                  <a:lnTo>
                    <a:pt x="2" y="2"/>
                  </a:lnTo>
                  <a:lnTo>
                    <a:pt x="0" y="4"/>
                  </a:lnTo>
                  <a:lnTo>
                    <a:pt x="0" y="48"/>
                  </a:lnTo>
                  <a:lnTo>
                    <a:pt x="0" y="50"/>
                  </a:lnTo>
                  <a:lnTo>
                    <a:pt x="2" y="52"/>
                  </a:lnTo>
                  <a:lnTo>
                    <a:pt x="4" y="53"/>
                  </a:lnTo>
                  <a:lnTo>
                    <a:pt x="6" y="55"/>
                  </a:lnTo>
                  <a:lnTo>
                    <a:pt x="8" y="55"/>
                  </a:lnTo>
                  <a:lnTo>
                    <a:pt x="9" y="53"/>
                  </a:lnTo>
                  <a:lnTo>
                    <a:pt x="11" y="52"/>
                  </a:lnTo>
                  <a:lnTo>
                    <a:pt x="11" y="50"/>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4" name="Freeform 34">
              <a:extLst>
                <a:ext uri="{FF2B5EF4-FFF2-40B4-BE49-F238E27FC236}">
                  <a16:creationId xmlns:a16="http://schemas.microsoft.com/office/drawing/2014/main" id="{9D14F65B-18BC-FC0D-FF42-671165CDF020}"/>
                </a:ext>
              </a:extLst>
            </p:cNvPr>
            <p:cNvSpPr>
              <a:spLocks/>
            </p:cNvSpPr>
            <p:nvPr/>
          </p:nvSpPr>
          <p:spPr bwMode="auto">
            <a:xfrm>
              <a:off x="3759" y="2313"/>
              <a:ext cx="5" cy="28"/>
            </a:xfrm>
            <a:custGeom>
              <a:avLst/>
              <a:gdLst>
                <a:gd name="T0" fmla="*/ 2 w 11"/>
                <a:gd name="T1" fmla="*/ 2 h 56"/>
                <a:gd name="T2" fmla="*/ 2 w 11"/>
                <a:gd name="T3" fmla="*/ 1 h 56"/>
                <a:gd name="T4" fmla="*/ 2 w 11"/>
                <a:gd name="T5" fmla="*/ 1 h 56"/>
                <a:gd name="T6" fmla="*/ 2 w 11"/>
                <a:gd name="T7" fmla="*/ 0 h 56"/>
                <a:gd name="T8" fmla="*/ 2 w 11"/>
                <a:gd name="T9" fmla="*/ 0 h 56"/>
                <a:gd name="T10" fmla="*/ 1 w 11"/>
                <a:gd name="T11" fmla="*/ 0 h 56"/>
                <a:gd name="T12" fmla="*/ 1 w 11"/>
                <a:gd name="T13" fmla="*/ 0 h 56"/>
                <a:gd name="T14" fmla="*/ 0 w 11"/>
                <a:gd name="T15" fmla="*/ 1 h 56"/>
                <a:gd name="T16" fmla="*/ 0 w 11"/>
                <a:gd name="T17" fmla="*/ 1 h 56"/>
                <a:gd name="T18" fmla="*/ 0 w 11"/>
                <a:gd name="T19" fmla="*/ 12 h 56"/>
                <a:gd name="T20" fmla="*/ 0 w 11"/>
                <a:gd name="T21" fmla="*/ 13 h 56"/>
                <a:gd name="T22" fmla="*/ 0 w 11"/>
                <a:gd name="T23" fmla="*/ 13 h 56"/>
                <a:gd name="T24" fmla="*/ 1 w 11"/>
                <a:gd name="T25" fmla="*/ 14 h 56"/>
                <a:gd name="T26" fmla="*/ 1 w 11"/>
                <a:gd name="T27" fmla="*/ 14 h 56"/>
                <a:gd name="T28" fmla="*/ 2 w 11"/>
                <a:gd name="T29" fmla="*/ 14 h 56"/>
                <a:gd name="T30" fmla="*/ 2 w 11"/>
                <a:gd name="T31" fmla="*/ 14 h 56"/>
                <a:gd name="T32" fmla="*/ 2 w 11"/>
                <a:gd name="T33" fmla="*/ 13 h 56"/>
                <a:gd name="T34" fmla="*/ 2 w 11"/>
                <a:gd name="T35" fmla="*/ 13 h 56"/>
                <a:gd name="T36" fmla="*/ 2 w 11"/>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6">
                  <a:moveTo>
                    <a:pt x="11" y="6"/>
                  </a:moveTo>
                  <a:lnTo>
                    <a:pt x="11" y="4"/>
                  </a:lnTo>
                  <a:lnTo>
                    <a:pt x="11" y="2"/>
                  </a:lnTo>
                  <a:lnTo>
                    <a:pt x="9" y="0"/>
                  </a:lnTo>
                  <a:lnTo>
                    <a:pt x="8" y="0"/>
                  </a:lnTo>
                  <a:lnTo>
                    <a:pt x="6" y="0"/>
                  </a:lnTo>
                  <a:lnTo>
                    <a:pt x="4" y="0"/>
                  </a:lnTo>
                  <a:lnTo>
                    <a:pt x="2" y="2"/>
                  </a:lnTo>
                  <a:lnTo>
                    <a:pt x="0" y="4"/>
                  </a:lnTo>
                  <a:lnTo>
                    <a:pt x="0" y="48"/>
                  </a:lnTo>
                  <a:lnTo>
                    <a:pt x="0" y="50"/>
                  </a:lnTo>
                  <a:lnTo>
                    <a:pt x="2" y="52"/>
                  </a:lnTo>
                  <a:lnTo>
                    <a:pt x="4" y="54"/>
                  </a:lnTo>
                  <a:lnTo>
                    <a:pt x="6" y="56"/>
                  </a:lnTo>
                  <a:lnTo>
                    <a:pt x="8" y="56"/>
                  </a:lnTo>
                  <a:lnTo>
                    <a:pt x="9" y="54"/>
                  </a:lnTo>
                  <a:lnTo>
                    <a:pt x="11" y="52"/>
                  </a:lnTo>
                  <a:lnTo>
                    <a:pt x="11" y="50"/>
                  </a:lnTo>
                  <a:lnTo>
                    <a:pt x="11"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5" name="Freeform 35">
              <a:extLst>
                <a:ext uri="{FF2B5EF4-FFF2-40B4-BE49-F238E27FC236}">
                  <a16:creationId xmlns:a16="http://schemas.microsoft.com/office/drawing/2014/main" id="{E57690FC-F8A5-82E3-502B-ECB6597886D1}"/>
                </a:ext>
              </a:extLst>
            </p:cNvPr>
            <p:cNvSpPr>
              <a:spLocks/>
            </p:cNvSpPr>
            <p:nvPr/>
          </p:nvSpPr>
          <p:spPr bwMode="auto">
            <a:xfrm>
              <a:off x="3759" y="2352"/>
              <a:ext cx="5" cy="27"/>
            </a:xfrm>
            <a:custGeom>
              <a:avLst/>
              <a:gdLst>
                <a:gd name="T0" fmla="*/ 2 w 11"/>
                <a:gd name="T1" fmla="*/ 1 h 55"/>
                <a:gd name="T2" fmla="*/ 2 w 11"/>
                <a:gd name="T3" fmla="*/ 0 h 55"/>
                <a:gd name="T4" fmla="*/ 2 w 11"/>
                <a:gd name="T5" fmla="*/ 0 h 55"/>
                <a:gd name="T6" fmla="*/ 2 w 11"/>
                <a:gd name="T7" fmla="*/ 0 h 55"/>
                <a:gd name="T8" fmla="*/ 2 w 11"/>
                <a:gd name="T9" fmla="*/ 0 h 55"/>
                <a:gd name="T10" fmla="*/ 1 w 11"/>
                <a:gd name="T11" fmla="*/ 0 h 55"/>
                <a:gd name="T12" fmla="*/ 1 w 11"/>
                <a:gd name="T13" fmla="*/ 0 h 55"/>
                <a:gd name="T14" fmla="*/ 0 w 11"/>
                <a:gd name="T15" fmla="*/ 0 h 55"/>
                <a:gd name="T16" fmla="*/ 0 w 11"/>
                <a:gd name="T17" fmla="*/ 0 h 55"/>
                <a:gd name="T18" fmla="*/ 0 w 11"/>
                <a:gd name="T19" fmla="*/ 11 h 55"/>
                <a:gd name="T20" fmla="*/ 0 w 11"/>
                <a:gd name="T21" fmla="*/ 12 h 55"/>
                <a:gd name="T22" fmla="*/ 0 w 11"/>
                <a:gd name="T23" fmla="*/ 12 h 55"/>
                <a:gd name="T24" fmla="*/ 1 w 11"/>
                <a:gd name="T25" fmla="*/ 13 h 55"/>
                <a:gd name="T26" fmla="*/ 1 w 11"/>
                <a:gd name="T27" fmla="*/ 13 h 55"/>
                <a:gd name="T28" fmla="*/ 2 w 11"/>
                <a:gd name="T29" fmla="*/ 13 h 55"/>
                <a:gd name="T30" fmla="*/ 2 w 11"/>
                <a:gd name="T31" fmla="*/ 13 h 55"/>
                <a:gd name="T32" fmla="*/ 2 w 11"/>
                <a:gd name="T33" fmla="*/ 12 h 55"/>
                <a:gd name="T34" fmla="*/ 2 w 11"/>
                <a:gd name="T35" fmla="*/ 12 h 55"/>
                <a:gd name="T36" fmla="*/ 2 w 11"/>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3"/>
                  </a:lnTo>
                  <a:lnTo>
                    <a:pt x="11" y="1"/>
                  </a:lnTo>
                  <a:lnTo>
                    <a:pt x="9" y="0"/>
                  </a:lnTo>
                  <a:lnTo>
                    <a:pt x="8" y="0"/>
                  </a:lnTo>
                  <a:lnTo>
                    <a:pt x="6" y="0"/>
                  </a:lnTo>
                  <a:lnTo>
                    <a:pt x="4" y="0"/>
                  </a:lnTo>
                  <a:lnTo>
                    <a:pt x="2" y="1"/>
                  </a:lnTo>
                  <a:lnTo>
                    <a:pt x="0" y="3"/>
                  </a:lnTo>
                  <a:lnTo>
                    <a:pt x="0" y="47"/>
                  </a:lnTo>
                  <a:lnTo>
                    <a:pt x="0" y="49"/>
                  </a:lnTo>
                  <a:lnTo>
                    <a:pt x="2" y="51"/>
                  </a:lnTo>
                  <a:lnTo>
                    <a:pt x="4" y="53"/>
                  </a:lnTo>
                  <a:lnTo>
                    <a:pt x="6" y="55"/>
                  </a:lnTo>
                  <a:lnTo>
                    <a:pt x="8" y="55"/>
                  </a:lnTo>
                  <a:lnTo>
                    <a:pt x="9" y="53"/>
                  </a:lnTo>
                  <a:lnTo>
                    <a:pt x="11" y="51"/>
                  </a:lnTo>
                  <a:lnTo>
                    <a:pt x="11" y="49"/>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6" name="Freeform 36">
              <a:extLst>
                <a:ext uri="{FF2B5EF4-FFF2-40B4-BE49-F238E27FC236}">
                  <a16:creationId xmlns:a16="http://schemas.microsoft.com/office/drawing/2014/main" id="{A905BD41-B415-6DEB-51BD-70AE50C5307F}"/>
                </a:ext>
              </a:extLst>
            </p:cNvPr>
            <p:cNvSpPr>
              <a:spLocks/>
            </p:cNvSpPr>
            <p:nvPr/>
          </p:nvSpPr>
          <p:spPr bwMode="auto">
            <a:xfrm>
              <a:off x="3759" y="2390"/>
              <a:ext cx="5" cy="28"/>
            </a:xfrm>
            <a:custGeom>
              <a:avLst/>
              <a:gdLst>
                <a:gd name="T0" fmla="*/ 2 w 11"/>
                <a:gd name="T1" fmla="*/ 2 h 55"/>
                <a:gd name="T2" fmla="*/ 2 w 11"/>
                <a:gd name="T3" fmla="*/ 1 h 55"/>
                <a:gd name="T4" fmla="*/ 2 w 11"/>
                <a:gd name="T5" fmla="*/ 1 h 55"/>
                <a:gd name="T6" fmla="*/ 2 w 11"/>
                <a:gd name="T7" fmla="*/ 0 h 55"/>
                <a:gd name="T8" fmla="*/ 2 w 11"/>
                <a:gd name="T9" fmla="*/ 0 h 55"/>
                <a:gd name="T10" fmla="*/ 1 w 11"/>
                <a:gd name="T11" fmla="*/ 0 h 55"/>
                <a:gd name="T12" fmla="*/ 1 w 11"/>
                <a:gd name="T13" fmla="*/ 0 h 55"/>
                <a:gd name="T14" fmla="*/ 0 w 11"/>
                <a:gd name="T15" fmla="*/ 1 h 55"/>
                <a:gd name="T16" fmla="*/ 0 w 11"/>
                <a:gd name="T17" fmla="*/ 1 h 55"/>
                <a:gd name="T18" fmla="*/ 0 w 11"/>
                <a:gd name="T19" fmla="*/ 12 h 55"/>
                <a:gd name="T20" fmla="*/ 0 w 11"/>
                <a:gd name="T21" fmla="*/ 13 h 55"/>
                <a:gd name="T22" fmla="*/ 0 w 11"/>
                <a:gd name="T23" fmla="*/ 13 h 55"/>
                <a:gd name="T24" fmla="*/ 1 w 11"/>
                <a:gd name="T25" fmla="*/ 14 h 55"/>
                <a:gd name="T26" fmla="*/ 1 w 11"/>
                <a:gd name="T27" fmla="*/ 14 h 55"/>
                <a:gd name="T28" fmla="*/ 2 w 11"/>
                <a:gd name="T29" fmla="*/ 14 h 55"/>
                <a:gd name="T30" fmla="*/ 2 w 11"/>
                <a:gd name="T31" fmla="*/ 14 h 55"/>
                <a:gd name="T32" fmla="*/ 2 w 11"/>
                <a:gd name="T33" fmla="*/ 13 h 55"/>
                <a:gd name="T34" fmla="*/ 2 w 11"/>
                <a:gd name="T35" fmla="*/ 13 h 55"/>
                <a:gd name="T36" fmla="*/ 2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4"/>
                  </a:lnTo>
                  <a:lnTo>
                    <a:pt x="11" y="2"/>
                  </a:lnTo>
                  <a:lnTo>
                    <a:pt x="9" y="0"/>
                  </a:lnTo>
                  <a:lnTo>
                    <a:pt x="8" y="0"/>
                  </a:lnTo>
                  <a:lnTo>
                    <a:pt x="6" y="0"/>
                  </a:lnTo>
                  <a:lnTo>
                    <a:pt x="4" y="0"/>
                  </a:lnTo>
                  <a:lnTo>
                    <a:pt x="2" y="2"/>
                  </a:lnTo>
                  <a:lnTo>
                    <a:pt x="0" y="4"/>
                  </a:lnTo>
                  <a:lnTo>
                    <a:pt x="0" y="48"/>
                  </a:lnTo>
                  <a:lnTo>
                    <a:pt x="0" y="50"/>
                  </a:lnTo>
                  <a:lnTo>
                    <a:pt x="2" y="52"/>
                  </a:lnTo>
                  <a:lnTo>
                    <a:pt x="4" y="53"/>
                  </a:lnTo>
                  <a:lnTo>
                    <a:pt x="6" y="55"/>
                  </a:lnTo>
                  <a:lnTo>
                    <a:pt x="8" y="55"/>
                  </a:lnTo>
                  <a:lnTo>
                    <a:pt x="9" y="53"/>
                  </a:lnTo>
                  <a:lnTo>
                    <a:pt x="11" y="52"/>
                  </a:lnTo>
                  <a:lnTo>
                    <a:pt x="11" y="50"/>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7" name="Freeform 37">
              <a:extLst>
                <a:ext uri="{FF2B5EF4-FFF2-40B4-BE49-F238E27FC236}">
                  <a16:creationId xmlns:a16="http://schemas.microsoft.com/office/drawing/2014/main" id="{44B3DA16-1FD2-5C80-98D9-69E7CD678D8E}"/>
                </a:ext>
              </a:extLst>
            </p:cNvPr>
            <p:cNvSpPr>
              <a:spLocks/>
            </p:cNvSpPr>
            <p:nvPr/>
          </p:nvSpPr>
          <p:spPr bwMode="auto">
            <a:xfrm>
              <a:off x="3759" y="2429"/>
              <a:ext cx="5" cy="28"/>
            </a:xfrm>
            <a:custGeom>
              <a:avLst/>
              <a:gdLst>
                <a:gd name="T0" fmla="*/ 2 w 11"/>
                <a:gd name="T1" fmla="*/ 2 h 56"/>
                <a:gd name="T2" fmla="*/ 2 w 11"/>
                <a:gd name="T3" fmla="*/ 1 h 56"/>
                <a:gd name="T4" fmla="*/ 2 w 11"/>
                <a:gd name="T5" fmla="*/ 1 h 56"/>
                <a:gd name="T6" fmla="*/ 2 w 11"/>
                <a:gd name="T7" fmla="*/ 0 h 56"/>
                <a:gd name="T8" fmla="*/ 2 w 11"/>
                <a:gd name="T9" fmla="*/ 0 h 56"/>
                <a:gd name="T10" fmla="*/ 1 w 11"/>
                <a:gd name="T11" fmla="*/ 0 h 56"/>
                <a:gd name="T12" fmla="*/ 1 w 11"/>
                <a:gd name="T13" fmla="*/ 0 h 56"/>
                <a:gd name="T14" fmla="*/ 0 w 11"/>
                <a:gd name="T15" fmla="*/ 1 h 56"/>
                <a:gd name="T16" fmla="*/ 0 w 11"/>
                <a:gd name="T17" fmla="*/ 1 h 56"/>
                <a:gd name="T18" fmla="*/ 0 w 11"/>
                <a:gd name="T19" fmla="*/ 12 h 56"/>
                <a:gd name="T20" fmla="*/ 0 w 11"/>
                <a:gd name="T21" fmla="*/ 13 h 56"/>
                <a:gd name="T22" fmla="*/ 0 w 11"/>
                <a:gd name="T23" fmla="*/ 13 h 56"/>
                <a:gd name="T24" fmla="*/ 1 w 11"/>
                <a:gd name="T25" fmla="*/ 14 h 56"/>
                <a:gd name="T26" fmla="*/ 1 w 11"/>
                <a:gd name="T27" fmla="*/ 14 h 56"/>
                <a:gd name="T28" fmla="*/ 2 w 11"/>
                <a:gd name="T29" fmla="*/ 14 h 56"/>
                <a:gd name="T30" fmla="*/ 2 w 11"/>
                <a:gd name="T31" fmla="*/ 14 h 56"/>
                <a:gd name="T32" fmla="*/ 2 w 11"/>
                <a:gd name="T33" fmla="*/ 13 h 56"/>
                <a:gd name="T34" fmla="*/ 2 w 11"/>
                <a:gd name="T35" fmla="*/ 13 h 56"/>
                <a:gd name="T36" fmla="*/ 2 w 11"/>
                <a:gd name="T37" fmla="*/ 2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6">
                  <a:moveTo>
                    <a:pt x="11" y="6"/>
                  </a:moveTo>
                  <a:lnTo>
                    <a:pt x="11" y="4"/>
                  </a:lnTo>
                  <a:lnTo>
                    <a:pt x="11" y="2"/>
                  </a:lnTo>
                  <a:lnTo>
                    <a:pt x="9" y="0"/>
                  </a:lnTo>
                  <a:lnTo>
                    <a:pt x="8" y="0"/>
                  </a:lnTo>
                  <a:lnTo>
                    <a:pt x="6" y="0"/>
                  </a:lnTo>
                  <a:lnTo>
                    <a:pt x="4" y="0"/>
                  </a:lnTo>
                  <a:lnTo>
                    <a:pt x="2" y="2"/>
                  </a:lnTo>
                  <a:lnTo>
                    <a:pt x="0" y="4"/>
                  </a:lnTo>
                  <a:lnTo>
                    <a:pt x="0" y="48"/>
                  </a:lnTo>
                  <a:lnTo>
                    <a:pt x="0" y="50"/>
                  </a:lnTo>
                  <a:lnTo>
                    <a:pt x="2" y="52"/>
                  </a:lnTo>
                  <a:lnTo>
                    <a:pt x="4" y="54"/>
                  </a:lnTo>
                  <a:lnTo>
                    <a:pt x="6" y="56"/>
                  </a:lnTo>
                  <a:lnTo>
                    <a:pt x="8" y="56"/>
                  </a:lnTo>
                  <a:lnTo>
                    <a:pt x="9" y="54"/>
                  </a:lnTo>
                  <a:lnTo>
                    <a:pt x="11" y="52"/>
                  </a:lnTo>
                  <a:lnTo>
                    <a:pt x="11" y="50"/>
                  </a:lnTo>
                  <a:lnTo>
                    <a:pt x="11"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8" name="Freeform 38">
              <a:extLst>
                <a:ext uri="{FF2B5EF4-FFF2-40B4-BE49-F238E27FC236}">
                  <a16:creationId xmlns:a16="http://schemas.microsoft.com/office/drawing/2014/main" id="{F47CE858-6A94-4390-8165-76E48F06FFC8}"/>
                </a:ext>
              </a:extLst>
            </p:cNvPr>
            <p:cNvSpPr>
              <a:spLocks/>
            </p:cNvSpPr>
            <p:nvPr/>
          </p:nvSpPr>
          <p:spPr bwMode="auto">
            <a:xfrm>
              <a:off x="3759" y="2468"/>
              <a:ext cx="5" cy="27"/>
            </a:xfrm>
            <a:custGeom>
              <a:avLst/>
              <a:gdLst>
                <a:gd name="T0" fmla="*/ 2 w 11"/>
                <a:gd name="T1" fmla="*/ 1 h 55"/>
                <a:gd name="T2" fmla="*/ 2 w 11"/>
                <a:gd name="T3" fmla="*/ 0 h 55"/>
                <a:gd name="T4" fmla="*/ 2 w 11"/>
                <a:gd name="T5" fmla="*/ 0 h 55"/>
                <a:gd name="T6" fmla="*/ 2 w 11"/>
                <a:gd name="T7" fmla="*/ 0 h 55"/>
                <a:gd name="T8" fmla="*/ 2 w 11"/>
                <a:gd name="T9" fmla="*/ 0 h 55"/>
                <a:gd name="T10" fmla="*/ 1 w 11"/>
                <a:gd name="T11" fmla="*/ 0 h 55"/>
                <a:gd name="T12" fmla="*/ 1 w 11"/>
                <a:gd name="T13" fmla="*/ 0 h 55"/>
                <a:gd name="T14" fmla="*/ 0 w 11"/>
                <a:gd name="T15" fmla="*/ 0 h 55"/>
                <a:gd name="T16" fmla="*/ 0 w 11"/>
                <a:gd name="T17" fmla="*/ 0 h 55"/>
                <a:gd name="T18" fmla="*/ 0 w 11"/>
                <a:gd name="T19" fmla="*/ 12 h 55"/>
                <a:gd name="T20" fmla="*/ 0 w 11"/>
                <a:gd name="T21" fmla="*/ 12 h 55"/>
                <a:gd name="T22" fmla="*/ 0 w 11"/>
                <a:gd name="T23" fmla="*/ 12 h 55"/>
                <a:gd name="T24" fmla="*/ 1 w 11"/>
                <a:gd name="T25" fmla="*/ 13 h 55"/>
                <a:gd name="T26" fmla="*/ 1 w 11"/>
                <a:gd name="T27" fmla="*/ 13 h 55"/>
                <a:gd name="T28" fmla="*/ 2 w 11"/>
                <a:gd name="T29" fmla="*/ 13 h 55"/>
                <a:gd name="T30" fmla="*/ 2 w 11"/>
                <a:gd name="T31" fmla="*/ 13 h 55"/>
                <a:gd name="T32" fmla="*/ 2 w 11"/>
                <a:gd name="T33" fmla="*/ 12 h 55"/>
                <a:gd name="T34" fmla="*/ 2 w 11"/>
                <a:gd name="T35" fmla="*/ 12 h 55"/>
                <a:gd name="T36" fmla="*/ 2 w 11"/>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3"/>
                  </a:lnTo>
                  <a:lnTo>
                    <a:pt x="11" y="1"/>
                  </a:lnTo>
                  <a:lnTo>
                    <a:pt x="9" y="0"/>
                  </a:lnTo>
                  <a:lnTo>
                    <a:pt x="8" y="0"/>
                  </a:lnTo>
                  <a:lnTo>
                    <a:pt x="6" y="0"/>
                  </a:lnTo>
                  <a:lnTo>
                    <a:pt x="4" y="0"/>
                  </a:lnTo>
                  <a:lnTo>
                    <a:pt x="2" y="1"/>
                  </a:lnTo>
                  <a:lnTo>
                    <a:pt x="0" y="3"/>
                  </a:lnTo>
                  <a:lnTo>
                    <a:pt x="0" y="48"/>
                  </a:lnTo>
                  <a:lnTo>
                    <a:pt x="0" y="49"/>
                  </a:lnTo>
                  <a:lnTo>
                    <a:pt x="2" y="51"/>
                  </a:lnTo>
                  <a:lnTo>
                    <a:pt x="4" y="53"/>
                  </a:lnTo>
                  <a:lnTo>
                    <a:pt x="6" y="55"/>
                  </a:lnTo>
                  <a:lnTo>
                    <a:pt x="8" y="55"/>
                  </a:lnTo>
                  <a:lnTo>
                    <a:pt x="9" y="53"/>
                  </a:lnTo>
                  <a:lnTo>
                    <a:pt x="11" y="51"/>
                  </a:lnTo>
                  <a:lnTo>
                    <a:pt x="11" y="49"/>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89" name="Freeform 39">
              <a:extLst>
                <a:ext uri="{FF2B5EF4-FFF2-40B4-BE49-F238E27FC236}">
                  <a16:creationId xmlns:a16="http://schemas.microsoft.com/office/drawing/2014/main" id="{FDCCB68D-1659-F793-8E31-C7A3078ED181}"/>
                </a:ext>
              </a:extLst>
            </p:cNvPr>
            <p:cNvSpPr>
              <a:spLocks/>
            </p:cNvSpPr>
            <p:nvPr/>
          </p:nvSpPr>
          <p:spPr bwMode="auto">
            <a:xfrm>
              <a:off x="3759" y="2506"/>
              <a:ext cx="5" cy="20"/>
            </a:xfrm>
            <a:custGeom>
              <a:avLst/>
              <a:gdLst>
                <a:gd name="T0" fmla="*/ 2 w 11"/>
                <a:gd name="T1" fmla="*/ 2 h 39"/>
                <a:gd name="T2" fmla="*/ 2 w 11"/>
                <a:gd name="T3" fmla="*/ 1 h 39"/>
                <a:gd name="T4" fmla="*/ 2 w 11"/>
                <a:gd name="T5" fmla="*/ 1 h 39"/>
                <a:gd name="T6" fmla="*/ 2 w 11"/>
                <a:gd name="T7" fmla="*/ 0 h 39"/>
                <a:gd name="T8" fmla="*/ 2 w 11"/>
                <a:gd name="T9" fmla="*/ 0 h 39"/>
                <a:gd name="T10" fmla="*/ 1 w 11"/>
                <a:gd name="T11" fmla="*/ 0 h 39"/>
                <a:gd name="T12" fmla="*/ 1 w 11"/>
                <a:gd name="T13" fmla="*/ 0 h 39"/>
                <a:gd name="T14" fmla="*/ 0 w 11"/>
                <a:gd name="T15" fmla="*/ 1 h 39"/>
                <a:gd name="T16" fmla="*/ 0 w 11"/>
                <a:gd name="T17" fmla="*/ 1 h 39"/>
                <a:gd name="T18" fmla="*/ 0 w 11"/>
                <a:gd name="T19" fmla="*/ 9 h 39"/>
                <a:gd name="T20" fmla="*/ 0 w 11"/>
                <a:gd name="T21" fmla="*/ 9 h 39"/>
                <a:gd name="T22" fmla="*/ 0 w 11"/>
                <a:gd name="T23" fmla="*/ 9 h 39"/>
                <a:gd name="T24" fmla="*/ 1 w 11"/>
                <a:gd name="T25" fmla="*/ 10 h 39"/>
                <a:gd name="T26" fmla="*/ 1 w 11"/>
                <a:gd name="T27" fmla="*/ 10 h 39"/>
                <a:gd name="T28" fmla="*/ 1 w 11"/>
                <a:gd name="T29" fmla="*/ 10 h 39"/>
                <a:gd name="T30" fmla="*/ 2 w 11"/>
                <a:gd name="T31" fmla="*/ 10 h 39"/>
                <a:gd name="T32" fmla="*/ 2 w 11"/>
                <a:gd name="T33" fmla="*/ 9 h 39"/>
                <a:gd name="T34" fmla="*/ 2 w 11"/>
                <a:gd name="T35" fmla="*/ 9 h 39"/>
                <a:gd name="T36" fmla="*/ 2 w 11"/>
                <a:gd name="T37" fmla="*/ 2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39">
                  <a:moveTo>
                    <a:pt x="11" y="5"/>
                  </a:moveTo>
                  <a:lnTo>
                    <a:pt x="11" y="4"/>
                  </a:lnTo>
                  <a:lnTo>
                    <a:pt x="11" y="2"/>
                  </a:lnTo>
                  <a:lnTo>
                    <a:pt x="9" y="0"/>
                  </a:lnTo>
                  <a:lnTo>
                    <a:pt x="8" y="0"/>
                  </a:lnTo>
                  <a:lnTo>
                    <a:pt x="6" y="0"/>
                  </a:lnTo>
                  <a:lnTo>
                    <a:pt x="4" y="0"/>
                  </a:lnTo>
                  <a:lnTo>
                    <a:pt x="2" y="2"/>
                  </a:lnTo>
                  <a:lnTo>
                    <a:pt x="0" y="4"/>
                  </a:lnTo>
                  <a:lnTo>
                    <a:pt x="0" y="33"/>
                  </a:lnTo>
                  <a:lnTo>
                    <a:pt x="2" y="35"/>
                  </a:lnTo>
                  <a:lnTo>
                    <a:pt x="4" y="37"/>
                  </a:lnTo>
                  <a:lnTo>
                    <a:pt x="6" y="39"/>
                  </a:lnTo>
                  <a:lnTo>
                    <a:pt x="8" y="37"/>
                  </a:lnTo>
                  <a:lnTo>
                    <a:pt x="9" y="35"/>
                  </a:lnTo>
                  <a:lnTo>
                    <a:pt x="11" y="35"/>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90" name="Freeform 40">
              <a:extLst>
                <a:ext uri="{FF2B5EF4-FFF2-40B4-BE49-F238E27FC236}">
                  <a16:creationId xmlns:a16="http://schemas.microsoft.com/office/drawing/2014/main" id="{53E77DAC-363D-D12F-89EA-54E93DFD6EFD}"/>
                </a:ext>
              </a:extLst>
            </p:cNvPr>
            <p:cNvSpPr>
              <a:spLocks/>
            </p:cNvSpPr>
            <p:nvPr/>
          </p:nvSpPr>
          <p:spPr bwMode="auto">
            <a:xfrm>
              <a:off x="3731"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3561" name="Rectangle 41">
            <a:extLst>
              <a:ext uri="{FF2B5EF4-FFF2-40B4-BE49-F238E27FC236}">
                <a16:creationId xmlns:a16="http://schemas.microsoft.com/office/drawing/2014/main" id="{B980B3B9-2B86-DBD1-0C2D-1D32A267AEE2}"/>
              </a:ext>
            </a:extLst>
          </p:cNvPr>
          <p:cNvSpPr>
            <a:spLocks noChangeArrowheads="1"/>
          </p:cNvSpPr>
          <p:nvPr/>
        </p:nvSpPr>
        <p:spPr bwMode="auto">
          <a:xfrm>
            <a:off x="1497013" y="6138863"/>
            <a:ext cx="1141412"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solidFill>
                  <a:srgbClr val="FF0000"/>
                </a:solidFill>
              </a:rPr>
              <a:t>aperiodic</a:t>
            </a:r>
            <a:endParaRPr lang="en-US" altLang="en-US" sz="2400">
              <a:latin typeface="Times New Roman" panose="02020603050405020304" pitchFamily="18" charset="0"/>
            </a:endParaRPr>
          </a:p>
        </p:txBody>
      </p:sp>
      <p:grpSp>
        <p:nvGrpSpPr>
          <p:cNvPr id="23562" name="Group 42">
            <a:extLst>
              <a:ext uri="{FF2B5EF4-FFF2-40B4-BE49-F238E27FC236}">
                <a16:creationId xmlns:a16="http://schemas.microsoft.com/office/drawing/2014/main" id="{35FA8806-D96B-6358-A4FC-76942DC4B6D3}"/>
              </a:ext>
            </a:extLst>
          </p:cNvPr>
          <p:cNvGrpSpPr>
            <a:grpSpLocks/>
          </p:cNvGrpSpPr>
          <p:nvPr/>
        </p:nvGrpSpPr>
        <p:grpSpPr bwMode="auto">
          <a:xfrm>
            <a:off x="2452688" y="4732338"/>
            <a:ext cx="9525" cy="166687"/>
            <a:chOff x="885" y="3296"/>
            <a:chExt cx="6" cy="105"/>
          </a:xfrm>
        </p:grpSpPr>
        <p:sp>
          <p:nvSpPr>
            <p:cNvPr id="23575" name="Freeform 43">
              <a:extLst>
                <a:ext uri="{FF2B5EF4-FFF2-40B4-BE49-F238E27FC236}">
                  <a16:creationId xmlns:a16="http://schemas.microsoft.com/office/drawing/2014/main" id="{067AE005-4391-7FB7-2C8F-98758D8A3AD3}"/>
                </a:ext>
              </a:extLst>
            </p:cNvPr>
            <p:cNvSpPr>
              <a:spLocks/>
            </p:cNvSpPr>
            <p:nvPr/>
          </p:nvSpPr>
          <p:spPr bwMode="auto">
            <a:xfrm>
              <a:off x="885" y="3296"/>
              <a:ext cx="6" cy="28"/>
            </a:xfrm>
            <a:custGeom>
              <a:avLst/>
              <a:gdLst>
                <a:gd name="T0" fmla="*/ 3 w 11"/>
                <a:gd name="T1" fmla="*/ 2 h 55"/>
                <a:gd name="T2" fmla="*/ 3 w 11"/>
                <a:gd name="T3" fmla="*/ 2 h 55"/>
                <a:gd name="T4" fmla="*/ 3 w 11"/>
                <a:gd name="T5" fmla="*/ 1 h 55"/>
                <a:gd name="T6" fmla="*/ 2 w 11"/>
                <a:gd name="T7" fmla="*/ 1 h 55"/>
                <a:gd name="T8" fmla="*/ 2 w 11"/>
                <a:gd name="T9" fmla="*/ 0 h 55"/>
                <a:gd name="T10" fmla="*/ 2 w 11"/>
                <a:gd name="T11" fmla="*/ 0 h 55"/>
                <a:gd name="T12" fmla="*/ 1 w 11"/>
                <a:gd name="T13" fmla="*/ 1 h 55"/>
                <a:gd name="T14" fmla="*/ 1 w 11"/>
                <a:gd name="T15" fmla="*/ 1 h 55"/>
                <a:gd name="T16" fmla="*/ 0 w 11"/>
                <a:gd name="T17" fmla="*/ 2 h 55"/>
                <a:gd name="T18" fmla="*/ 0 w 11"/>
                <a:gd name="T19" fmla="*/ 12 h 55"/>
                <a:gd name="T20" fmla="*/ 0 w 11"/>
                <a:gd name="T21" fmla="*/ 13 h 55"/>
                <a:gd name="T22" fmla="*/ 1 w 11"/>
                <a:gd name="T23" fmla="*/ 13 h 55"/>
                <a:gd name="T24" fmla="*/ 1 w 11"/>
                <a:gd name="T25" fmla="*/ 14 h 55"/>
                <a:gd name="T26" fmla="*/ 2 w 11"/>
                <a:gd name="T27" fmla="*/ 14 h 55"/>
                <a:gd name="T28" fmla="*/ 2 w 11"/>
                <a:gd name="T29" fmla="*/ 14 h 55"/>
                <a:gd name="T30" fmla="*/ 3 w 11"/>
                <a:gd name="T31" fmla="*/ 14 h 55"/>
                <a:gd name="T32" fmla="*/ 3 w 11"/>
                <a:gd name="T33" fmla="*/ 13 h 55"/>
                <a:gd name="T34" fmla="*/ 3 w 11"/>
                <a:gd name="T35" fmla="*/ 13 h 55"/>
                <a:gd name="T36" fmla="*/ 3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7"/>
                  </a:moveTo>
                  <a:lnTo>
                    <a:pt x="11" y="5"/>
                  </a:lnTo>
                  <a:lnTo>
                    <a:pt x="9" y="4"/>
                  </a:lnTo>
                  <a:lnTo>
                    <a:pt x="8" y="2"/>
                  </a:lnTo>
                  <a:lnTo>
                    <a:pt x="6" y="0"/>
                  </a:lnTo>
                  <a:lnTo>
                    <a:pt x="4" y="2"/>
                  </a:lnTo>
                  <a:lnTo>
                    <a:pt x="2" y="4"/>
                  </a:lnTo>
                  <a:lnTo>
                    <a:pt x="0" y="5"/>
                  </a:lnTo>
                  <a:lnTo>
                    <a:pt x="0" y="48"/>
                  </a:lnTo>
                  <a:lnTo>
                    <a:pt x="0" y="50"/>
                  </a:lnTo>
                  <a:lnTo>
                    <a:pt x="2" y="51"/>
                  </a:lnTo>
                  <a:lnTo>
                    <a:pt x="4" y="53"/>
                  </a:lnTo>
                  <a:lnTo>
                    <a:pt x="6" y="55"/>
                  </a:lnTo>
                  <a:lnTo>
                    <a:pt x="8" y="55"/>
                  </a:lnTo>
                  <a:lnTo>
                    <a:pt x="9" y="53"/>
                  </a:lnTo>
                  <a:lnTo>
                    <a:pt x="11" y="51"/>
                  </a:lnTo>
                  <a:lnTo>
                    <a:pt x="11" y="50"/>
                  </a:lnTo>
                  <a:lnTo>
                    <a:pt x="11" y="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76" name="Freeform 44">
              <a:extLst>
                <a:ext uri="{FF2B5EF4-FFF2-40B4-BE49-F238E27FC236}">
                  <a16:creationId xmlns:a16="http://schemas.microsoft.com/office/drawing/2014/main" id="{7B08A7EA-C11A-0F7C-DF42-5D497D47DF84}"/>
                </a:ext>
              </a:extLst>
            </p:cNvPr>
            <p:cNvSpPr>
              <a:spLocks/>
            </p:cNvSpPr>
            <p:nvPr/>
          </p:nvSpPr>
          <p:spPr bwMode="auto">
            <a:xfrm>
              <a:off x="885" y="3335"/>
              <a:ext cx="6" cy="28"/>
            </a:xfrm>
            <a:custGeom>
              <a:avLst/>
              <a:gdLst>
                <a:gd name="T0" fmla="*/ 3 w 11"/>
                <a:gd name="T1" fmla="*/ 2 h 55"/>
                <a:gd name="T2" fmla="*/ 3 w 11"/>
                <a:gd name="T3" fmla="*/ 1 h 55"/>
                <a:gd name="T4" fmla="*/ 3 w 11"/>
                <a:gd name="T5" fmla="*/ 1 h 55"/>
                <a:gd name="T6" fmla="*/ 3 w 11"/>
                <a:gd name="T7" fmla="*/ 0 h 55"/>
                <a:gd name="T8" fmla="*/ 2 w 11"/>
                <a:gd name="T9" fmla="*/ 0 h 55"/>
                <a:gd name="T10" fmla="*/ 2 w 11"/>
                <a:gd name="T11" fmla="*/ 0 h 55"/>
                <a:gd name="T12" fmla="*/ 1 w 11"/>
                <a:gd name="T13" fmla="*/ 0 h 55"/>
                <a:gd name="T14" fmla="*/ 1 w 11"/>
                <a:gd name="T15" fmla="*/ 1 h 55"/>
                <a:gd name="T16" fmla="*/ 0 w 11"/>
                <a:gd name="T17" fmla="*/ 1 h 55"/>
                <a:gd name="T18" fmla="*/ 0 w 11"/>
                <a:gd name="T19" fmla="*/ 12 h 55"/>
                <a:gd name="T20" fmla="*/ 0 w 11"/>
                <a:gd name="T21" fmla="*/ 13 h 55"/>
                <a:gd name="T22" fmla="*/ 1 w 11"/>
                <a:gd name="T23" fmla="*/ 13 h 55"/>
                <a:gd name="T24" fmla="*/ 1 w 11"/>
                <a:gd name="T25" fmla="*/ 14 h 55"/>
                <a:gd name="T26" fmla="*/ 2 w 11"/>
                <a:gd name="T27" fmla="*/ 14 h 55"/>
                <a:gd name="T28" fmla="*/ 2 w 11"/>
                <a:gd name="T29" fmla="*/ 14 h 55"/>
                <a:gd name="T30" fmla="*/ 3 w 11"/>
                <a:gd name="T31" fmla="*/ 14 h 55"/>
                <a:gd name="T32" fmla="*/ 3 w 11"/>
                <a:gd name="T33" fmla="*/ 13 h 55"/>
                <a:gd name="T34" fmla="*/ 3 w 11"/>
                <a:gd name="T35" fmla="*/ 13 h 55"/>
                <a:gd name="T36" fmla="*/ 3 w 11"/>
                <a:gd name="T37" fmla="*/ 2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6"/>
                  </a:moveTo>
                  <a:lnTo>
                    <a:pt x="11" y="4"/>
                  </a:lnTo>
                  <a:lnTo>
                    <a:pt x="11" y="2"/>
                  </a:lnTo>
                  <a:lnTo>
                    <a:pt x="9" y="0"/>
                  </a:lnTo>
                  <a:lnTo>
                    <a:pt x="8" y="0"/>
                  </a:lnTo>
                  <a:lnTo>
                    <a:pt x="6" y="0"/>
                  </a:lnTo>
                  <a:lnTo>
                    <a:pt x="4" y="0"/>
                  </a:lnTo>
                  <a:lnTo>
                    <a:pt x="2" y="2"/>
                  </a:lnTo>
                  <a:lnTo>
                    <a:pt x="0" y="4"/>
                  </a:lnTo>
                  <a:lnTo>
                    <a:pt x="0" y="48"/>
                  </a:lnTo>
                  <a:lnTo>
                    <a:pt x="0" y="50"/>
                  </a:lnTo>
                  <a:lnTo>
                    <a:pt x="2" y="52"/>
                  </a:lnTo>
                  <a:lnTo>
                    <a:pt x="4" y="54"/>
                  </a:lnTo>
                  <a:lnTo>
                    <a:pt x="6" y="55"/>
                  </a:lnTo>
                  <a:lnTo>
                    <a:pt x="8" y="55"/>
                  </a:lnTo>
                  <a:lnTo>
                    <a:pt x="9" y="54"/>
                  </a:lnTo>
                  <a:lnTo>
                    <a:pt x="11" y="52"/>
                  </a:lnTo>
                  <a:lnTo>
                    <a:pt x="11" y="50"/>
                  </a:lnTo>
                  <a:lnTo>
                    <a:pt x="11" y="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577" name="Freeform 45">
              <a:extLst>
                <a:ext uri="{FF2B5EF4-FFF2-40B4-BE49-F238E27FC236}">
                  <a16:creationId xmlns:a16="http://schemas.microsoft.com/office/drawing/2014/main" id="{75CFE50F-B481-10FA-040B-C14ECB332147}"/>
                </a:ext>
              </a:extLst>
            </p:cNvPr>
            <p:cNvSpPr>
              <a:spLocks/>
            </p:cNvSpPr>
            <p:nvPr/>
          </p:nvSpPr>
          <p:spPr bwMode="auto">
            <a:xfrm>
              <a:off x="885" y="3374"/>
              <a:ext cx="6" cy="27"/>
            </a:xfrm>
            <a:custGeom>
              <a:avLst/>
              <a:gdLst>
                <a:gd name="T0" fmla="*/ 3 w 11"/>
                <a:gd name="T1" fmla="*/ 1 h 55"/>
                <a:gd name="T2" fmla="*/ 3 w 11"/>
                <a:gd name="T3" fmla="*/ 0 h 55"/>
                <a:gd name="T4" fmla="*/ 3 w 11"/>
                <a:gd name="T5" fmla="*/ 0 h 55"/>
                <a:gd name="T6" fmla="*/ 3 w 11"/>
                <a:gd name="T7" fmla="*/ 0 h 55"/>
                <a:gd name="T8" fmla="*/ 2 w 11"/>
                <a:gd name="T9" fmla="*/ 0 h 55"/>
                <a:gd name="T10" fmla="*/ 2 w 11"/>
                <a:gd name="T11" fmla="*/ 0 h 55"/>
                <a:gd name="T12" fmla="*/ 1 w 11"/>
                <a:gd name="T13" fmla="*/ 0 h 55"/>
                <a:gd name="T14" fmla="*/ 1 w 11"/>
                <a:gd name="T15" fmla="*/ 0 h 55"/>
                <a:gd name="T16" fmla="*/ 0 w 11"/>
                <a:gd name="T17" fmla="*/ 0 h 55"/>
                <a:gd name="T18" fmla="*/ 0 w 11"/>
                <a:gd name="T19" fmla="*/ 11 h 55"/>
                <a:gd name="T20" fmla="*/ 0 w 11"/>
                <a:gd name="T21" fmla="*/ 12 h 55"/>
                <a:gd name="T22" fmla="*/ 1 w 11"/>
                <a:gd name="T23" fmla="*/ 12 h 55"/>
                <a:gd name="T24" fmla="*/ 1 w 11"/>
                <a:gd name="T25" fmla="*/ 13 h 55"/>
                <a:gd name="T26" fmla="*/ 2 w 11"/>
                <a:gd name="T27" fmla="*/ 13 h 55"/>
                <a:gd name="T28" fmla="*/ 2 w 11"/>
                <a:gd name="T29" fmla="*/ 13 h 55"/>
                <a:gd name="T30" fmla="*/ 3 w 11"/>
                <a:gd name="T31" fmla="*/ 13 h 55"/>
                <a:gd name="T32" fmla="*/ 3 w 11"/>
                <a:gd name="T33" fmla="*/ 12 h 55"/>
                <a:gd name="T34" fmla="*/ 3 w 11"/>
                <a:gd name="T35" fmla="*/ 12 h 55"/>
                <a:gd name="T36" fmla="*/ 3 w 11"/>
                <a:gd name="T37" fmla="*/ 1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55">
                  <a:moveTo>
                    <a:pt x="11" y="5"/>
                  </a:moveTo>
                  <a:lnTo>
                    <a:pt x="11" y="3"/>
                  </a:lnTo>
                  <a:lnTo>
                    <a:pt x="11" y="1"/>
                  </a:lnTo>
                  <a:lnTo>
                    <a:pt x="9" y="0"/>
                  </a:lnTo>
                  <a:lnTo>
                    <a:pt x="8" y="0"/>
                  </a:lnTo>
                  <a:lnTo>
                    <a:pt x="6" y="0"/>
                  </a:lnTo>
                  <a:lnTo>
                    <a:pt x="4" y="0"/>
                  </a:lnTo>
                  <a:lnTo>
                    <a:pt x="2" y="1"/>
                  </a:lnTo>
                  <a:lnTo>
                    <a:pt x="0" y="3"/>
                  </a:lnTo>
                  <a:lnTo>
                    <a:pt x="0" y="47"/>
                  </a:lnTo>
                  <a:lnTo>
                    <a:pt x="0" y="49"/>
                  </a:lnTo>
                  <a:lnTo>
                    <a:pt x="2" y="51"/>
                  </a:lnTo>
                  <a:lnTo>
                    <a:pt x="4" y="53"/>
                  </a:lnTo>
                  <a:lnTo>
                    <a:pt x="6" y="55"/>
                  </a:lnTo>
                  <a:lnTo>
                    <a:pt x="8" y="55"/>
                  </a:lnTo>
                  <a:lnTo>
                    <a:pt x="9" y="53"/>
                  </a:lnTo>
                  <a:lnTo>
                    <a:pt x="11" y="51"/>
                  </a:lnTo>
                  <a:lnTo>
                    <a:pt x="11" y="49"/>
                  </a:lnTo>
                  <a:lnTo>
                    <a:pt x="11" y="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3563" name="Line 392">
            <a:extLst>
              <a:ext uri="{FF2B5EF4-FFF2-40B4-BE49-F238E27FC236}">
                <a16:creationId xmlns:a16="http://schemas.microsoft.com/office/drawing/2014/main" id="{BDFD4146-23C2-0AEE-1C62-8A67B048B000}"/>
              </a:ext>
            </a:extLst>
          </p:cNvPr>
          <p:cNvSpPr>
            <a:spLocks noChangeShapeType="1"/>
          </p:cNvSpPr>
          <p:nvPr/>
        </p:nvSpPr>
        <p:spPr bwMode="auto">
          <a:xfrm flipH="1">
            <a:off x="2057400" y="3884613"/>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4" name="Line 393">
            <a:extLst>
              <a:ext uri="{FF2B5EF4-FFF2-40B4-BE49-F238E27FC236}">
                <a16:creationId xmlns:a16="http://schemas.microsoft.com/office/drawing/2014/main" id="{0AEDAB73-D5D6-D3C8-7E60-4880483375A2}"/>
              </a:ext>
            </a:extLst>
          </p:cNvPr>
          <p:cNvSpPr>
            <a:spLocks noChangeShapeType="1"/>
          </p:cNvSpPr>
          <p:nvPr/>
        </p:nvSpPr>
        <p:spPr bwMode="auto">
          <a:xfrm flipH="1">
            <a:off x="2462213" y="3884613"/>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5" name="Line 394">
            <a:extLst>
              <a:ext uri="{FF2B5EF4-FFF2-40B4-BE49-F238E27FC236}">
                <a16:creationId xmlns:a16="http://schemas.microsoft.com/office/drawing/2014/main" id="{A6B0AC46-58BE-1DF0-B93E-6583375E0D0F}"/>
              </a:ext>
            </a:extLst>
          </p:cNvPr>
          <p:cNvSpPr>
            <a:spLocks noChangeShapeType="1"/>
          </p:cNvSpPr>
          <p:nvPr/>
        </p:nvSpPr>
        <p:spPr bwMode="auto">
          <a:xfrm flipH="1">
            <a:off x="2871788" y="3884613"/>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6" name="Line 399">
            <a:extLst>
              <a:ext uri="{FF2B5EF4-FFF2-40B4-BE49-F238E27FC236}">
                <a16:creationId xmlns:a16="http://schemas.microsoft.com/office/drawing/2014/main" id="{BD7FF676-65A8-D18C-C182-2B28AB0F7E26}"/>
              </a:ext>
            </a:extLst>
          </p:cNvPr>
          <p:cNvSpPr>
            <a:spLocks noChangeShapeType="1"/>
          </p:cNvSpPr>
          <p:nvPr/>
        </p:nvSpPr>
        <p:spPr bwMode="auto">
          <a:xfrm flipH="1">
            <a:off x="3276600" y="3884613"/>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7" name="Line 400">
            <a:extLst>
              <a:ext uri="{FF2B5EF4-FFF2-40B4-BE49-F238E27FC236}">
                <a16:creationId xmlns:a16="http://schemas.microsoft.com/office/drawing/2014/main" id="{382E9DFE-A1E5-D06E-A3BE-E594EF7864DB}"/>
              </a:ext>
            </a:extLst>
          </p:cNvPr>
          <p:cNvSpPr>
            <a:spLocks noChangeShapeType="1"/>
          </p:cNvSpPr>
          <p:nvPr/>
        </p:nvSpPr>
        <p:spPr bwMode="auto">
          <a:xfrm flipH="1">
            <a:off x="3681413" y="3884613"/>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8" name="Line 401">
            <a:extLst>
              <a:ext uri="{FF2B5EF4-FFF2-40B4-BE49-F238E27FC236}">
                <a16:creationId xmlns:a16="http://schemas.microsoft.com/office/drawing/2014/main" id="{5785EBD8-34C0-C58A-C03E-4F75B4C2B31C}"/>
              </a:ext>
            </a:extLst>
          </p:cNvPr>
          <p:cNvSpPr>
            <a:spLocks noChangeShapeType="1"/>
          </p:cNvSpPr>
          <p:nvPr/>
        </p:nvSpPr>
        <p:spPr bwMode="auto">
          <a:xfrm flipH="1">
            <a:off x="4090988" y="3884613"/>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69" name="Line 402">
            <a:extLst>
              <a:ext uri="{FF2B5EF4-FFF2-40B4-BE49-F238E27FC236}">
                <a16:creationId xmlns:a16="http://schemas.microsoft.com/office/drawing/2014/main" id="{DF5FE15B-38E1-79B6-4F7A-1A6F2EBF8FF8}"/>
              </a:ext>
            </a:extLst>
          </p:cNvPr>
          <p:cNvSpPr>
            <a:spLocks noChangeShapeType="1"/>
          </p:cNvSpPr>
          <p:nvPr/>
        </p:nvSpPr>
        <p:spPr bwMode="auto">
          <a:xfrm flipH="1">
            <a:off x="4443413" y="3884613"/>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70" name="Line 403">
            <a:extLst>
              <a:ext uri="{FF2B5EF4-FFF2-40B4-BE49-F238E27FC236}">
                <a16:creationId xmlns:a16="http://schemas.microsoft.com/office/drawing/2014/main" id="{90313C59-9C2A-54AC-2480-4709DD967BD8}"/>
              </a:ext>
            </a:extLst>
          </p:cNvPr>
          <p:cNvSpPr>
            <a:spLocks noChangeShapeType="1"/>
          </p:cNvSpPr>
          <p:nvPr/>
        </p:nvSpPr>
        <p:spPr bwMode="auto">
          <a:xfrm flipH="1">
            <a:off x="4848225" y="3884613"/>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71" name="Line 404">
            <a:extLst>
              <a:ext uri="{FF2B5EF4-FFF2-40B4-BE49-F238E27FC236}">
                <a16:creationId xmlns:a16="http://schemas.microsoft.com/office/drawing/2014/main" id="{8DC0812B-DD7B-E7A6-9932-B724111FA7C3}"/>
              </a:ext>
            </a:extLst>
          </p:cNvPr>
          <p:cNvSpPr>
            <a:spLocks noChangeShapeType="1"/>
          </p:cNvSpPr>
          <p:nvPr/>
        </p:nvSpPr>
        <p:spPr bwMode="auto">
          <a:xfrm flipH="1">
            <a:off x="5257800" y="3884613"/>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72" name="Line 405">
            <a:extLst>
              <a:ext uri="{FF2B5EF4-FFF2-40B4-BE49-F238E27FC236}">
                <a16:creationId xmlns:a16="http://schemas.microsoft.com/office/drawing/2014/main" id="{416BEEC9-21C2-1C09-1557-A49D5CCCE93D}"/>
              </a:ext>
            </a:extLst>
          </p:cNvPr>
          <p:cNvSpPr>
            <a:spLocks noChangeShapeType="1"/>
          </p:cNvSpPr>
          <p:nvPr/>
        </p:nvSpPr>
        <p:spPr bwMode="auto">
          <a:xfrm flipH="1">
            <a:off x="5638800" y="3889375"/>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73" name="Line 406">
            <a:extLst>
              <a:ext uri="{FF2B5EF4-FFF2-40B4-BE49-F238E27FC236}">
                <a16:creationId xmlns:a16="http://schemas.microsoft.com/office/drawing/2014/main" id="{976A5388-F5E4-9179-7E80-CC026A734D9D}"/>
              </a:ext>
            </a:extLst>
          </p:cNvPr>
          <p:cNvSpPr>
            <a:spLocks noChangeShapeType="1"/>
          </p:cNvSpPr>
          <p:nvPr/>
        </p:nvSpPr>
        <p:spPr bwMode="auto">
          <a:xfrm flipH="1">
            <a:off x="6019800" y="3889375"/>
            <a:ext cx="404813"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3574" name="Line 407">
            <a:extLst>
              <a:ext uri="{FF2B5EF4-FFF2-40B4-BE49-F238E27FC236}">
                <a16:creationId xmlns:a16="http://schemas.microsoft.com/office/drawing/2014/main" id="{F47CC741-AA70-9F71-6208-7BCA1D2154C1}"/>
              </a:ext>
            </a:extLst>
          </p:cNvPr>
          <p:cNvSpPr>
            <a:spLocks noChangeShapeType="1"/>
          </p:cNvSpPr>
          <p:nvPr/>
        </p:nvSpPr>
        <p:spPr bwMode="auto">
          <a:xfrm flipH="1">
            <a:off x="1652588" y="3889375"/>
            <a:ext cx="404812"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9">
            <a:extLst>
              <a:ext uri="{FF2B5EF4-FFF2-40B4-BE49-F238E27FC236}">
                <a16:creationId xmlns:a16="http://schemas.microsoft.com/office/drawing/2014/main" id="{9E47A4CA-26BC-25A6-B1D3-6D0676A99B5E}"/>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b="1">
                <a:solidFill>
                  <a:schemeClr val="tx1"/>
                </a:solidFill>
              </a:rPr>
              <a:t>Types of Event to trigger RTES</a:t>
            </a:r>
            <a:endParaRPr lang="en-US" altLang="en-US" sz="3400" b="1">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24579" name="Picture 6">
            <a:extLst>
              <a:ext uri="{FF2B5EF4-FFF2-40B4-BE49-F238E27FC236}">
                <a16:creationId xmlns:a16="http://schemas.microsoft.com/office/drawing/2014/main" id="{ED1E1219-55A8-5E82-DA76-72385F05C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3">
            <a:extLst>
              <a:ext uri="{FF2B5EF4-FFF2-40B4-BE49-F238E27FC236}">
                <a16:creationId xmlns:a16="http://schemas.microsoft.com/office/drawing/2014/main" id="{EA0E434F-15B2-B9E2-5C0C-4E7E9AD5BCBD}"/>
              </a:ext>
            </a:extLst>
          </p:cNvPr>
          <p:cNvSpPr txBox="1">
            <a:spLocks noChangeArrowheads="1"/>
          </p:cNvSpPr>
          <p:nvPr/>
        </p:nvSpPr>
        <p:spPr bwMode="auto">
          <a:xfrm>
            <a:off x="685800" y="16891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2500" lnSpcReduction="10000"/>
          </a:bodyPr>
          <a:lstStyle>
            <a:lvl1pPr marL="304800" indent="-304800" algn="l" defTabSz="457200" rtl="0" eaLnBrk="0" fontAlgn="base" hangingPunct="0">
              <a:spcBef>
                <a:spcPct val="20000"/>
              </a:spcBef>
              <a:spcAft>
                <a:spcPts val="600"/>
              </a:spcAft>
              <a:buClr>
                <a:schemeClr val="accent2"/>
              </a:buClr>
              <a:buSzPct val="92000"/>
              <a:buFont typeface="Wingdings 2" pitchFamily="18" charset="2"/>
              <a:buChar char=""/>
              <a:defRPr sz="3200" kern="1200">
                <a:solidFill>
                  <a:schemeClr val="tx2"/>
                </a:solidFill>
                <a:latin typeface="+mn-lt"/>
                <a:ea typeface="+mn-ea"/>
                <a:cs typeface="+mn-cs"/>
              </a:defRPr>
            </a:lvl1pPr>
            <a:lvl2pPr marL="628650" indent="-304800" algn="l" defTabSz="457200" rtl="0" eaLnBrk="0" fontAlgn="base" hangingPunct="0">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8525" indent="-269875" algn="l" defTabSz="457200" rtl="0" eaLnBrk="0" fontAlgn="base" hangingPunct="0">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1425" indent="-233363" algn="l" defTabSz="457200" rtl="0" eaLnBrk="0" fontAlgn="base" hangingPunct="0">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1788" indent="-233363" algn="l" defTabSz="457200" rtl="0" eaLnBrk="0" fontAlgn="base" hangingPunct="0">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defRPr/>
            </a:pPr>
            <a:r>
              <a:rPr lang="en-US" dirty="0">
                <a:solidFill>
                  <a:schemeClr val="tx1"/>
                </a:solidFill>
              </a:rPr>
              <a:t>Sporadic</a:t>
            </a:r>
          </a:p>
          <a:p>
            <a:pPr lvl="1">
              <a:defRPr/>
            </a:pPr>
            <a:r>
              <a:rPr lang="en-US" dirty="0">
                <a:solidFill>
                  <a:schemeClr val="tx1"/>
                </a:solidFill>
              </a:rPr>
              <a:t>can occur any time, but</a:t>
            </a:r>
          </a:p>
          <a:p>
            <a:pPr lvl="1">
              <a:defRPr/>
            </a:pPr>
            <a:r>
              <a:rPr lang="en-US" dirty="0">
                <a:solidFill>
                  <a:schemeClr val="tx1"/>
                </a:solidFill>
              </a:rPr>
              <a:t>minimum time between arrivals</a:t>
            </a:r>
          </a:p>
        </p:txBody>
      </p:sp>
      <p:grpSp>
        <p:nvGrpSpPr>
          <p:cNvPr id="24581" name="Group 5">
            <a:extLst>
              <a:ext uri="{FF2B5EF4-FFF2-40B4-BE49-F238E27FC236}">
                <a16:creationId xmlns:a16="http://schemas.microsoft.com/office/drawing/2014/main" id="{ACF593BD-90AB-CEA5-29F2-4485B0106E47}"/>
              </a:ext>
            </a:extLst>
          </p:cNvPr>
          <p:cNvGrpSpPr>
            <a:grpSpLocks/>
          </p:cNvGrpSpPr>
          <p:nvPr/>
        </p:nvGrpSpPr>
        <p:grpSpPr bwMode="auto">
          <a:xfrm>
            <a:off x="1322388" y="5207000"/>
            <a:ext cx="6491287" cy="660400"/>
            <a:chOff x="833" y="2552"/>
            <a:chExt cx="4089" cy="416"/>
          </a:xfrm>
        </p:grpSpPr>
        <p:sp>
          <p:nvSpPr>
            <p:cNvPr id="24865" name="Rectangle 6">
              <a:extLst>
                <a:ext uri="{FF2B5EF4-FFF2-40B4-BE49-F238E27FC236}">
                  <a16:creationId xmlns:a16="http://schemas.microsoft.com/office/drawing/2014/main" id="{EF848B12-462C-F6A1-8781-B54B1095D4B4}"/>
                </a:ext>
              </a:extLst>
            </p:cNvPr>
            <p:cNvSpPr>
              <a:spLocks noChangeArrowheads="1"/>
            </p:cNvSpPr>
            <p:nvPr/>
          </p:nvSpPr>
          <p:spPr bwMode="auto">
            <a:xfrm>
              <a:off x="4480" y="2636"/>
              <a:ext cx="442" cy="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24866" name="Group 7">
              <a:extLst>
                <a:ext uri="{FF2B5EF4-FFF2-40B4-BE49-F238E27FC236}">
                  <a16:creationId xmlns:a16="http://schemas.microsoft.com/office/drawing/2014/main" id="{8DDAFDDD-2807-54EC-29BD-487D794262FD}"/>
                </a:ext>
              </a:extLst>
            </p:cNvPr>
            <p:cNvGrpSpPr>
              <a:grpSpLocks/>
            </p:cNvGrpSpPr>
            <p:nvPr/>
          </p:nvGrpSpPr>
          <p:grpSpPr bwMode="auto">
            <a:xfrm>
              <a:off x="833" y="2552"/>
              <a:ext cx="4089" cy="280"/>
              <a:chOff x="833" y="2552"/>
              <a:chExt cx="4089" cy="280"/>
            </a:xfrm>
          </p:grpSpPr>
          <p:grpSp>
            <p:nvGrpSpPr>
              <p:cNvPr id="24867" name="Group 8">
                <a:extLst>
                  <a:ext uri="{FF2B5EF4-FFF2-40B4-BE49-F238E27FC236}">
                    <a16:creationId xmlns:a16="http://schemas.microsoft.com/office/drawing/2014/main" id="{3CB3316D-2843-185D-409C-989C11BB648B}"/>
                  </a:ext>
                </a:extLst>
              </p:cNvPr>
              <p:cNvGrpSpPr>
                <a:grpSpLocks/>
              </p:cNvGrpSpPr>
              <p:nvPr/>
            </p:nvGrpSpPr>
            <p:grpSpPr bwMode="auto">
              <a:xfrm>
                <a:off x="833" y="2552"/>
                <a:ext cx="4089" cy="59"/>
                <a:chOff x="833" y="2552"/>
                <a:chExt cx="4089" cy="59"/>
              </a:xfrm>
            </p:grpSpPr>
            <p:sp>
              <p:nvSpPr>
                <p:cNvPr id="24869" name="Line 9">
                  <a:extLst>
                    <a:ext uri="{FF2B5EF4-FFF2-40B4-BE49-F238E27FC236}">
                      <a16:creationId xmlns:a16="http://schemas.microsoft.com/office/drawing/2014/main" id="{22A72C2A-C0DE-37CA-17DA-8B62A06740F2}"/>
                    </a:ext>
                  </a:extLst>
                </p:cNvPr>
                <p:cNvSpPr>
                  <a:spLocks noChangeShapeType="1"/>
                </p:cNvSpPr>
                <p:nvPr/>
              </p:nvSpPr>
              <p:spPr bwMode="auto">
                <a:xfrm>
                  <a:off x="833" y="2581"/>
                  <a:ext cx="403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870" name="Freeform 10">
                  <a:extLst>
                    <a:ext uri="{FF2B5EF4-FFF2-40B4-BE49-F238E27FC236}">
                      <a16:creationId xmlns:a16="http://schemas.microsoft.com/office/drawing/2014/main" id="{10A476A1-2690-380E-94B9-4233D280BA45}"/>
                    </a:ext>
                  </a:extLst>
                </p:cNvPr>
                <p:cNvSpPr>
                  <a:spLocks/>
                </p:cNvSpPr>
                <p:nvPr/>
              </p:nvSpPr>
              <p:spPr bwMode="auto">
                <a:xfrm>
                  <a:off x="4862" y="2552"/>
                  <a:ext cx="60" cy="59"/>
                </a:xfrm>
                <a:custGeom>
                  <a:avLst/>
                  <a:gdLst>
                    <a:gd name="T0" fmla="*/ 0 w 120"/>
                    <a:gd name="T1" fmla="*/ 29 h 120"/>
                    <a:gd name="T2" fmla="*/ 30 w 120"/>
                    <a:gd name="T3" fmla="*/ 14 h 120"/>
                    <a:gd name="T4" fmla="*/ 0 w 120"/>
                    <a:gd name="T5" fmla="*/ 0 h 120"/>
                    <a:gd name="T6" fmla="*/ 0 w 120"/>
                    <a:gd name="T7" fmla="*/ 29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120"/>
                      </a:moveTo>
                      <a:lnTo>
                        <a:pt x="120" y="59"/>
                      </a:lnTo>
                      <a:lnTo>
                        <a:pt x="0" y="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4868" name="Rectangle 11">
                <a:extLst>
                  <a:ext uri="{FF2B5EF4-FFF2-40B4-BE49-F238E27FC236}">
                    <a16:creationId xmlns:a16="http://schemas.microsoft.com/office/drawing/2014/main" id="{B8FF9A21-1B77-92AB-956A-5D9C7FAB12AD}"/>
                  </a:ext>
                </a:extLst>
              </p:cNvPr>
              <p:cNvSpPr>
                <a:spLocks noChangeArrowheads="1"/>
              </p:cNvSpPr>
              <p:nvPr/>
            </p:nvSpPr>
            <p:spPr bwMode="auto">
              <a:xfrm>
                <a:off x="4535" y="2669"/>
                <a:ext cx="25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0000"/>
                    </a:solidFill>
                  </a:rPr>
                  <a:t>time</a:t>
                </a:r>
                <a:endParaRPr lang="en-US" altLang="en-US" sz="2400">
                  <a:latin typeface="Times New Roman" panose="02020603050405020304" pitchFamily="18" charset="0"/>
                </a:endParaRPr>
              </a:p>
            </p:txBody>
          </p:sp>
        </p:grpSp>
      </p:grpSp>
      <p:sp>
        <p:nvSpPr>
          <p:cNvPr id="24582" name="Rectangle 83">
            <a:extLst>
              <a:ext uri="{FF2B5EF4-FFF2-40B4-BE49-F238E27FC236}">
                <a16:creationId xmlns:a16="http://schemas.microsoft.com/office/drawing/2014/main" id="{E5AE874A-D4A8-452F-5E86-F4BEECF7EF2D}"/>
              </a:ext>
            </a:extLst>
          </p:cNvPr>
          <p:cNvSpPr>
            <a:spLocks noChangeArrowheads="1"/>
          </p:cNvSpPr>
          <p:nvPr/>
        </p:nvSpPr>
        <p:spPr bwMode="auto">
          <a:xfrm>
            <a:off x="5006975" y="3498850"/>
            <a:ext cx="876300" cy="350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583" name="Rectangle 90">
            <a:extLst>
              <a:ext uri="{FF2B5EF4-FFF2-40B4-BE49-F238E27FC236}">
                <a16:creationId xmlns:a16="http://schemas.microsoft.com/office/drawing/2014/main" id="{95637FF6-1F7A-3A6F-4A2A-3BEEDF662BF9}"/>
              </a:ext>
            </a:extLst>
          </p:cNvPr>
          <p:cNvSpPr>
            <a:spLocks noChangeArrowheads="1"/>
          </p:cNvSpPr>
          <p:nvPr/>
        </p:nvSpPr>
        <p:spPr bwMode="auto">
          <a:xfrm>
            <a:off x="2813050" y="4025900"/>
            <a:ext cx="877888" cy="350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584" name="Rectangle 91">
            <a:extLst>
              <a:ext uri="{FF2B5EF4-FFF2-40B4-BE49-F238E27FC236}">
                <a16:creationId xmlns:a16="http://schemas.microsoft.com/office/drawing/2014/main" id="{C8A55F43-66FD-BFBC-BC0B-9C15B9CA6598}"/>
              </a:ext>
            </a:extLst>
          </p:cNvPr>
          <p:cNvSpPr>
            <a:spLocks noChangeArrowheads="1"/>
          </p:cNvSpPr>
          <p:nvPr/>
        </p:nvSpPr>
        <p:spPr bwMode="auto">
          <a:xfrm>
            <a:off x="2900363" y="4075113"/>
            <a:ext cx="40798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FF00"/>
                </a:solidFill>
              </a:rPr>
              <a:t>mint</a:t>
            </a:r>
            <a:endParaRPr lang="en-US" altLang="en-US" sz="2400">
              <a:latin typeface="Times New Roman" panose="02020603050405020304" pitchFamily="18" charset="0"/>
            </a:endParaRPr>
          </a:p>
        </p:txBody>
      </p:sp>
      <p:grpSp>
        <p:nvGrpSpPr>
          <p:cNvPr id="24585" name="Group 92">
            <a:extLst>
              <a:ext uri="{FF2B5EF4-FFF2-40B4-BE49-F238E27FC236}">
                <a16:creationId xmlns:a16="http://schemas.microsoft.com/office/drawing/2014/main" id="{DDD5133A-4C36-31CE-D009-247BED1676C8}"/>
              </a:ext>
            </a:extLst>
          </p:cNvPr>
          <p:cNvGrpSpPr>
            <a:grpSpLocks/>
          </p:cNvGrpSpPr>
          <p:nvPr/>
        </p:nvGrpSpPr>
        <p:grpSpPr bwMode="auto">
          <a:xfrm>
            <a:off x="2765425" y="4459288"/>
            <a:ext cx="95250" cy="793750"/>
            <a:chOff x="1742" y="2081"/>
            <a:chExt cx="60" cy="500"/>
          </a:xfrm>
        </p:grpSpPr>
        <p:sp>
          <p:nvSpPr>
            <p:cNvPr id="24824" name="Freeform 93">
              <a:extLst>
                <a:ext uri="{FF2B5EF4-FFF2-40B4-BE49-F238E27FC236}">
                  <a16:creationId xmlns:a16="http://schemas.microsoft.com/office/drawing/2014/main" id="{10E7BB2C-4B43-0597-FADF-431D2110B5F9}"/>
                </a:ext>
              </a:extLst>
            </p:cNvPr>
            <p:cNvSpPr>
              <a:spLocks/>
            </p:cNvSpPr>
            <p:nvPr/>
          </p:nvSpPr>
          <p:spPr bwMode="auto">
            <a:xfrm>
              <a:off x="1769" y="2081"/>
              <a:ext cx="6" cy="6"/>
            </a:xfrm>
            <a:custGeom>
              <a:avLst/>
              <a:gdLst>
                <a:gd name="T0" fmla="*/ 3 w 11"/>
                <a:gd name="T1" fmla="*/ 2 h 11"/>
                <a:gd name="T2" fmla="*/ 3 w 11"/>
                <a:gd name="T3" fmla="*/ 2 h 11"/>
                <a:gd name="T4" fmla="*/ 3 w 11"/>
                <a:gd name="T5" fmla="*/ 1 h 11"/>
                <a:gd name="T6" fmla="*/ 2 w 11"/>
                <a:gd name="T7" fmla="*/ 1 h 11"/>
                <a:gd name="T8" fmla="*/ 2 w 11"/>
                <a:gd name="T9" fmla="*/ 0 h 11"/>
                <a:gd name="T10" fmla="*/ 2 w 11"/>
                <a:gd name="T11" fmla="*/ 0 h 11"/>
                <a:gd name="T12" fmla="*/ 1 w 11"/>
                <a:gd name="T13" fmla="*/ 1 h 11"/>
                <a:gd name="T14" fmla="*/ 1 w 11"/>
                <a:gd name="T15" fmla="*/ 1 h 11"/>
                <a:gd name="T16" fmla="*/ 0 w 11"/>
                <a:gd name="T17" fmla="*/ 2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11" y="8"/>
                  </a:moveTo>
                  <a:lnTo>
                    <a:pt x="11" y="6"/>
                  </a:lnTo>
                  <a:lnTo>
                    <a:pt x="9" y="4"/>
                  </a:lnTo>
                  <a:lnTo>
                    <a:pt x="7" y="2"/>
                  </a:lnTo>
                  <a:lnTo>
                    <a:pt x="5" y="0"/>
                  </a:lnTo>
                  <a:lnTo>
                    <a:pt x="3" y="2"/>
                  </a:lnTo>
                  <a:lnTo>
                    <a:pt x="1" y="4"/>
                  </a:lnTo>
                  <a:lnTo>
                    <a:pt x="0" y="6"/>
                  </a:lnTo>
                  <a:lnTo>
                    <a:pt x="1" y="8"/>
                  </a:lnTo>
                  <a:lnTo>
                    <a:pt x="3" y="9"/>
                  </a:lnTo>
                  <a:lnTo>
                    <a:pt x="5" y="11"/>
                  </a:lnTo>
                  <a:lnTo>
                    <a:pt x="7" y="9"/>
                  </a:lnTo>
                  <a:lnTo>
                    <a:pt x="9" y="8"/>
                  </a:lnTo>
                  <a:lnTo>
                    <a:pt x="11" y="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5" name="Freeform 94">
              <a:extLst>
                <a:ext uri="{FF2B5EF4-FFF2-40B4-BE49-F238E27FC236}">
                  <a16:creationId xmlns:a16="http://schemas.microsoft.com/office/drawing/2014/main" id="{7B4DC9B0-4A6E-8DF9-524D-C55702F49520}"/>
                </a:ext>
              </a:extLst>
            </p:cNvPr>
            <p:cNvSpPr>
              <a:spLocks/>
            </p:cNvSpPr>
            <p:nvPr/>
          </p:nvSpPr>
          <p:spPr bwMode="auto">
            <a:xfrm>
              <a:off x="1769" y="209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6" name="Freeform 95">
              <a:extLst>
                <a:ext uri="{FF2B5EF4-FFF2-40B4-BE49-F238E27FC236}">
                  <a16:creationId xmlns:a16="http://schemas.microsoft.com/office/drawing/2014/main" id="{4A246387-EA09-744E-2F40-7AB9687A24C3}"/>
                </a:ext>
              </a:extLst>
            </p:cNvPr>
            <p:cNvSpPr>
              <a:spLocks/>
            </p:cNvSpPr>
            <p:nvPr/>
          </p:nvSpPr>
          <p:spPr bwMode="auto">
            <a:xfrm>
              <a:off x="1769" y="2103"/>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7" name="Freeform 96">
              <a:extLst>
                <a:ext uri="{FF2B5EF4-FFF2-40B4-BE49-F238E27FC236}">
                  <a16:creationId xmlns:a16="http://schemas.microsoft.com/office/drawing/2014/main" id="{376A8CF3-25E3-EA50-E4CC-EBC8527789FA}"/>
                </a:ext>
              </a:extLst>
            </p:cNvPr>
            <p:cNvSpPr>
              <a:spLocks/>
            </p:cNvSpPr>
            <p:nvPr/>
          </p:nvSpPr>
          <p:spPr bwMode="auto">
            <a:xfrm>
              <a:off x="1769" y="2114"/>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8" name="Freeform 97">
              <a:extLst>
                <a:ext uri="{FF2B5EF4-FFF2-40B4-BE49-F238E27FC236}">
                  <a16:creationId xmlns:a16="http://schemas.microsoft.com/office/drawing/2014/main" id="{FEA6A34B-198F-708D-49C1-A22D2F41CDB4}"/>
                </a:ext>
              </a:extLst>
            </p:cNvPr>
            <p:cNvSpPr>
              <a:spLocks/>
            </p:cNvSpPr>
            <p:nvPr/>
          </p:nvSpPr>
          <p:spPr bwMode="auto">
            <a:xfrm>
              <a:off x="1769" y="2125"/>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9" name="Freeform 98">
              <a:extLst>
                <a:ext uri="{FF2B5EF4-FFF2-40B4-BE49-F238E27FC236}">
                  <a16:creationId xmlns:a16="http://schemas.microsoft.com/office/drawing/2014/main" id="{E5B39EBB-C440-F9B5-E9D1-2E0D73C0F4B8}"/>
                </a:ext>
              </a:extLst>
            </p:cNvPr>
            <p:cNvSpPr>
              <a:spLocks/>
            </p:cNvSpPr>
            <p:nvPr/>
          </p:nvSpPr>
          <p:spPr bwMode="auto">
            <a:xfrm>
              <a:off x="1769" y="2136"/>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0" name="Freeform 99">
              <a:extLst>
                <a:ext uri="{FF2B5EF4-FFF2-40B4-BE49-F238E27FC236}">
                  <a16:creationId xmlns:a16="http://schemas.microsoft.com/office/drawing/2014/main" id="{0BD4E9C4-3538-0B1B-DA8A-F0807FE3C16C}"/>
                </a:ext>
              </a:extLst>
            </p:cNvPr>
            <p:cNvSpPr>
              <a:spLocks/>
            </p:cNvSpPr>
            <p:nvPr/>
          </p:nvSpPr>
          <p:spPr bwMode="auto">
            <a:xfrm>
              <a:off x="1769" y="2147"/>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1" name="Freeform 100">
              <a:extLst>
                <a:ext uri="{FF2B5EF4-FFF2-40B4-BE49-F238E27FC236}">
                  <a16:creationId xmlns:a16="http://schemas.microsoft.com/office/drawing/2014/main" id="{2601D6B4-496D-52FB-8E69-62A51B119FD6}"/>
                </a:ext>
              </a:extLst>
            </p:cNvPr>
            <p:cNvSpPr>
              <a:spLocks/>
            </p:cNvSpPr>
            <p:nvPr/>
          </p:nvSpPr>
          <p:spPr bwMode="auto">
            <a:xfrm>
              <a:off x="1769" y="2158"/>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2" name="Freeform 101">
              <a:extLst>
                <a:ext uri="{FF2B5EF4-FFF2-40B4-BE49-F238E27FC236}">
                  <a16:creationId xmlns:a16="http://schemas.microsoft.com/office/drawing/2014/main" id="{8D400C47-9543-34DF-A363-B1F46B07ECA1}"/>
                </a:ext>
              </a:extLst>
            </p:cNvPr>
            <p:cNvSpPr>
              <a:spLocks/>
            </p:cNvSpPr>
            <p:nvPr/>
          </p:nvSpPr>
          <p:spPr bwMode="auto">
            <a:xfrm>
              <a:off x="1769" y="2170"/>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3" name="Freeform 102">
              <a:extLst>
                <a:ext uri="{FF2B5EF4-FFF2-40B4-BE49-F238E27FC236}">
                  <a16:creationId xmlns:a16="http://schemas.microsoft.com/office/drawing/2014/main" id="{EF934C44-860A-BD4B-99AA-1BC5D254E3F1}"/>
                </a:ext>
              </a:extLst>
            </p:cNvPr>
            <p:cNvSpPr>
              <a:spLocks/>
            </p:cNvSpPr>
            <p:nvPr/>
          </p:nvSpPr>
          <p:spPr bwMode="auto">
            <a:xfrm>
              <a:off x="1769" y="2181"/>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4" name="Freeform 103">
              <a:extLst>
                <a:ext uri="{FF2B5EF4-FFF2-40B4-BE49-F238E27FC236}">
                  <a16:creationId xmlns:a16="http://schemas.microsoft.com/office/drawing/2014/main" id="{39ACA43E-1941-6768-9EFF-3E745B44C4FC}"/>
                </a:ext>
              </a:extLst>
            </p:cNvPr>
            <p:cNvSpPr>
              <a:spLocks/>
            </p:cNvSpPr>
            <p:nvPr/>
          </p:nvSpPr>
          <p:spPr bwMode="auto">
            <a:xfrm>
              <a:off x="1769" y="2192"/>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5" name="Freeform 104">
              <a:extLst>
                <a:ext uri="{FF2B5EF4-FFF2-40B4-BE49-F238E27FC236}">
                  <a16:creationId xmlns:a16="http://schemas.microsoft.com/office/drawing/2014/main" id="{69F7B0C3-6736-3E79-AF1D-9F4FE8CB33DB}"/>
                </a:ext>
              </a:extLst>
            </p:cNvPr>
            <p:cNvSpPr>
              <a:spLocks/>
            </p:cNvSpPr>
            <p:nvPr/>
          </p:nvSpPr>
          <p:spPr bwMode="auto">
            <a:xfrm>
              <a:off x="1769" y="2203"/>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6" name="Freeform 105">
              <a:extLst>
                <a:ext uri="{FF2B5EF4-FFF2-40B4-BE49-F238E27FC236}">
                  <a16:creationId xmlns:a16="http://schemas.microsoft.com/office/drawing/2014/main" id="{11C3C162-2899-F528-68AF-DE777470B5B0}"/>
                </a:ext>
              </a:extLst>
            </p:cNvPr>
            <p:cNvSpPr>
              <a:spLocks/>
            </p:cNvSpPr>
            <p:nvPr/>
          </p:nvSpPr>
          <p:spPr bwMode="auto">
            <a:xfrm>
              <a:off x="1769" y="2214"/>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7" name="Freeform 106">
              <a:extLst>
                <a:ext uri="{FF2B5EF4-FFF2-40B4-BE49-F238E27FC236}">
                  <a16:creationId xmlns:a16="http://schemas.microsoft.com/office/drawing/2014/main" id="{3AFC8003-0683-B058-8960-C44C28938F8F}"/>
                </a:ext>
              </a:extLst>
            </p:cNvPr>
            <p:cNvSpPr>
              <a:spLocks/>
            </p:cNvSpPr>
            <p:nvPr/>
          </p:nvSpPr>
          <p:spPr bwMode="auto">
            <a:xfrm>
              <a:off x="1769" y="2225"/>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8" name="Freeform 107">
              <a:extLst>
                <a:ext uri="{FF2B5EF4-FFF2-40B4-BE49-F238E27FC236}">
                  <a16:creationId xmlns:a16="http://schemas.microsoft.com/office/drawing/2014/main" id="{480CBE31-01C6-F5A9-1F55-1A4EFEEE7DC2}"/>
                </a:ext>
              </a:extLst>
            </p:cNvPr>
            <p:cNvSpPr>
              <a:spLocks/>
            </p:cNvSpPr>
            <p:nvPr/>
          </p:nvSpPr>
          <p:spPr bwMode="auto">
            <a:xfrm>
              <a:off x="1769" y="2236"/>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39" name="Freeform 108">
              <a:extLst>
                <a:ext uri="{FF2B5EF4-FFF2-40B4-BE49-F238E27FC236}">
                  <a16:creationId xmlns:a16="http://schemas.microsoft.com/office/drawing/2014/main" id="{9FBBDA70-37B4-D679-1A08-5E42ED20DD03}"/>
                </a:ext>
              </a:extLst>
            </p:cNvPr>
            <p:cNvSpPr>
              <a:spLocks/>
            </p:cNvSpPr>
            <p:nvPr/>
          </p:nvSpPr>
          <p:spPr bwMode="auto">
            <a:xfrm>
              <a:off x="1769" y="2247"/>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0" name="Freeform 109">
              <a:extLst>
                <a:ext uri="{FF2B5EF4-FFF2-40B4-BE49-F238E27FC236}">
                  <a16:creationId xmlns:a16="http://schemas.microsoft.com/office/drawing/2014/main" id="{C5382789-2410-B6E3-D269-219CE6AD6D41}"/>
                </a:ext>
              </a:extLst>
            </p:cNvPr>
            <p:cNvSpPr>
              <a:spLocks/>
            </p:cNvSpPr>
            <p:nvPr/>
          </p:nvSpPr>
          <p:spPr bwMode="auto">
            <a:xfrm>
              <a:off x="1769" y="2258"/>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1" name="Freeform 110">
              <a:extLst>
                <a:ext uri="{FF2B5EF4-FFF2-40B4-BE49-F238E27FC236}">
                  <a16:creationId xmlns:a16="http://schemas.microsoft.com/office/drawing/2014/main" id="{312FA97E-5E37-40A6-1D64-0B1973F7330D}"/>
                </a:ext>
              </a:extLst>
            </p:cNvPr>
            <p:cNvSpPr>
              <a:spLocks/>
            </p:cNvSpPr>
            <p:nvPr/>
          </p:nvSpPr>
          <p:spPr bwMode="auto">
            <a:xfrm>
              <a:off x="1769" y="2269"/>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2" name="Freeform 111">
              <a:extLst>
                <a:ext uri="{FF2B5EF4-FFF2-40B4-BE49-F238E27FC236}">
                  <a16:creationId xmlns:a16="http://schemas.microsoft.com/office/drawing/2014/main" id="{4F4F8F0C-ACB3-BC51-C0E4-7A895E5D9FB4}"/>
                </a:ext>
              </a:extLst>
            </p:cNvPr>
            <p:cNvSpPr>
              <a:spLocks/>
            </p:cNvSpPr>
            <p:nvPr/>
          </p:nvSpPr>
          <p:spPr bwMode="auto">
            <a:xfrm>
              <a:off x="1769" y="2280"/>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3" name="Freeform 112">
              <a:extLst>
                <a:ext uri="{FF2B5EF4-FFF2-40B4-BE49-F238E27FC236}">
                  <a16:creationId xmlns:a16="http://schemas.microsoft.com/office/drawing/2014/main" id="{F19664B7-AF6D-2396-293C-EBEE2B680AC9}"/>
                </a:ext>
              </a:extLst>
            </p:cNvPr>
            <p:cNvSpPr>
              <a:spLocks/>
            </p:cNvSpPr>
            <p:nvPr/>
          </p:nvSpPr>
          <p:spPr bwMode="auto">
            <a:xfrm>
              <a:off x="1769" y="2291"/>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4" name="Freeform 113">
              <a:extLst>
                <a:ext uri="{FF2B5EF4-FFF2-40B4-BE49-F238E27FC236}">
                  <a16:creationId xmlns:a16="http://schemas.microsoft.com/office/drawing/2014/main" id="{731435C8-AC56-1685-6FAB-CE10CA25E5DD}"/>
                </a:ext>
              </a:extLst>
            </p:cNvPr>
            <p:cNvSpPr>
              <a:spLocks/>
            </p:cNvSpPr>
            <p:nvPr/>
          </p:nvSpPr>
          <p:spPr bwMode="auto">
            <a:xfrm>
              <a:off x="1769" y="230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5" name="Freeform 114">
              <a:extLst>
                <a:ext uri="{FF2B5EF4-FFF2-40B4-BE49-F238E27FC236}">
                  <a16:creationId xmlns:a16="http://schemas.microsoft.com/office/drawing/2014/main" id="{938B3D21-C847-9082-3FD4-AD82B7C7630B}"/>
                </a:ext>
              </a:extLst>
            </p:cNvPr>
            <p:cNvSpPr>
              <a:spLocks/>
            </p:cNvSpPr>
            <p:nvPr/>
          </p:nvSpPr>
          <p:spPr bwMode="auto">
            <a:xfrm>
              <a:off x="1769" y="2313"/>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6" name="Freeform 115">
              <a:extLst>
                <a:ext uri="{FF2B5EF4-FFF2-40B4-BE49-F238E27FC236}">
                  <a16:creationId xmlns:a16="http://schemas.microsoft.com/office/drawing/2014/main" id="{6A2F7153-08DF-8292-898F-7DFCA9E6FA87}"/>
                </a:ext>
              </a:extLst>
            </p:cNvPr>
            <p:cNvSpPr>
              <a:spLocks/>
            </p:cNvSpPr>
            <p:nvPr/>
          </p:nvSpPr>
          <p:spPr bwMode="auto">
            <a:xfrm>
              <a:off x="1769" y="2324"/>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7" name="Freeform 116">
              <a:extLst>
                <a:ext uri="{FF2B5EF4-FFF2-40B4-BE49-F238E27FC236}">
                  <a16:creationId xmlns:a16="http://schemas.microsoft.com/office/drawing/2014/main" id="{04BFAE46-52AE-7742-D856-F7FCAD48E8EE}"/>
                </a:ext>
              </a:extLst>
            </p:cNvPr>
            <p:cNvSpPr>
              <a:spLocks/>
            </p:cNvSpPr>
            <p:nvPr/>
          </p:nvSpPr>
          <p:spPr bwMode="auto">
            <a:xfrm>
              <a:off x="1769" y="2335"/>
              <a:ext cx="6" cy="6"/>
            </a:xfrm>
            <a:custGeom>
              <a:avLst/>
              <a:gdLst>
                <a:gd name="T0" fmla="*/ 3 w 11"/>
                <a:gd name="T1" fmla="*/ 2 h 12"/>
                <a:gd name="T2" fmla="*/ 3 w 11"/>
                <a:gd name="T3" fmla="*/ 1 h 12"/>
                <a:gd name="T4" fmla="*/ 3 w 11"/>
                <a:gd name="T5" fmla="*/ 1 h 12"/>
                <a:gd name="T6" fmla="*/ 3 w 11"/>
                <a:gd name="T7" fmla="*/ 0 h 12"/>
                <a:gd name="T8" fmla="*/ 2 w 11"/>
                <a:gd name="T9" fmla="*/ 0 h 12"/>
                <a:gd name="T10" fmla="*/ 2 w 11"/>
                <a:gd name="T11" fmla="*/ 0 h 12"/>
                <a:gd name="T12" fmla="*/ 1 w 11"/>
                <a:gd name="T13" fmla="*/ 0 h 12"/>
                <a:gd name="T14" fmla="*/ 1 w 11"/>
                <a:gd name="T15" fmla="*/ 1 h 12"/>
                <a:gd name="T16" fmla="*/ 0 w 11"/>
                <a:gd name="T17" fmla="*/ 1 h 12"/>
                <a:gd name="T18" fmla="*/ 0 w 11"/>
                <a:gd name="T19" fmla="*/ 2 h 12"/>
                <a:gd name="T20" fmla="*/ 0 w 11"/>
                <a:gd name="T21" fmla="*/ 2 h 12"/>
                <a:gd name="T22" fmla="*/ 1 w 11"/>
                <a:gd name="T23" fmla="*/ 2 h 12"/>
                <a:gd name="T24" fmla="*/ 1 w 11"/>
                <a:gd name="T25" fmla="*/ 3 h 12"/>
                <a:gd name="T26" fmla="*/ 2 w 11"/>
                <a:gd name="T27" fmla="*/ 3 h 12"/>
                <a:gd name="T28" fmla="*/ 2 w 11"/>
                <a:gd name="T29" fmla="*/ 3 h 12"/>
                <a:gd name="T30" fmla="*/ 2 w 11"/>
                <a:gd name="T31" fmla="*/ 3 h 12"/>
                <a:gd name="T32" fmla="*/ 3 w 11"/>
                <a:gd name="T33" fmla="*/ 2 h 12"/>
                <a:gd name="T34" fmla="*/ 3 w 11"/>
                <a:gd name="T35" fmla="*/ 2 h 12"/>
                <a:gd name="T36" fmla="*/ 3 w 11"/>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2">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2"/>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8" name="Freeform 117">
              <a:extLst>
                <a:ext uri="{FF2B5EF4-FFF2-40B4-BE49-F238E27FC236}">
                  <a16:creationId xmlns:a16="http://schemas.microsoft.com/office/drawing/2014/main" id="{974AF6F2-4F29-8493-CDA8-7467F7CD8516}"/>
                </a:ext>
              </a:extLst>
            </p:cNvPr>
            <p:cNvSpPr>
              <a:spLocks/>
            </p:cNvSpPr>
            <p:nvPr/>
          </p:nvSpPr>
          <p:spPr bwMode="auto">
            <a:xfrm>
              <a:off x="1769" y="2346"/>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49" name="Freeform 118">
              <a:extLst>
                <a:ext uri="{FF2B5EF4-FFF2-40B4-BE49-F238E27FC236}">
                  <a16:creationId xmlns:a16="http://schemas.microsoft.com/office/drawing/2014/main" id="{CC18E58F-246F-489D-CD4F-23D68B4473EA}"/>
                </a:ext>
              </a:extLst>
            </p:cNvPr>
            <p:cNvSpPr>
              <a:spLocks/>
            </p:cNvSpPr>
            <p:nvPr/>
          </p:nvSpPr>
          <p:spPr bwMode="auto">
            <a:xfrm>
              <a:off x="1769" y="2357"/>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0" name="Freeform 119">
              <a:extLst>
                <a:ext uri="{FF2B5EF4-FFF2-40B4-BE49-F238E27FC236}">
                  <a16:creationId xmlns:a16="http://schemas.microsoft.com/office/drawing/2014/main" id="{9CC9B9C5-9812-17B9-54BC-285FCB83DCDF}"/>
                </a:ext>
              </a:extLst>
            </p:cNvPr>
            <p:cNvSpPr>
              <a:spLocks/>
            </p:cNvSpPr>
            <p:nvPr/>
          </p:nvSpPr>
          <p:spPr bwMode="auto">
            <a:xfrm>
              <a:off x="1769" y="2368"/>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1" name="Freeform 120">
              <a:extLst>
                <a:ext uri="{FF2B5EF4-FFF2-40B4-BE49-F238E27FC236}">
                  <a16:creationId xmlns:a16="http://schemas.microsoft.com/office/drawing/2014/main" id="{86AC7B23-A537-7CE0-E0E4-36E54B25B61B}"/>
                </a:ext>
              </a:extLst>
            </p:cNvPr>
            <p:cNvSpPr>
              <a:spLocks/>
            </p:cNvSpPr>
            <p:nvPr/>
          </p:nvSpPr>
          <p:spPr bwMode="auto">
            <a:xfrm>
              <a:off x="1769" y="2379"/>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2" name="Freeform 121">
              <a:extLst>
                <a:ext uri="{FF2B5EF4-FFF2-40B4-BE49-F238E27FC236}">
                  <a16:creationId xmlns:a16="http://schemas.microsoft.com/office/drawing/2014/main" id="{09C78C41-F606-7B60-C6E9-A4B934C5C609}"/>
                </a:ext>
              </a:extLst>
            </p:cNvPr>
            <p:cNvSpPr>
              <a:spLocks/>
            </p:cNvSpPr>
            <p:nvPr/>
          </p:nvSpPr>
          <p:spPr bwMode="auto">
            <a:xfrm>
              <a:off x="1769" y="2390"/>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3" name="Freeform 122">
              <a:extLst>
                <a:ext uri="{FF2B5EF4-FFF2-40B4-BE49-F238E27FC236}">
                  <a16:creationId xmlns:a16="http://schemas.microsoft.com/office/drawing/2014/main" id="{3F833E67-C9FA-8E91-3A8E-E4D71C1AC17F}"/>
                </a:ext>
              </a:extLst>
            </p:cNvPr>
            <p:cNvSpPr>
              <a:spLocks/>
            </p:cNvSpPr>
            <p:nvPr/>
          </p:nvSpPr>
          <p:spPr bwMode="auto">
            <a:xfrm>
              <a:off x="1769" y="2402"/>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4" name="Freeform 123">
              <a:extLst>
                <a:ext uri="{FF2B5EF4-FFF2-40B4-BE49-F238E27FC236}">
                  <a16:creationId xmlns:a16="http://schemas.microsoft.com/office/drawing/2014/main" id="{2A942175-7556-6E73-C207-456DD5F9C336}"/>
                </a:ext>
              </a:extLst>
            </p:cNvPr>
            <p:cNvSpPr>
              <a:spLocks/>
            </p:cNvSpPr>
            <p:nvPr/>
          </p:nvSpPr>
          <p:spPr bwMode="auto">
            <a:xfrm>
              <a:off x="1769" y="2413"/>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5" name="Freeform 124">
              <a:extLst>
                <a:ext uri="{FF2B5EF4-FFF2-40B4-BE49-F238E27FC236}">
                  <a16:creationId xmlns:a16="http://schemas.microsoft.com/office/drawing/2014/main" id="{35A327AE-0082-6C67-4BE0-3F74C117CB65}"/>
                </a:ext>
              </a:extLst>
            </p:cNvPr>
            <p:cNvSpPr>
              <a:spLocks/>
            </p:cNvSpPr>
            <p:nvPr/>
          </p:nvSpPr>
          <p:spPr bwMode="auto">
            <a:xfrm>
              <a:off x="1769" y="2424"/>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6" name="Freeform 125">
              <a:extLst>
                <a:ext uri="{FF2B5EF4-FFF2-40B4-BE49-F238E27FC236}">
                  <a16:creationId xmlns:a16="http://schemas.microsoft.com/office/drawing/2014/main" id="{D785EC6C-4B9D-4C20-C586-89586DED8599}"/>
                </a:ext>
              </a:extLst>
            </p:cNvPr>
            <p:cNvSpPr>
              <a:spLocks/>
            </p:cNvSpPr>
            <p:nvPr/>
          </p:nvSpPr>
          <p:spPr bwMode="auto">
            <a:xfrm>
              <a:off x="1769" y="2435"/>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7" name="Freeform 126">
              <a:extLst>
                <a:ext uri="{FF2B5EF4-FFF2-40B4-BE49-F238E27FC236}">
                  <a16:creationId xmlns:a16="http://schemas.microsoft.com/office/drawing/2014/main" id="{E663BF62-0181-83A1-B796-245458AC51DE}"/>
                </a:ext>
              </a:extLst>
            </p:cNvPr>
            <p:cNvSpPr>
              <a:spLocks/>
            </p:cNvSpPr>
            <p:nvPr/>
          </p:nvSpPr>
          <p:spPr bwMode="auto">
            <a:xfrm>
              <a:off x="1769" y="2446"/>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8" name="Freeform 127">
              <a:extLst>
                <a:ext uri="{FF2B5EF4-FFF2-40B4-BE49-F238E27FC236}">
                  <a16:creationId xmlns:a16="http://schemas.microsoft.com/office/drawing/2014/main" id="{3F723A45-57EB-9B65-A129-7FC1B880743D}"/>
                </a:ext>
              </a:extLst>
            </p:cNvPr>
            <p:cNvSpPr>
              <a:spLocks/>
            </p:cNvSpPr>
            <p:nvPr/>
          </p:nvSpPr>
          <p:spPr bwMode="auto">
            <a:xfrm>
              <a:off x="1769" y="2457"/>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59" name="Freeform 128">
              <a:extLst>
                <a:ext uri="{FF2B5EF4-FFF2-40B4-BE49-F238E27FC236}">
                  <a16:creationId xmlns:a16="http://schemas.microsoft.com/office/drawing/2014/main" id="{CC3AD6D1-4953-A3A1-8B60-194B10E4AABD}"/>
                </a:ext>
              </a:extLst>
            </p:cNvPr>
            <p:cNvSpPr>
              <a:spLocks/>
            </p:cNvSpPr>
            <p:nvPr/>
          </p:nvSpPr>
          <p:spPr bwMode="auto">
            <a:xfrm>
              <a:off x="1769" y="2468"/>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1" y="1"/>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60" name="Freeform 129">
              <a:extLst>
                <a:ext uri="{FF2B5EF4-FFF2-40B4-BE49-F238E27FC236}">
                  <a16:creationId xmlns:a16="http://schemas.microsoft.com/office/drawing/2014/main" id="{45E5F617-509D-D177-F907-08705A3FE629}"/>
                </a:ext>
              </a:extLst>
            </p:cNvPr>
            <p:cNvSpPr>
              <a:spLocks/>
            </p:cNvSpPr>
            <p:nvPr/>
          </p:nvSpPr>
          <p:spPr bwMode="auto">
            <a:xfrm>
              <a:off x="1769" y="2479"/>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1" y="2"/>
                  </a:lnTo>
                  <a:lnTo>
                    <a:pt x="0" y="3"/>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61" name="Freeform 130">
              <a:extLst>
                <a:ext uri="{FF2B5EF4-FFF2-40B4-BE49-F238E27FC236}">
                  <a16:creationId xmlns:a16="http://schemas.microsoft.com/office/drawing/2014/main" id="{935B6EF9-1C3A-84CC-48C3-AE20A25D6DCB}"/>
                </a:ext>
              </a:extLst>
            </p:cNvPr>
            <p:cNvSpPr>
              <a:spLocks/>
            </p:cNvSpPr>
            <p:nvPr/>
          </p:nvSpPr>
          <p:spPr bwMode="auto">
            <a:xfrm>
              <a:off x="1769" y="2490"/>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62" name="Freeform 131">
              <a:extLst>
                <a:ext uri="{FF2B5EF4-FFF2-40B4-BE49-F238E27FC236}">
                  <a16:creationId xmlns:a16="http://schemas.microsoft.com/office/drawing/2014/main" id="{B2640ECE-BD73-FF60-7C49-12970AAE1356}"/>
                </a:ext>
              </a:extLst>
            </p:cNvPr>
            <p:cNvSpPr>
              <a:spLocks/>
            </p:cNvSpPr>
            <p:nvPr/>
          </p:nvSpPr>
          <p:spPr bwMode="auto">
            <a:xfrm>
              <a:off x="1769" y="2501"/>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1" y="2"/>
                  </a:lnTo>
                  <a:lnTo>
                    <a:pt x="0" y="4"/>
                  </a:lnTo>
                  <a:lnTo>
                    <a:pt x="0" y="5"/>
                  </a:lnTo>
                  <a:lnTo>
                    <a:pt x="1"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63" name="Freeform 132">
              <a:extLst>
                <a:ext uri="{FF2B5EF4-FFF2-40B4-BE49-F238E27FC236}">
                  <a16:creationId xmlns:a16="http://schemas.microsoft.com/office/drawing/2014/main" id="{457EDA56-066B-F0E5-0078-461EBE8DFB66}"/>
                </a:ext>
              </a:extLst>
            </p:cNvPr>
            <p:cNvSpPr>
              <a:spLocks/>
            </p:cNvSpPr>
            <p:nvPr/>
          </p:nvSpPr>
          <p:spPr bwMode="auto">
            <a:xfrm>
              <a:off x="1769" y="251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1" y="2"/>
                  </a:lnTo>
                  <a:lnTo>
                    <a:pt x="0" y="4"/>
                  </a:lnTo>
                  <a:lnTo>
                    <a:pt x="0" y="6"/>
                  </a:lnTo>
                  <a:lnTo>
                    <a:pt x="1"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64" name="Freeform 133">
              <a:extLst>
                <a:ext uri="{FF2B5EF4-FFF2-40B4-BE49-F238E27FC236}">
                  <a16:creationId xmlns:a16="http://schemas.microsoft.com/office/drawing/2014/main" id="{5644B641-A6C2-563D-3D6A-143AD3DB7331}"/>
                </a:ext>
              </a:extLst>
            </p:cNvPr>
            <p:cNvSpPr>
              <a:spLocks/>
            </p:cNvSpPr>
            <p:nvPr/>
          </p:nvSpPr>
          <p:spPr bwMode="auto">
            <a:xfrm>
              <a:off x="1742"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4586" name="Group 134">
            <a:extLst>
              <a:ext uri="{FF2B5EF4-FFF2-40B4-BE49-F238E27FC236}">
                <a16:creationId xmlns:a16="http://schemas.microsoft.com/office/drawing/2014/main" id="{3D4DC8D2-FDF4-9298-56DC-BC16F5BA8E9D}"/>
              </a:ext>
            </a:extLst>
          </p:cNvPr>
          <p:cNvGrpSpPr>
            <a:grpSpLocks/>
          </p:cNvGrpSpPr>
          <p:nvPr/>
        </p:nvGrpSpPr>
        <p:grpSpPr bwMode="auto">
          <a:xfrm>
            <a:off x="3641725" y="4459288"/>
            <a:ext cx="95250" cy="793750"/>
            <a:chOff x="2294" y="2081"/>
            <a:chExt cx="60" cy="500"/>
          </a:xfrm>
        </p:grpSpPr>
        <p:sp>
          <p:nvSpPr>
            <p:cNvPr id="24783" name="Freeform 135">
              <a:extLst>
                <a:ext uri="{FF2B5EF4-FFF2-40B4-BE49-F238E27FC236}">
                  <a16:creationId xmlns:a16="http://schemas.microsoft.com/office/drawing/2014/main" id="{99C16749-5A69-4B68-DD02-1C234AF63B16}"/>
                </a:ext>
              </a:extLst>
            </p:cNvPr>
            <p:cNvSpPr>
              <a:spLocks/>
            </p:cNvSpPr>
            <p:nvPr/>
          </p:nvSpPr>
          <p:spPr bwMode="auto">
            <a:xfrm>
              <a:off x="2322" y="2081"/>
              <a:ext cx="5" cy="6"/>
            </a:xfrm>
            <a:custGeom>
              <a:avLst/>
              <a:gdLst>
                <a:gd name="T0" fmla="*/ 2 w 11"/>
                <a:gd name="T1" fmla="*/ 2 h 11"/>
                <a:gd name="T2" fmla="*/ 2 w 11"/>
                <a:gd name="T3" fmla="*/ 2 h 11"/>
                <a:gd name="T4" fmla="*/ 2 w 11"/>
                <a:gd name="T5" fmla="*/ 1 h 11"/>
                <a:gd name="T6" fmla="*/ 1 w 11"/>
                <a:gd name="T7" fmla="*/ 1 h 11"/>
                <a:gd name="T8" fmla="*/ 1 w 11"/>
                <a:gd name="T9" fmla="*/ 0 h 11"/>
                <a:gd name="T10" fmla="*/ 1 w 11"/>
                <a:gd name="T11" fmla="*/ 0 h 11"/>
                <a:gd name="T12" fmla="*/ 0 w 11"/>
                <a:gd name="T13" fmla="*/ 1 h 11"/>
                <a:gd name="T14" fmla="*/ 0 w 11"/>
                <a:gd name="T15" fmla="*/ 1 h 11"/>
                <a:gd name="T16" fmla="*/ 0 w 11"/>
                <a:gd name="T17" fmla="*/ 2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11" y="8"/>
                  </a:moveTo>
                  <a:lnTo>
                    <a:pt x="11" y="6"/>
                  </a:lnTo>
                  <a:lnTo>
                    <a:pt x="9" y="4"/>
                  </a:lnTo>
                  <a:lnTo>
                    <a:pt x="7" y="2"/>
                  </a:lnTo>
                  <a:lnTo>
                    <a:pt x="5" y="0"/>
                  </a:lnTo>
                  <a:lnTo>
                    <a:pt x="3" y="2"/>
                  </a:lnTo>
                  <a:lnTo>
                    <a:pt x="2" y="4"/>
                  </a:lnTo>
                  <a:lnTo>
                    <a:pt x="0" y="6"/>
                  </a:lnTo>
                  <a:lnTo>
                    <a:pt x="2" y="8"/>
                  </a:lnTo>
                  <a:lnTo>
                    <a:pt x="3" y="9"/>
                  </a:lnTo>
                  <a:lnTo>
                    <a:pt x="5" y="11"/>
                  </a:lnTo>
                  <a:lnTo>
                    <a:pt x="7" y="9"/>
                  </a:lnTo>
                  <a:lnTo>
                    <a:pt x="9" y="8"/>
                  </a:lnTo>
                  <a:lnTo>
                    <a:pt x="11" y="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4" name="Freeform 136">
              <a:extLst>
                <a:ext uri="{FF2B5EF4-FFF2-40B4-BE49-F238E27FC236}">
                  <a16:creationId xmlns:a16="http://schemas.microsoft.com/office/drawing/2014/main" id="{0FB3A415-4DC9-BA2D-284B-F5D54D0B07C1}"/>
                </a:ext>
              </a:extLst>
            </p:cNvPr>
            <p:cNvSpPr>
              <a:spLocks/>
            </p:cNvSpPr>
            <p:nvPr/>
          </p:nvSpPr>
          <p:spPr bwMode="auto">
            <a:xfrm>
              <a:off x="2322" y="2092"/>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5" name="Freeform 137">
              <a:extLst>
                <a:ext uri="{FF2B5EF4-FFF2-40B4-BE49-F238E27FC236}">
                  <a16:creationId xmlns:a16="http://schemas.microsoft.com/office/drawing/2014/main" id="{2B81B3E1-798D-E6D2-FEEF-0D63914075A5}"/>
                </a:ext>
              </a:extLst>
            </p:cNvPr>
            <p:cNvSpPr>
              <a:spLocks/>
            </p:cNvSpPr>
            <p:nvPr/>
          </p:nvSpPr>
          <p:spPr bwMode="auto">
            <a:xfrm>
              <a:off x="2322" y="2103"/>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6" name="Freeform 138">
              <a:extLst>
                <a:ext uri="{FF2B5EF4-FFF2-40B4-BE49-F238E27FC236}">
                  <a16:creationId xmlns:a16="http://schemas.microsoft.com/office/drawing/2014/main" id="{6580A824-B340-DD97-90D7-07317191B867}"/>
                </a:ext>
              </a:extLst>
            </p:cNvPr>
            <p:cNvSpPr>
              <a:spLocks/>
            </p:cNvSpPr>
            <p:nvPr/>
          </p:nvSpPr>
          <p:spPr bwMode="auto">
            <a:xfrm>
              <a:off x="2322" y="2114"/>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7" name="Freeform 139">
              <a:extLst>
                <a:ext uri="{FF2B5EF4-FFF2-40B4-BE49-F238E27FC236}">
                  <a16:creationId xmlns:a16="http://schemas.microsoft.com/office/drawing/2014/main" id="{3E79E101-86FC-0546-4856-2F1CE34AE445}"/>
                </a:ext>
              </a:extLst>
            </p:cNvPr>
            <p:cNvSpPr>
              <a:spLocks/>
            </p:cNvSpPr>
            <p:nvPr/>
          </p:nvSpPr>
          <p:spPr bwMode="auto">
            <a:xfrm>
              <a:off x="2322" y="2125"/>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8" name="Freeform 140">
              <a:extLst>
                <a:ext uri="{FF2B5EF4-FFF2-40B4-BE49-F238E27FC236}">
                  <a16:creationId xmlns:a16="http://schemas.microsoft.com/office/drawing/2014/main" id="{45579ED1-19F1-79E3-800C-F2629C992ED3}"/>
                </a:ext>
              </a:extLst>
            </p:cNvPr>
            <p:cNvSpPr>
              <a:spLocks/>
            </p:cNvSpPr>
            <p:nvPr/>
          </p:nvSpPr>
          <p:spPr bwMode="auto">
            <a:xfrm>
              <a:off x="2322" y="2136"/>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9" name="Freeform 141">
              <a:extLst>
                <a:ext uri="{FF2B5EF4-FFF2-40B4-BE49-F238E27FC236}">
                  <a16:creationId xmlns:a16="http://schemas.microsoft.com/office/drawing/2014/main" id="{BD6281E7-75CC-7F82-A397-9518978494D9}"/>
                </a:ext>
              </a:extLst>
            </p:cNvPr>
            <p:cNvSpPr>
              <a:spLocks/>
            </p:cNvSpPr>
            <p:nvPr/>
          </p:nvSpPr>
          <p:spPr bwMode="auto">
            <a:xfrm>
              <a:off x="2322" y="2147"/>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0" name="Freeform 142">
              <a:extLst>
                <a:ext uri="{FF2B5EF4-FFF2-40B4-BE49-F238E27FC236}">
                  <a16:creationId xmlns:a16="http://schemas.microsoft.com/office/drawing/2014/main" id="{1388E63E-74DF-1597-CCE2-270DB293C265}"/>
                </a:ext>
              </a:extLst>
            </p:cNvPr>
            <p:cNvSpPr>
              <a:spLocks/>
            </p:cNvSpPr>
            <p:nvPr/>
          </p:nvSpPr>
          <p:spPr bwMode="auto">
            <a:xfrm>
              <a:off x="2322" y="2158"/>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1" name="Freeform 143">
              <a:extLst>
                <a:ext uri="{FF2B5EF4-FFF2-40B4-BE49-F238E27FC236}">
                  <a16:creationId xmlns:a16="http://schemas.microsoft.com/office/drawing/2014/main" id="{60BEBE49-6C75-4000-0A1A-B3578BF7EFD4}"/>
                </a:ext>
              </a:extLst>
            </p:cNvPr>
            <p:cNvSpPr>
              <a:spLocks/>
            </p:cNvSpPr>
            <p:nvPr/>
          </p:nvSpPr>
          <p:spPr bwMode="auto">
            <a:xfrm>
              <a:off x="2322" y="2170"/>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2" name="Freeform 144">
              <a:extLst>
                <a:ext uri="{FF2B5EF4-FFF2-40B4-BE49-F238E27FC236}">
                  <a16:creationId xmlns:a16="http://schemas.microsoft.com/office/drawing/2014/main" id="{0F347825-EB6C-7205-511D-ED8DDA3BCB92}"/>
                </a:ext>
              </a:extLst>
            </p:cNvPr>
            <p:cNvSpPr>
              <a:spLocks/>
            </p:cNvSpPr>
            <p:nvPr/>
          </p:nvSpPr>
          <p:spPr bwMode="auto">
            <a:xfrm>
              <a:off x="2322" y="2181"/>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3" name="Freeform 145">
              <a:extLst>
                <a:ext uri="{FF2B5EF4-FFF2-40B4-BE49-F238E27FC236}">
                  <a16:creationId xmlns:a16="http://schemas.microsoft.com/office/drawing/2014/main" id="{A45C8875-9949-6755-171A-87E2DC9015D1}"/>
                </a:ext>
              </a:extLst>
            </p:cNvPr>
            <p:cNvSpPr>
              <a:spLocks/>
            </p:cNvSpPr>
            <p:nvPr/>
          </p:nvSpPr>
          <p:spPr bwMode="auto">
            <a:xfrm>
              <a:off x="2322" y="2192"/>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4" name="Freeform 146">
              <a:extLst>
                <a:ext uri="{FF2B5EF4-FFF2-40B4-BE49-F238E27FC236}">
                  <a16:creationId xmlns:a16="http://schemas.microsoft.com/office/drawing/2014/main" id="{EFD8A097-4864-157C-CF1E-7C69904D43AF}"/>
                </a:ext>
              </a:extLst>
            </p:cNvPr>
            <p:cNvSpPr>
              <a:spLocks/>
            </p:cNvSpPr>
            <p:nvPr/>
          </p:nvSpPr>
          <p:spPr bwMode="auto">
            <a:xfrm>
              <a:off x="2322" y="2203"/>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5" name="Freeform 147">
              <a:extLst>
                <a:ext uri="{FF2B5EF4-FFF2-40B4-BE49-F238E27FC236}">
                  <a16:creationId xmlns:a16="http://schemas.microsoft.com/office/drawing/2014/main" id="{EDF21367-E09A-FE51-6339-AB0AA56C1B0E}"/>
                </a:ext>
              </a:extLst>
            </p:cNvPr>
            <p:cNvSpPr>
              <a:spLocks/>
            </p:cNvSpPr>
            <p:nvPr/>
          </p:nvSpPr>
          <p:spPr bwMode="auto">
            <a:xfrm>
              <a:off x="2322" y="2214"/>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6" name="Freeform 148">
              <a:extLst>
                <a:ext uri="{FF2B5EF4-FFF2-40B4-BE49-F238E27FC236}">
                  <a16:creationId xmlns:a16="http://schemas.microsoft.com/office/drawing/2014/main" id="{19250E1B-D675-4764-F4F8-410503242B03}"/>
                </a:ext>
              </a:extLst>
            </p:cNvPr>
            <p:cNvSpPr>
              <a:spLocks/>
            </p:cNvSpPr>
            <p:nvPr/>
          </p:nvSpPr>
          <p:spPr bwMode="auto">
            <a:xfrm>
              <a:off x="2322" y="2225"/>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7" name="Freeform 149">
              <a:extLst>
                <a:ext uri="{FF2B5EF4-FFF2-40B4-BE49-F238E27FC236}">
                  <a16:creationId xmlns:a16="http://schemas.microsoft.com/office/drawing/2014/main" id="{487E31BB-2C1B-8514-0D4D-0DDBDC191A72}"/>
                </a:ext>
              </a:extLst>
            </p:cNvPr>
            <p:cNvSpPr>
              <a:spLocks/>
            </p:cNvSpPr>
            <p:nvPr/>
          </p:nvSpPr>
          <p:spPr bwMode="auto">
            <a:xfrm>
              <a:off x="2322" y="2236"/>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8" name="Freeform 150">
              <a:extLst>
                <a:ext uri="{FF2B5EF4-FFF2-40B4-BE49-F238E27FC236}">
                  <a16:creationId xmlns:a16="http://schemas.microsoft.com/office/drawing/2014/main" id="{E0FC4639-7512-6309-A64D-27C9197404D9}"/>
                </a:ext>
              </a:extLst>
            </p:cNvPr>
            <p:cNvSpPr>
              <a:spLocks/>
            </p:cNvSpPr>
            <p:nvPr/>
          </p:nvSpPr>
          <p:spPr bwMode="auto">
            <a:xfrm>
              <a:off x="2322" y="2247"/>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99" name="Freeform 151">
              <a:extLst>
                <a:ext uri="{FF2B5EF4-FFF2-40B4-BE49-F238E27FC236}">
                  <a16:creationId xmlns:a16="http://schemas.microsoft.com/office/drawing/2014/main" id="{1C9E076D-54E1-9E94-7D61-737D4244A48B}"/>
                </a:ext>
              </a:extLst>
            </p:cNvPr>
            <p:cNvSpPr>
              <a:spLocks/>
            </p:cNvSpPr>
            <p:nvPr/>
          </p:nvSpPr>
          <p:spPr bwMode="auto">
            <a:xfrm>
              <a:off x="2322" y="2258"/>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0" name="Freeform 152">
              <a:extLst>
                <a:ext uri="{FF2B5EF4-FFF2-40B4-BE49-F238E27FC236}">
                  <a16:creationId xmlns:a16="http://schemas.microsoft.com/office/drawing/2014/main" id="{E0507DC2-22AB-478F-9DED-F5BC49CACCF0}"/>
                </a:ext>
              </a:extLst>
            </p:cNvPr>
            <p:cNvSpPr>
              <a:spLocks/>
            </p:cNvSpPr>
            <p:nvPr/>
          </p:nvSpPr>
          <p:spPr bwMode="auto">
            <a:xfrm>
              <a:off x="2322" y="2269"/>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1" name="Freeform 153">
              <a:extLst>
                <a:ext uri="{FF2B5EF4-FFF2-40B4-BE49-F238E27FC236}">
                  <a16:creationId xmlns:a16="http://schemas.microsoft.com/office/drawing/2014/main" id="{F45A6658-0244-AC7A-447B-BFA6EB23DD7F}"/>
                </a:ext>
              </a:extLst>
            </p:cNvPr>
            <p:cNvSpPr>
              <a:spLocks/>
            </p:cNvSpPr>
            <p:nvPr/>
          </p:nvSpPr>
          <p:spPr bwMode="auto">
            <a:xfrm>
              <a:off x="2322" y="2280"/>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2" name="Freeform 154">
              <a:extLst>
                <a:ext uri="{FF2B5EF4-FFF2-40B4-BE49-F238E27FC236}">
                  <a16:creationId xmlns:a16="http://schemas.microsoft.com/office/drawing/2014/main" id="{93A9294F-D50B-2662-DF15-C842FF65C3D7}"/>
                </a:ext>
              </a:extLst>
            </p:cNvPr>
            <p:cNvSpPr>
              <a:spLocks/>
            </p:cNvSpPr>
            <p:nvPr/>
          </p:nvSpPr>
          <p:spPr bwMode="auto">
            <a:xfrm>
              <a:off x="2322" y="2291"/>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3" name="Freeform 155">
              <a:extLst>
                <a:ext uri="{FF2B5EF4-FFF2-40B4-BE49-F238E27FC236}">
                  <a16:creationId xmlns:a16="http://schemas.microsoft.com/office/drawing/2014/main" id="{12F4D498-3281-BF70-0ADC-CBDB22274A0F}"/>
                </a:ext>
              </a:extLst>
            </p:cNvPr>
            <p:cNvSpPr>
              <a:spLocks/>
            </p:cNvSpPr>
            <p:nvPr/>
          </p:nvSpPr>
          <p:spPr bwMode="auto">
            <a:xfrm>
              <a:off x="2322" y="2302"/>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4" name="Freeform 156">
              <a:extLst>
                <a:ext uri="{FF2B5EF4-FFF2-40B4-BE49-F238E27FC236}">
                  <a16:creationId xmlns:a16="http://schemas.microsoft.com/office/drawing/2014/main" id="{018FDE34-0224-424E-7C74-2D107E248C3E}"/>
                </a:ext>
              </a:extLst>
            </p:cNvPr>
            <p:cNvSpPr>
              <a:spLocks/>
            </p:cNvSpPr>
            <p:nvPr/>
          </p:nvSpPr>
          <p:spPr bwMode="auto">
            <a:xfrm>
              <a:off x="2322" y="2313"/>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5" name="Freeform 157">
              <a:extLst>
                <a:ext uri="{FF2B5EF4-FFF2-40B4-BE49-F238E27FC236}">
                  <a16:creationId xmlns:a16="http://schemas.microsoft.com/office/drawing/2014/main" id="{5B0F4CA4-8D49-E080-F676-268CFD5C2A3E}"/>
                </a:ext>
              </a:extLst>
            </p:cNvPr>
            <p:cNvSpPr>
              <a:spLocks/>
            </p:cNvSpPr>
            <p:nvPr/>
          </p:nvSpPr>
          <p:spPr bwMode="auto">
            <a:xfrm>
              <a:off x="2322" y="2324"/>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6" name="Freeform 158">
              <a:extLst>
                <a:ext uri="{FF2B5EF4-FFF2-40B4-BE49-F238E27FC236}">
                  <a16:creationId xmlns:a16="http://schemas.microsoft.com/office/drawing/2014/main" id="{29B3BA63-D4AD-20E0-0558-0F71C0047736}"/>
                </a:ext>
              </a:extLst>
            </p:cNvPr>
            <p:cNvSpPr>
              <a:spLocks/>
            </p:cNvSpPr>
            <p:nvPr/>
          </p:nvSpPr>
          <p:spPr bwMode="auto">
            <a:xfrm>
              <a:off x="2322" y="2335"/>
              <a:ext cx="5" cy="6"/>
            </a:xfrm>
            <a:custGeom>
              <a:avLst/>
              <a:gdLst>
                <a:gd name="T0" fmla="*/ 2 w 11"/>
                <a:gd name="T1" fmla="*/ 2 h 12"/>
                <a:gd name="T2" fmla="*/ 2 w 11"/>
                <a:gd name="T3" fmla="*/ 1 h 12"/>
                <a:gd name="T4" fmla="*/ 2 w 11"/>
                <a:gd name="T5" fmla="*/ 1 h 12"/>
                <a:gd name="T6" fmla="*/ 2 w 11"/>
                <a:gd name="T7" fmla="*/ 0 h 12"/>
                <a:gd name="T8" fmla="*/ 1 w 11"/>
                <a:gd name="T9" fmla="*/ 0 h 12"/>
                <a:gd name="T10" fmla="*/ 1 w 11"/>
                <a:gd name="T11" fmla="*/ 0 h 12"/>
                <a:gd name="T12" fmla="*/ 0 w 11"/>
                <a:gd name="T13" fmla="*/ 0 h 12"/>
                <a:gd name="T14" fmla="*/ 0 w 11"/>
                <a:gd name="T15" fmla="*/ 1 h 12"/>
                <a:gd name="T16" fmla="*/ 0 w 11"/>
                <a:gd name="T17" fmla="*/ 1 h 12"/>
                <a:gd name="T18" fmla="*/ 0 w 11"/>
                <a:gd name="T19" fmla="*/ 2 h 12"/>
                <a:gd name="T20" fmla="*/ 0 w 11"/>
                <a:gd name="T21" fmla="*/ 2 h 12"/>
                <a:gd name="T22" fmla="*/ 0 w 11"/>
                <a:gd name="T23" fmla="*/ 2 h 12"/>
                <a:gd name="T24" fmla="*/ 0 w 11"/>
                <a:gd name="T25" fmla="*/ 3 h 12"/>
                <a:gd name="T26" fmla="*/ 1 w 11"/>
                <a:gd name="T27" fmla="*/ 3 h 12"/>
                <a:gd name="T28" fmla="*/ 1 w 11"/>
                <a:gd name="T29" fmla="*/ 3 h 12"/>
                <a:gd name="T30" fmla="*/ 1 w 11"/>
                <a:gd name="T31" fmla="*/ 3 h 12"/>
                <a:gd name="T32" fmla="*/ 2 w 11"/>
                <a:gd name="T33" fmla="*/ 2 h 12"/>
                <a:gd name="T34" fmla="*/ 2 w 11"/>
                <a:gd name="T35" fmla="*/ 2 h 12"/>
                <a:gd name="T36" fmla="*/ 2 w 11"/>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2">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2"/>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7" name="Freeform 159">
              <a:extLst>
                <a:ext uri="{FF2B5EF4-FFF2-40B4-BE49-F238E27FC236}">
                  <a16:creationId xmlns:a16="http://schemas.microsoft.com/office/drawing/2014/main" id="{93FC3DC6-D711-1971-D370-13223A6E9F02}"/>
                </a:ext>
              </a:extLst>
            </p:cNvPr>
            <p:cNvSpPr>
              <a:spLocks/>
            </p:cNvSpPr>
            <p:nvPr/>
          </p:nvSpPr>
          <p:spPr bwMode="auto">
            <a:xfrm>
              <a:off x="2322" y="2346"/>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8" name="Freeform 160">
              <a:extLst>
                <a:ext uri="{FF2B5EF4-FFF2-40B4-BE49-F238E27FC236}">
                  <a16:creationId xmlns:a16="http://schemas.microsoft.com/office/drawing/2014/main" id="{E14C0B05-18AC-25F3-5B22-E075076498AB}"/>
                </a:ext>
              </a:extLst>
            </p:cNvPr>
            <p:cNvSpPr>
              <a:spLocks/>
            </p:cNvSpPr>
            <p:nvPr/>
          </p:nvSpPr>
          <p:spPr bwMode="auto">
            <a:xfrm>
              <a:off x="2322" y="2357"/>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09" name="Freeform 161">
              <a:extLst>
                <a:ext uri="{FF2B5EF4-FFF2-40B4-BE49-F238E27FC236}">
                  <a16:creationId xmlns:a16="http://schemas.microsoft.com/office/drawing/2014/main" id="{35B0E8E9-D19D-B5AE-FCF6-14D1B19C3BB9}"/>
                </a:ext>
              </a:extLst>
            </p:cNvPr>
            <p:cNvSpPr>
              <a:spLocks/>
            </p:cNvSpPr>
            <p:nvPr/>
          </p:nvSpPr>
          <p:spPr bwMode="auto">
            <a:xfrm>
              <a:off x="2322" y="2368"/>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0" name="Freeform 162">
              <a:extLst>
                <a:ext uri="{FF2B5EF4-FFF2-40B4-BE49-F238E27FC236}">
                  <a16:creationId xmlns:a16="http://schemas.microsoft.com/office/drawing/2014/main" id="{203C62F3-05E7-6EB2-1C8D-8D5C2C8A8C51}"/>
                </a:ext>
              </a:extLst>
            </p:cNvPr>
            <p:cNvSpPr>
              <a:spLocks/>
            </p:cNvSpPr>
            <p:nvPr/>
          </p:nvSpPr>
          <p:spPr bwMode="auto">
            <a:xfrm>
              <a:off x="2322" y="2379"/>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1" name="Freeform 163">
              <a:extLst>
                <a:ext uri="{FF2B5EF4-FFF2-40B4-BE49-F238E27FC236}">
                  <a16:creationId xmlns:a16="http://schemas.microsoft.com/office/drawing/2014/main" id="{5F6E50EC-C827-CA55-3E61-F5BE957096FB}"/>
                </a:ext>
              </a:extLst>
            </p:cNvPr>
            <p:cNvSpPr>
              <a:spLocks/>
            </p:cNvSpPr>
            <p:nvPr/>
          </p:nvSpPr>
          <p:spPr bwMode="auto">
            <a:xfrm>
              <a:off x="2322" y="2390"/>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2" name="Freeform 164">
              <a:extLst>
                <a:ext uri="{FF2B5EF4-FFF2-40B4-BE49-F238E27FC236}">
                  <a16:creationId xmlns:a16="http://schemas.microsoft.com/office/drawing/2014/main" id="{8DD50E91-1D9D-755B-40A2-6AA4298B5539}"/>
                </a:ext>
              </a:extLst>
            </p:cNvPr>
            <p:cNvSpPr>
              <a:spLocks/>
            </p:cNvSpPr>
            <p:nvPr/>
          </p:nvSpPr>
          <p:spPr bwMode="auto">
            <a:xfrm>
              <a:off x="2322" y="2402"/>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3" name="Freeform 165">
              <a:extLst>
                <a:ext uri="{FF2B5EF4-FFF2-40B4-BE49-F238E27FC236}">
                  <a16:creationId xmlns:a16="http://schemas.microsoft.com/office/drawing/2014/main" id="{54B12565-0167-35CF-C117-BC274B453405}"/>
                </a:ext>
              </a:extLst>
            </p:cNvPr>
            <p:cNvSpPr>
              <a:spLocks/>
            </p:cNvSpPr>
            <p:nvPr/>
          </p:nvSpPr>
          <p:spPr bwMode="auto">
            <a:xfrm>
              <a:off x="2322" y="2413"/>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4" name="Freeform 166">
              <a:extLst>
                <a:ext uri="{FF2B5EF4-FFF2-40B4-BE49-F238E27FC236}">
                  <a16:creationId xmlns:a16="http://schemas.microsoft.com/office/drawing/2014/main" id="{988ACE47-6958-9F93-5ECF-37E890A10F1D}"/>
                </a:ext>
              </a:extLst>
            </p:cNvPr>
            <p:cNvSpPr>
              <a:spLocks/>
            </p:cNvSpPr>
            <p:nvPr/>
          </p:nvSpPr>
          <p:spPr bwMode="auto">
            <a:xfrm>
              <a:off x="2322" y="2424"/>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9"/>
                  </a:lnTo>
                  <a:lnTo>
                    <a:pt x="5"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5" name="Freeform 167">
              <a:extLst>
                <a:ext uri="{FF2B5EF4-FFF2-40B4-BE49-F238E27FC236}">
                  <a16:creationId xmlns:a16="http://schemas.microsoft.com/office/drawing/2014/main" id="{C3595583-182D-EC88-B2F2-E35CED4C2193}"/>
                </a:ext>
              </a:extLst>
            </p:cNvPr>
            <p:cNvSpPr>
              <a:spLocks/>
            </p:cNvSpPr>
            <p:nvPr/>
          </p:nvSpPr>
          <p:spPr bwMode="auto">
            <a:xfrm>
              <a:off x="2322" y="2435"/>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6" name="Freeform 168">
              <a:extLst>
                <a:ext uri="{FF2B5EF4-FFF2-40B4-BE49-F238E27FC236}">
                  <a16:creationId xmlns:a16="http://schemas.microsoft.com/office/drawing/2014/main" id="{6501FDDC-3346-45A9-2DC7-9438DC6C231A}"/>
                </a:ext>
              </a:extLst>
            </p:cNvPr>
            <p:cNvSpPr>
              <a:spLocks/>
            </p:cNvSpPr>
            <p:nvPr/>
          </p:nvSpPr>
          <p:spPr bwMode="auto">
            <a:xfrm>
              <a:off x="2322" y="2446"/>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2 h 11"/>
                <a:gd name="T24" fmla="*/ 0 w 11"/>
                <a:gd name="T25" fmla="*/ 2 h 11"/>
                <a:gd name="T26" fmla="*/ 1 w 11"/>
                <a:gd name="T27" fmla="*/ 2 h 11"/>
                <a:gd name="T28" fmla="*/ 1 w 11"/>
                <a:gd name="T29" fmla="*/ 2 h 11"/>
                <a:gd name="T30" fmla="*/ 1 w 11"/>
                <a:gd name="T31" fmla="*/ 2 h 11"/>
                <a:gd name="T32" fmla="*/ 2 w 11"/>
                <a:gd name="T33" fmla="*/ 2 h 11"/>
                <a:gd name="T34" fmla="*/ 2 w 11"/>
                <a:gd name="T35" fmla="*/ 2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8"/>
                  </a:lnTo>
                  <a:lnTo>
                    <a:pt x="3" y="10"/>
                  </a:lnTo>
                  <a:lnTo>
                    <a:pt x="5"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7" name="Freeform 169">
              <a:extLst>
                <a:ext uri="{FF2B5EF4-FFF2-40B4-BE49-F238E27FC236}">
                  <a16:creationId xmlns:a16="http://schemas.microsoft.com/office/drawing/2014/main" id="{B41C03DE-03F5-894D-1624-8DA1244B33B0}"/>
                </a:ext>
              </a:extLst>
            </p:cNvPr>
            <p:cNvSpPr>
              <a:spLocks/>
            </p:cNvSpPr>
            <p:nvPr/>
          </p:nvSpPr>
          <p:spPr bwMode="auto">
            <a:xfrm>
              <a:off x="2322" y="2457"/>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8" name="Freeform 170">
              <a:extLst>
                <a:ext uri="{FF2B5EF4-FFF2-40B4-BE49-F238E27FC236}">
                  <a16:creationId xmlns:a16="http://schemas.microsoft.com/office/drawing/2014/main" id="{FD947EBC-5CBB-1F1F-920C-00836E55A8EF}"/>
                </a:ext>
              </a:extLst>
            </p:cNvPr>
            <p:cNvSpPr>
              <a:spLocks/>
            </p:cNvSpPr>
            <p:nvPr/>
          </p:nvSpPr>
          <p:spPr bwMode="auto">
            <a:xfrm>
              <a:off x="2322" y="2468"/>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5" y="0"/>
                  </a:lnTo>
                  <a:lnTo>
                    <a:pt x="3" y="0"/>
                  </a:lnTo>
                  <a:lnTo>
                    <a:pt x="2" y="1"/>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19" name="Freeform 171">
              <a:extLst>
                <a:ext uri="{FF2B5EF4-FFF2-40B4-BE49-F238E27FC236}">
                  <a16:creationId xmlns:a16="http://schemas.microsoft.com/office/drawing/2014/main" id="{4BADDC24-1E57-EFDE-1755-FE0258CC724A}"/>
                </a:ext>
              </a:extLst>
            </p:cNvPr>
            <p:cNvSpPr>
              <a:spLocks/>
            </p:cNvSpPr>
            <p:nvPr/>
          </p:nvSpPr>
          <p:spPr bwMode="auto">
            <a:xfrm>
              <a:off x="2322" y="2479"/>
              <a:ext cx="5" cy="5"/>
            </a:xfrm>
            <a:custGeom>
              <a:avLst/>
              <a:gdLst>
                <a:gd name="T0" fmla="*/ 2 w 11"/>
                <a:gd name="T1" fmla="*/ 1 h 11"/>
                <a:gd name="T2" fmla="*/ 2 w 11"/>
                <a:gd name="T3" fmla="*/ 0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0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5" y="0"/>
                  </a:lnTo>
                  <a:lnTo>
                    <a:pt x="3" y="0"/>
                  </a:lnTo>
                  <a:lnTo>
                    <a:pt x="2" y="2"/>
                  </a:lnTo>
                  <a:lnTo>
                    <a:pt x="0" y="3"/>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0" name="Freeform 172">
              <a:extLst>
                <a:ext uri="{FF2B5EF4-FFF2-40B4-BE49-F238E27FC236}">
                  <a16:creationId xmlns:a16="http://schemas.microsoft.com/office/drawing/2014/main" id="{7D87F455-13CE-7C72-FF83-690F2DBEEF48}"/>
                </a:ext>
              </a:extLst>
            </p:cNvPr>
            <p:cNvSpPr>
              <a:spLocks/>
            </p:cNvSpPr>
            <p:nvPr/>
          </p:nvSpPr>
          <p:spPr bwMode="auto">
            <a:xfrm>
              <a:off x="2322" y="2490"/>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1" name="Freeform 173">
              <a:extLst>
                <a:ext uri="{FF2B5EF4-FFF2-40B4-BE49-F238E27FC236}">
                  <a16:creationId xmlns:a16="http://schemas.microsoft.com/office/drawing/2014/main" id="{23899CEB-021E-64BD-4985-FD50931089AC}"/>
                </a:ext>
              </a:extLst>
            </p:cNvPr>
            <p:cNvSpPr>
              <a:spLocks/>
            </p:cNvSpPr>
            <p:nvPr/>
          </p:nvSpPr>
          <p:spPr bwMode="auto">
            <a:xfrm>
              <a:off x="2322" y="2501"/>
              <a:ext cx="5" cy="5"/>
            </a:xfrm>
            <a:custGeom>
              <a:avLst/>
              <a:gdLst>
                <a:gd name="T0" fmla="*/ 2 w 11"/>
                <a:gd name="T1" fmla="*/ 1 h 11"/>
                <a:gd name="T2" fmla="*/ 2 w 11"/>
                <a:gd name="T3" fmla="*/ 1 h 11"/>
                <a:gd name="T4" fmla="*/ 2 w 11"/>
                <a:gd name="T5" fmla="*/ 0 h 11"/>
                <a:gd name="T6" fmla="*/ 2 w 11"/>
                <a:gd name="T7" fmla="*/ 0 h 11"/>
                <a:gd name="T8" fmla="*/ 1 w 11"/>
                <a:gd name="T9" fmla="*/ 0 h 11"/>
                <a:gd name="T10" fmla="*/ 1 w 11"/>
                <a:gd name="T11" fmla="*/ 0 h 11"/>
                <a:gd name="T12" fmla="*/ 0 w 11"/>
                <a:gd name="T13" fmla="*/ 0 h 11"/>
                <a:gd name="T14" fmla="*/ 0 w 11"/>
                <a:gd name="T15" fmla="*/ 0 h 11"/>
                <a:gd name="T16" fmla="*/ 0 w 11"/>
                <a:gd name="T17" fmla="*/ 1 h 11"/>
                <a:gd name="T18" fmla="*/ 0 w 11"/>
                <a:gd name="T19" fmla="*/ 1 h 11"/>
                <a:gd name="T20" fmla="*/ 0 w 11"/>
                <a:gd name="T21" fmla="*/ 1 h 11"/>
                <a:gd name="T22" fmla="*/ 0 w 11"/>
                <a:gd name="T23" fmla="*/ 1 h 11"/>
                <a:gd name="T24" fmla="*/ 0 w 11"/>
                <a:gd name="T25" fmla="*/ 2 h 11"/>
                <a:gd name="T26" fmla="*/ 1 w 11"/>
                <a:gd name="T27" fmla="*/ 2 h 11"/>
                <a:gd name="T28" fmla="*/ 1 w 11"/>
                <a:gd name="T29" fmla="*/ 2 h 11"/>
                <a:gd name="T30" fmla="*/ 1 w 11"/>
                <a:gd name="T31" fmla="*/ 2 h 11"/>
                <a:gd name="T32" fmla="*/ 2 w 11"/>
                <a:gd name="T33" fmla="*/ 1 h 11"/>
                <a:gd name="T34" fmla="*/ 2 w 11"/>
                <a:gd name="T35" fmla="*/ 1 h 11"/>
                <a:gd name="T36" fmla="*/ 2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5" y="0"/>
                  </a:lnTo>
                  <a:lnTo>
                    <a:pt x="3" y="0"/>
                  </a:lnTo>
                  <a:lnTo>
                    <a:pt x="2" y="2"/>
                  </a:lnTo>
                  <a:lnTo>
                    <a:pt x="0" y="4"/>
                  </a:lnTo>
                  <a:lnTo>
                    <a:pt x="0" y="5"/>
                  </a:lnTo>
                  <a:lnTo>
                    <a:pt x="2" y="7"/>
                  </a:lnTo>
                  <a:lnTo>
                    <a:pt x="3" y="9"/>
                  </a:lnTo>
                  <a:lnTo>
                    <a:pt x="5"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2" name="Freeform 174">
              <a:extLst>
                <a:ext uri="{FF2B5EF4-FFF2-40B4-BE49-F238E27FC236}">
                  <a16:creationId xmlns:a16="http://schemas.microsoft.com/office/drawing/2014/main" id="{343BF230-BBE9-96B2-E859-D828C55471D7}"/>
                </a:ext>
              </a:extLst>
            </p:cNvPr>
            <p:cNvSpPr>
              <a:spLocks/>
            </p:cNvSpPr>
            <p:nvPr/>
          </p:nvSpPr>
          <p:spPr bwMode="auto">
            <a:xfrm>
              <a:off x="2322" y="2512"/>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0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0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5" y="0"/>
                  </a:lnTo>
                  <a:lnTo>
                    <a:pt x="3" y="0"/>
                  </a:lnTo>
                  <a:lnTo>
                    <a:pt x="2" y="2"/>
                  </a:lnTo>
                  <a:lnTo>
                    <a:pt x="0" y="4"/>
                  </a:lnTo>
                  <a:lnTo>
                    <a:pt x="0" y="6"/>
                  </a:lnTo>
                  <a:lnTo>
                    <a:pt x="2" y="7"/>
                  </a:lnTo>
                  <a:lnTo>
                    <a:pt x="3" y="9"/>
                  </a:lnTo>
                  <a:lnTo>
                    <a:pt x="5"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823" name="Freeform 175">
              <a:extLst>
                <a:ext uri="{FF2B5EF4-FFF2-40B4-BE49-F238E27FC236}">
                  <a16:creationId xmlns:a16="http://schemas.microsoft.com/office/drawing/2014/main" id="{6FF25BC8-CDC5-1396-817A-420B5C95E611}"/>
                </a:ext>
              </a:extLst>
            </p:cNvPr>
            <p:cNvSpPr>
              <a:spLocks/>
            </p:cNvSpPr>
            <p:nvPr/>
          </p:nvSpPr>
          <p:spPr bwMode="auto">
            <a:xfrm>
              <a:off x="2294"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4587" name="Group 176">
            <a:extLst>
              <a:ext uri="{FF2B5EF4-FFF2-40B4-BE49-F238E27FC236}">
                <a16:creationId xmlns:a16="http://schemas.microsoft.com/office/drawing/2014/main" id="{2008DF7C-F494-EB78-281F-65F6C07A573D}"/>
              </a:ext>
            </a:extLst>
          </p:cNvPr>
          <p:cNvGrpSpPr>
            <a:grpSpLocks/>
          </p:cNvGrpSpPr>
          <p:nvPr/>
        </p:nvGrpSpPr>
        <p:grpSpPr bwMode="auto">
          <a:xfrm>
            <a:off x="2765425" y="4240213"/>
            <a:ext cx="798513" cy="96837"/>
            <a:chOff x="1742" y="1943"/>
            <a:chExt cx="503" cy="61"/>
          </a:xfrm>
        </p:grpSpPr>
        <p:sp>
          <p:nvSpPr>
            <p:cNvPr id="24741" name="Freeform 177">
              <a:extLst>
                <a:ext uri="{FF2B5EF4-FFF2-40B4-BE49-F238E27FC236}">
                  <a16:creationId xmlns:a16="http://schemas.microsoft.com/office/drawing/2014/main" id="{4D14D08A-CE7D-F64D-777D-BCFE039A9080}"/>
                </a:ext>
              </a:extLst>
            </p:cNvPr>
            <p:cNvSpPr>
              <a:spLocks/>
            </p:cNvSpPr>
            <p:nvPr/>
          </p:nvSpPr>
          <p:spPr bwMode="auto">
            <a:xfrm>
              <a:off x="1769" y="1971"/>
              <a:ext cx="6" cy="5"/>
            </a:xfrm>
            <a:custGeom>
              <a:avLst/>
              <a:gdLst>
                <a:gd name="T0" fmla="*/ 2 w 11"/>
                <a:gd name="T1" fmla="*/ 0 h 11"/>
                <a:gd name="T2" fmla="*/ 2 w 11"/>
                <a:gd name="T3" fmla="*/ 0 h 11"/>
                <a:gd name="T4" fmla="*/ 1 w 11"/>
                <a:gd name="T5" fmla="*/ 0 h 11"/>
                <a:gd name="T6" fmla="*/ 1 w 11"/>
                <a:gd name="T7" fmla="*/ 1 h 11"/>
                <a:gd name="T8" fmla="*/ 0 w 11"/>
                <a:gd name="T9" fmla="*/ 1 h 11"/>
                <a:gd name="T10" fmla="*/ 0 w 11"/>
                <a:gd name="T11" fmla="*/ 1 h 11"/>
                <a:gd name="T12" fmla="*/ 1 w 11"/>
                <a:gd name="T13" fmla="*/ 2 h 11"/>
                <a:gd name="T14" fmla="*/ 1 w 11"/>
                <a:gd name="T15" fmla="*/ 2 h 11"/>
                <a:gd name="T16" fmla="*/ 2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7" y="0"/>
                  </a:moveTo>
                  <a:lnTo>
                    <a:pt x="5" y="0"/>
                  </a:lnTo>
                  <a:lnTo>
                    <a:pt x="3" y="2"/>
                  </a:lnTo>
                  <a:lnTo>
                    <a:pt x="1" y="4"/>
                  </a:lnTo>
                  <a:lnTo>
                    <a:pt x="0" y="6"/>
                  </a:lnTo>
                  <a:lnTo>
                    <a:pt x="1" y="8"/>
                  </a:lnTo>
                  <a:lnTo>
                    <a:pt x="3" y="10"/>
                  </a:lnTo>
                  <a:lnTo>
                    <a:pt x="5" y="11"/>
                  </a:lnTo>
                  <a:lnTo>
                    <a:pt x="7" y="10"/>
                  </a:lnTo>
                  <a:lnTo>
                    <a:pt x="9" y="8"/>
                  </a:lnTo>
                  <a:lnTo>
                    <a:pt x="11" y="6"/>
                  </a:lnTo>
                  <a:lnTo>
                    <a:pt x="9" y="4"/>
                  </a:lnTo>
                  <a:lnTo>
                    <a:pt x="7" y="2"/>
                  </a:lnTo>
                  <a:lnTo>
                    <a:pt x="7"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2" name="Freeform 178">
              <a:extLst>
                <a:ext uri="{FF2B5EF4-FFF2-40B4-BE49-F238E27FC236}">
                  <a16:creationId xmlns:a16="http://schemas.microsoft.com/office/drawing/2014/main" id="{BBBEC90F-647D-668B-E676-13C296F65471}"/>
                </a:ext>
              </a:extLst>
            </p:cNvPr>
            <p:cNvSpPr>
              <a:spLocks/>
            </p:cNvSpPr>
            <p:nvPr/>
          </p:nvSpPr>
          <p:spPr bwMode="auto">
            <a:xfrm>
              <a:off x="178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3" name="Freeform 179">
              <a:extLst>
                <a:ext uri="{FF2B5EF4-FFF2-40B4-BE49-F238E27FC236}">
                  <a16:creationId xmlns:a16="http://schemas.microsoft.com/office/drawing/2014/main" id="{6E3F35D5-B559-A9DD-0304-9830C24B984F}"/>
                </a:ext>
              </a:extLst>
            </p:cNvPr>
            <p:cNvSpPr>
              <a:spLocks/>
            </p:cNvSpPr>
            <p:nvPr/>
          </p:nvSpPr>
          <p:spPr bwMode="auto">
            <a:xfrm>
              <a:off x="179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4" name="Freeform 180">
              <a:extLst>
                <a:ext uri="{FF2B5EF4-FFF2-40B4-BE49-F238E27FC236}">
                  <a16:creationId xmlns:a16="http://schemas.microsoft.com/office/drawing/2014/main" id="{7BF0BB45-FF22-0ACE-95B0-995650CA658F}"/>
                </a:ext>
              </a:extLst>
            </p:cNvPr>
            <p:cNvSpPr>
              <a:spLocks/>
            </p:cNvSpPr>
            <p:nvPr/>
          </p:nvSpPr>
          <p:spPr bwMode="auto">
            <a:xfrm>
              <a:off x="180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5" name="Freeform 181">
              <a:extLst>
                <a:ext uri="{FF2B5EF4-FFF2-40B4-BE49-F238E27FC236}">
                  <a16:creationId xmlns:a16="http://schemas.microsoft.com/office/drawing/2014/main" id="{0BB5D4C5-B61B-E135-FE3A-15AC373AC21B}"/>
                </a:ext>
              </a:extLst>
            </p:cNvPr>
            <p:cNvSpPr>
              <a:spLocks/>
            </p:cNvSpPr>
            <p:nvPr/>
          </p:nvSpPr>
          <p:spPr bwMode="auto">
            <a:xfrm>
              <a:off x="181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6" name="Freeform 182">
              <a:extLst>
                <a:ext uri="{FF2B5EF4-FFF2-40B4-BE49-F238E27FC236}">
                  <a16:creationId xmlns:a16="http://schemas.microsoft.com/office/drawing/2014/main" id="{9BF2B451-BE21-2943-B200-3626CB5E439A}"/>
                </a:ext>
              </a:extLst>
            </p:cNvPr>
            <p:cNvSpPr>
              <a:spLocks/>
            </p:cNvSpPr>
            <p:nvPr/>
          </p:nvSpPr>
          <p:spPr bwMode="auto">
            <a:xfrm>
              <a:off x="1825"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7" name="Freeform 183">
              <a:extLst>
                <a:ext uri="{FF2B5EF4-FFF2-40B4-BE49-F238E27FC236}">
                  <a16:creationId xmlns:a16="http://schemas.microsoft.com/office/drawing/2014/main" id="{ECF49239-7209-728D-F78F-BF318C0E12AB}"/>
                </a:ext>
              </a:extLst>
            </p:cNvPr>
            <p:cNvSpPr>
              <a:spLocks/>
            </p:cNvSpPr>
            <p:nvPr/>
          </p:nvSpPr>
          <p:spPr bwMode="auto">
            <a:xfrm>
              <a:off x="1836"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8" name="Freeform 184">
              <a:extLst>
                <a:ext uri="{FF2B5EF4-FFF2-40B4-BE49-F238E27FC236}">
                  <a16:creationId xmlns:a16="http://schemas.microsoft.com/office/drawing/2014/main" id="{B24A6BAF-4372-2E8D-8297-2F89496139B8}"/>
                </a:ext>
              </a:extLst>
            </p:cNvPr>
            <p:cNvSpPr>
              <a:spLocks/>
            </p:cNvSpPr>
            <p:nvPr/>
          </p:nvSpPr>
          <p:spPr bwMode="auto">
            <a:xfrm>
              <a:off x="184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9" name="Freeform 185">
              <a:extLst>
                <a:ext uri="{FF2B5EF4-FFF2-40B4-BE49-F238E27FC236}">
                  <a16:creationId xmlns:a16="http://schemas.microsoft.com/office/drawing/2014/main" id="{DAE22D10-17CA-07C7-94DB-B756E33161BD}"/>
                </a:ext>
              </a:extLst>
            </p:cNvPr>
            <p:cNvSpPr>
              <a:spLocks/>
            </p:cNvSpPr>
            <p:nvPr/>
          </p:nvSpPr>
          <p:spPr bwMode="auto">
            <a:xfrm>
              <a:off x="185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0" name="Freeform 186">
              <a:extLst>
                <a:ext uri="{FF2B5EF4-FFF2-40B4-BE49-F238E27FC236}">
                  <a16:creationId xmlns:a16="http://schemas.microsoft.com/office/drawing/2014/main" id="{6F9A5D34-D1AF-53FF-804C-40BA8804ED52}"/>
                </a:ext>
              </a:extLst>
            </p:cNvPr>
            <p:cNvSpPr>
              <a:spLocks/>
            </p:cNvSpPr>
            <p:nvPr/>
          </p:nvSpPr>
          <p:spPr bwMode="auto">
            <a:xfrm>
              <a:off x="1869" y="1971"/>
              <a:ext cx="5" cy="5"/>
            </a:xfrm>
            <a:custGeom>
              <a:avLst/>
              <a:gdLst>
                <a:gd name="T0" fmla="*/ 1 w 12"/>
                <a:gd name="T1" fmla="*/ 0 h 11"/>
                <a:gd name="T2" fmla="*/ 1 w 12"/>
                <a:gd name="T3" fmla="*/ 0 h 11"/>
                <a:gd name="T4" fmla="*/ 0 w 12"/>
                <a:gd name="T5" fmla="*/ 0 h 11"/>
                <a:gd name="T6" fmla="*/ 0 w 12"/>
                <a:gd name="T7" fmla="*/ 1 h 11"/>
                <a:gd name="T8" fmla="*/ 0 w 12"/>
                <a:gd name="T9" fmla="*/ 1 h 11"/>
                <a:gd name="T10" fmla="*/ 0 w 12"/>
                <a:gd name="T11" fmla="*/ 2 h 11"/>
                <a:gd name="T12" fmla="*/ 0 w 12"/>
                <a:gd name="T13" fmla="*/ 2 h 11"/>
                <a:gd name="T14" fmla="*/ 0 w 12"/>
                <a:gd name="T15" fmla="*/ 2 h 11"/>
                <a:gd name="T16" fmla="*/ 1 w 12"/>
                <a:gd name="T17" fmla="*/ 2 h 11"/>
                <a:gd name="T18" fmla="*/ 1 w 12"/>
                <a:gd name="T19" fmla="*/ 2 h 11"/>
                <a:gd name="T20" fmla="*/ 1 w 12"/>
                <a:gd name="T21" fmla="*/ 2 h 11"/>
                <a:gd name="T22" fmla="*/ 1 w 12"/>
                <a:gd name="T23" fmla="*/ 2 h 11"/>
                <a:gd name="T24" fmla="*/ 2 w 12"/>
                <a:gd name="T25" fmla="*/ 2 h 11"/>
                <a:gd name="T26" fmla="*/ 2 w 12"/>
                <a:gd name="T27" fmla="*/ 1 h 11"/>
                <a:gd name="T28" fmla="*/ 2 w 12"/>
                <a:gd name="T29" fmla="*/ 1 h 11"/>
                <a:gd name="T30" fmla="*/ 2 w 12"/>
                <a:gd name="T31" fmla="*/ 1 h 11"/>
                <a:gd name="T32" fmla="*/ 1 w 12"/>
                <a:gd name="T33" fmla="*/ 0 h 11"/>
                <a:gd name="T34" fmla="*/ 1 w 12"/>
                <a:gd name="T35" fmla="*/ 0 h 11"/>
                <a:gd name="T36" fmla="*/ 1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1" name="Freeform 187">
              <a:extLst>
                <a:ext uri="{FF2B5EF4-FFF2-40B4-BE49-F238E27FC236}">
                  <a16:creationId xmlns:a16="http://schemas.microsoft.com/office/drawing/2014/main" id="{CD168A76-81BE-F837-174E-757F4BB2A012}"/>
                </a:ext>
              </a:extLst>
            </p:cNvPr>
            <p:cNvSpPr>
              <a:spLocks/>
            </p:cNvSpPr>
            <p:nvPr/>
          </p:nvSpPr>
          <p:spPr bwMode="auto">
            <a:xfrm>
              <a:off x="1880"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2" name="Freeform 188">
              <a:extLst>
                <a:ext uri="{FF2B5EF4-FFF2-40B4-BE49-F238E27FC236}">
                  <a16:creationId xmlns:a16="http://schemas.microsoft.com/office/drawing/2014/main" id="{53D4D1C2-2E53-E1B1-11D5-C91E2E669F61}"/>
                </a:ext>
              </a:extLst>
            </p:cNvPr>
            <p:cNvSpPr>
              <a:spLocks/>
            </p:cNvSpPr>
            <p:nvPr/>
          </p:nvSpPr>
          <p:spPr bwMode="auto">
            <a:xfrm>
              <a:off x="1891"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3" name="Freeform 189">
              <a:extLst>
                <a:ext uri="{FF2B5EF4-FFF2-40B4-BE49-F238E27FC236}">
                  <a16:creationId xmlns:a16="http://schemas.microsoft.com/office/drawing/2014/main" id="{C3AAD1BE-D5DA-9367-9F5C-556D267B6B72}"/>
                </a:ext>
              </a:extLst>
            </p:cNvPr>
            <p:cNvSpPr>
              <a:spLocks/>
            </p:cNvSpPr>
            <p:nvPr/>
          </p:nvSpPr>
          <p:spPr bwMode="auto">
            <a:xfrm>
              <a:off x="190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4" name="Freeform 190">
              <a:extLst>
                <a:ext uri="{FF2B5EF4-FFF2-40B4-BE49-F238E27FC236}">
                  <a16:creationId xmlns:a16="http://schemas.microsoft.com/office/drawing/2014/main" id="{692D7325-38A1-5C25-151E-5A946E632CCB}"/>
                </a:ext>
              </a:extLst>
            </p:cNvPr>
            <p:cNvSpPr>
              <a:spLocks/>
            </p:cNvSpPr>
            <p:nvPr/>
          </p:nvSpPr>
          <p:spPr bwMode="auto">
            <a:xfrm>
              <a:off x="1913"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5" name="Freeform 191">
              <a:extLst>
                <a:ext uri="{FF2B5EF4-FFF2-40B4-BE49-F238E27FC236}">
                  <a16:creationId xmlns:a16="http://schemas.microsoft.com/office/drawing/2014/main" id="{FFB59972-B2FF-1D3C-5781-83D0797B22CB}"/>
                </a:ext>
              </a:extLst>
            </p:cNvPr>
            <p:cNvSpPr>
              <a:spLocks/>
            </p:cNvSpPr>
            <p:nvPr/>
          </p:nvSpPr>
          <p:spPr bwMode="auto">
            <a:xfrm>
              <a:off x="192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6" name="Freeform 192">
              <a:extLst>
                <a:ext uri="{FF2B5EF4-FFF2-40B4-BE49-F238E27FC236}">
                  <a16:creationId xmlns:a16="http://schemas.microsoft.com/office/drawing/2014/main" id="{B5284DBD-AAF1-8709-BCC2-FCC730C4A5F8}"/>
                </a:ext>
              </a:extLst>
            </p:cNvPr>
            <p:cNvSpPr>
              <a:spLocks/>
            </p:cNvSpPr>
            <p:nvPr/>
          </p:nvSpPr>
          <p:spPr bwMode="auto">
            <a:xfrm>
              <a:off x="193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7" name="Freeform 193">
              <a:extLst>
                <a:ext uri="{FF2B5EF4-FFF2-40B4-BE49-F238E27FC236}">
                  <a16:creationId xmlns:a16="http://schemas.microsoft.com/office/drawing/2014/main" id="{4A2E5FE6-6037-2EE9-FAB7-ABDC46824481}"/>
                </a:ext>
              </a:extLst>
            </p:cNvPr>
            <p:cNvSpPr>
              <a:spLocks/>
            </p:cNvSpPr>
            <p:nvPr/>
          </p:nvSpPr>
          <p:spPr bwMode="auto">
            <a:xfrm>
              <a:off x="194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8" name="Freeform 194">
              <a:extLst>
                <a:ext uri="{FF2B5EF4-FFF2-40B4-BE49-F238E27FC236}">
                  <a16:creationId xmlns:a16="http://schemas.microsoft.com/office/drawing/2014/main" id="{B2815BC2-636D-63AE-3066-E7E0401339BD}"/>
                </a:ext>
              </a:extLst>
            </p:cNvPr>
            <p:cNvSpPr>
              <a:spLocks/>
            </p:cNvSpPr>
            <p:nvPr/>
          </p:nvSpPr>
          <p:spPr bwMode="auto">
            <a:xfrm>
              <a:off x="195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59" name="Freeform 195">
              <a:extLst>
                <a:ext uri="{FF2B5EF4-FFF2-40B4-BE49-F238E27FC236}">
                  <a16:creationId xmlns:a16="http://schemas.microsoft.com/office/drawing/2014/main" id="{C9249575-60A7-B536-10A3-4B631C2818FE}"/>
                </a:ext>
              </a:extLst>
            </p:cNvPr>
            <p:cNvSpPr>
              <a:spLocks/>
            </p:cNvSpPr>
            <p:nvPr/>
          </p:nvSpPr>
          <p:spPr bwMode="auto">
            <a:xfrm>
              <a:off x="196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0" name="Freeform 196">
              <a:extLst>
                <a:ext uri="{FF2B5EF4-FFF2-40B4-BE49-F238E27FC236}">
                  <a16:creationId xmlns:a16="http://schemas.microsoft.com/office/drawing/2014/main" id="{5C7B8CE2-ECAD-547D-2C72-AD15D444BD9F}"/>
                </a:ext>
              </a:extLst>
            </p:cNvPr>
            <p:cNvSpPr>
              <a:spLocks/>
            </p:cNvSpPr>
            <p:nvPr/>
          </p:nvSpPr>
          <p:spPr bwMode="auto">
            <a:xfrm>
              <a:off x="1979"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1" name="Freeform 197">
              <a:extLst>
                <a:ext uri="{FF2B5EF4-FFF2-40B4-BE49-F238E27FC236}">
                  <a16:creationId xmlns:a16="http://schemas.microsoft.com/office/drawing/2014/main" id="{8B918ED8-95A0-D2E6-DD31-FB710D536ED2}"/>
                </a:ext>
              </a:extLst>
            </p:cNvPr>
            <p:cNvSpPr>
              <a:spLocks/>
            </p:cNvSpPr>
            <p:nvPr/>
          </p:nvSpPr>
          <p:spPr bwMode="auto">
            <a:xfrm>
              <a:off x="199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2" name="Freeform 198">
              <a:extLst>
                <a:ext uri="{FF2B5EF4-FFF2-40B4-BE49-F238E27FC236}">
                  <a16:creationId xmlns:a16="http://schemas.microsoft.com/office/drawing/2014/main" id="{8659C421-FAF2-9D12-BC0C-FC159BD03877}"/>
                </a:ext>
              </a:extLst>
            </p:cNvPr>
            <p:cNvSpPr>
              <a:spLocks/>
            </p:cNvSpPr>
            <p:nvPr/>
          </p:nvSpPr>
          <p:spPr bwMode="auto">
            <a:xfrm>
              <a:off x="200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3" name="Freeform 199">
              <a:extLst>
                <a:ext uri="{FF2B5EF4-FFF2-40B4-BE49-F238E27FC236}">
                  <a16:creationId xmlns:a16="http://schemas.microsoft.com/office/drawing/2014/main" id="{F007EA6F-F936-E61A-E283-D9CB6935FDCC}"/>
                </a:ext>
              </a:extLst>
            </p:cNvPr>
            <p:cNvSpPr>
              <a:spLocks/>
            </p:cNvSpPr>
            <p:nvPr/>
          </p:nvSpPr>
          <p:spPr bwMode="auto">
            <a:xfrm>
              <a:off x="201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4" name="Freeform 200">
              <a:extLst>
                <a:ext uri="{FF2B5EF4-FFF2-40B4-BE49-F238E27FC236}">
                  <a16:creationId xmlns:a16="http://schemas.microsoft.com/office/drawing/2014/main" id="{DED83EAF-B139-9D15-95B4-D6FA7A4CB08B}"/>
                </a:ext>
              </a:extLst>
            </p:cNvPr>
            <p:cNvSpPr>
              <a:spLocks/>
            </p:cNvSpPr>
            <p:nvPr/>
          </p:nvSpPr>
          <p:spPr bwMode="auto">
            <a:xfrm>
              <a:off x="202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5" name="Freeform 201">
              <a:extLst>
                <a:ext uri="{FF2B5EF4-FFF2-40B4-BE49-F238E27FC236}">
                  <a16:creationId xmlns:a16="http://schemas.microsoft.com/office/drawing/2014/main" id="{C98E41BA-D0AF-9B4D-804E-5A6D4ADAEF13}"/>
                </a:ext>
              </a:extLst>
            </p:cNvPr>
            <p:cNvSpPr>
              <a:spLocks/>
            </p:cNvSpPr>
            <p:nvPr/>
          </p:nvSpPr>
          <p:spPr bwMode="auto">
            <a:xfrm>
              <a:off x="2035"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6" name="Freeform 202">
              <a:extLst>
                <a:ext uri="{FF2B5EF4-FFF2-40B4-BE49-F238E27FC236}">
                  <a16:creationId xmlns:a16="http://schemas.microsoft.com/office/drawing/2014/main" id="{620AD507-4031-16A4-6E98-A73A4BE1D1D4}"/>
                </a:ext>
              </a:extLst>
            </p:cNvPr>
            <p:cNvSpPr>
              <a:spLocks/>
            </p:cNvSpPr>
            <p:nvPr/>
          </p:nvSpPr>
          <p:spPr bwMode="auto">
            <a:xfrm>
              <a:off x="2046"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7" name="Freeform 203">
              <a:extLst>
                <a:ext uri="{FF2B5EF4-FFF2-40B4-BE49-F238E27FC236}">
                  <a16:creationId xmlns:a16="http://schemas.microsoft.com/office/drawing/2014/main" id="{2CCA07A0-6C5F-F0DE-35B8-E4E23796BC33}"/>
                </a:ext>
              </a:extLst>
            </p:cNvPr>
            <p:cNvSpPr>
              <a:spLocks/>
            </p:cNvSpPr>
            <p:nvPr/>
          </p:nvSpPr>
          <p:spPr bwMode="auto">
            <a:xfrm>
              <a:off x="205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8" name="Freeform 204">
              <a:extLst>
                <a:ext uri="{FF2B5EF4-FFF2-40B4-BE49-F238E27FC236}">
                  <a16:creationId xmlns:a16="http://schemas.microsoft.com/office/drawing/2014/main" id="{D7CE79C3-0B03-22D1-3E18-09E9DC88E433}"/>
                </a:ext>
              </a:extLst>
            </p:cNvPr>
            <p:cNvSpPr>
              <a:spLocks/>
            </p:cNvSpPr>
            <p:nvPr/>
          </p:nvSpPr>
          <p:spPr bwMode="auto">
            <a:xfrm>
              <a:off x="206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69" name="Freeform 205">
              <a:extLst>
                <a:ext uri="{FF2B5EF4-FFF2-40B4-BE49-F238E27FC236}">
                  <a16:creationId xmlns:a16="http://schemas.microsoft.com/office/drawing/2014/main" id="{51CB87AF-45F2-52AC-2460-091038B51203}"/>
                </a:ext>
              </a:extLst>
            </p:cNvPr>
            <p:cNvSpPr>
              <a:spLocks/>
            </p:cNvSpPr>
            <p:nvPr/>
          </p:nvSpPr>
          <p:spPr bwMode="auto">
            <a:xfrm>
              <a:off x="2079" y="1971"/>
              <a:ext cx="5" cy="5"/>
            </a:xfrm>
            <a:custGeom>
              <a:avLst/>
              <a:gdLst>
                <a:gd name="T0" fmla="*/ 1 w 12"/>
                <a:gd name="T1" fmla="*/ 0 h 11"/>
                <a:gd name="T2" fmla="*/ 1 w 12"/>
                <a:gd name="T3" fmla="*/ 0 h 11"/>
                <a:gd name="T4" fmla="*/ 0 w 12"/>
                <a:gd name="T5" fmla="*/ 0 h 11"/>
                <a:gd name="T6" fmla="*/ 0 w 12"/>
                <a:gd name="T7" fmla="*/ 1 h 11"/>
                <a:gd name="T8" fmla="*/ 0 w 12"/>
                <a:gd name="T9" fmla="*/ 1 h 11"/>
                <a:gd name="T10" fmla="*/ 0 w 12"/>
                <a:gd name="T11" fmla="*/ 2 h 11"/>
                <a:gd name="T12" fmla="*/ 0 w 12"/>
                <a:gd name="T13" fmla="*/ 2 h 11"/>
                <a:gd name="T14" fmla="*/ 0 w 12"/>
                <a:gd name="T15" fmla="*/ 2 h 11"/>
                <a:gd name="T16" fmla="*/ 1 w 12"/>
                <a:gd name="T17" fmla="*/ 2 h 11"/>
                <a:gd name="T18" fmla="*/ 1 w 12"/>
                <a:gd name="T19" fmla="*/ 2 h 11"/>
                <a:gd name="T20" fmla="*/ 1 w 12"/>
                <a:gd name="T21" fmla="*/ 2 h 11"/>
                <a:gd name="T22" fmla="*/ 1 w 12"/>
                <a:gd name="T23" fmla="*/ 2 h 11"/>
                <a:gd name="T24" fmla="*/ 2 w 12"/>
                <a:gd name="T25" fmla="*/ 2 h 11"/>
                <a:gd name="T26" fmla="*/ 2 w 12"/>
                <a:gd name="T27" fmla="*/ 1 h 11"/>
                <a:gd name="T28" fmla="*/ 2 w 12"/>
                <a:gd name="T29" fmla="*/ 1 h 11"/>
                <a:gd name="T30" fmla="*/ 2 w 12"/>
                <a:gd name="T31" fmla="*/ 1 h 11"/>
                <a:gd name="T32" fmla="*/ 1 w 12"/>
                <a:gd name="T33" fmla="*/ 0 h 11"/>
                <a:gd name="T34" fmla="*/ 1 w 12"/>
                <a:gd name="T35" fmla="*/ 0 h 11"/>
                <a:gd name="T36" fmla="*/ 1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0" name="Freeform 206">
              <a:extLst>
                <a:ext uri="{FF2B5EF4-FFF2-40B4-BE49-F238E27FC236}">
                  <a16:creationId xmlns:a16="http://schemas.microsoft.com/office/drawing/2014/main" id="{5E792C30-F014-A156-28B3-9CA41015D664}"/>
                </a:ext>
              </a:extLst>
            </p:cNvPr>
            <p:cNvSpPr>
              <a:spLocks/>
            </p:cNvSpPr>
            <p:nvPr/>
          </p:nvSpPr>
          <p:spPr bwMode="auto">
            <a:xfrm>
              <a:off x="2090"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1" name="Freeform 207">
              <a:extLst>
                <a:ext uri="{FF2B5EF4-FFF2-40B4-BE49-F238E27FC236}">
                  <a16:creationId xmlns:a16="http://schemas.microsoft.com/office/drawing/2014/main" id="{E699447A-B2C5-0744-6CD7-4240D3D4E777}"/>
                </a:ext>
              </a:extLst>
            </p:cNvPr>
            <p:cNvSpPr>
              <a:spLocks/>
            </p:cNvSpPr>
            <p:nvPr/>
          </p:nvSpPr>
          <p:spPr bwMode="auto">
            <a:xfrm>
              <a:off x="2101"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2" name="Freeform 208">
              <a:extLst>
                <a:ext uri="{FF2B5EF4-FFF2-40B4-BE49-F238E27FC236}">
                  <a16:creationId xmlns:a16="http://schemas.microsoft.com/office/drawing/2014/main" id="{D9E4084A-4AB9-D0EC-6A5E-EF5DC933369B}"/>
                </a:ext>
              </a:extLst>
            </p:cNvPr>
            <p:cNvSpPr>
              <a:spLocks/>
            </p:cNvSpPr>
            <p:nvPr/>
          </p:nvSpPr>
          <p:spPr bwMode="auto">
            <a:xfrm>
              <a:off x="211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3" name="Freeform 209">
              <a:extLst>
                <a:ext uri="{FF2B5EF4-FFF2-40B4-BE49-F238E27FC236}">
                  <a16:creationId xmlns:a16="http://schemas.microsoft.com/office/drawing/2014/main" id="{89A3F5D5-33E2-A887-6548-0651B985F347}"/>
                </a:ext>
              </a:extLst>
            </p:cNvPr>
            <p:cNvSpPr>
              <a:spLocks/>
            </p:cNvSpPr>
            <p:nvPr/>
          </p:nvSpPr>
          <p:spPr bwMode="auto">
            <a:xfrm>
              <a:off x="2123"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4" name="Freeform 210">
              <a:extLst>
                <a:ext uri="{FF2B5EF4-FFF2-40B4-BE49-F238E27FC236}">
                  <a16:creationId xmlns:a16="http://schemas.microsoft.com/office/drawing/2014/main" id="{3D24F559-BD4D-84FA-1A45-1E126C83A416}"/>
                </a:ext>
              </a:extLst>
            </p:cNvPr>
            <p:cNvSpPr>
              <a:spLocks/>
            </p:cNvSpPr>
            <p:nvPr/>
          </p:nvSpPr>
          <p:spPr bwMode="auto">
            <a:xfrm>
              <a:off x="213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5" name="Freeform 211">
              <a:extLst>
                <a:ext uri="{FF2B5EF4-FFF2-40B4-BE49-F238E27FC236}">
                  <a16:creationId xmlns:a16="http://schemas.microsoft.com/office/drawing/2014/main" id="{2BCB2F48-30C9-8AE9-4B52-743F8F02E023}"/>
                </a:ext>
              </a:extLst>
            </p:cNvPr>
            <p:cNvSpPr>
              <a:spLocks/>
            </p:cNvSpPr>
            <p:nvPr/>
          </p:nvSpPr>
          <p:spPr bwMode="auto">
            <a:xfrm>
              <a:off x="214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6" name="Freeform 212">
              <a:extLst>
                <a:ext uri="{FF2B5EF4-FFF2-40B4-BE49-F238E27FC236}">
                  <a16:creationId xmlns:a16="http://schemas.microsoft.com/office/drawing/2014/main" id="{0DFBA6EE-92C9-E3EB-0C98-BA516935ABB9}"/>
                </a:ext>
              </a:extLst>
            </p:cNvPr>
            <p:cNvSpPr>
              <a:spLocks/>
            </p:cNvSpPr>
            <p:nvPr/>
          </p:nvSpPr>
          <p:spPr bwMode="auto">
            <a:xfrm>
              <a:off x="215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7" name="Freeform 213">
              <a:extLst>
                <a:ext uri="{FF2B5EF4-FFF2-40B4-BE49-F238E27FC236}">
                  <a16:creationId xmlns:a16="http://schemas.microsoft.com/office/drawing/2014/main" id="{9D576D27-1BC9-177A-E76B-7EB689AD18EA}"/>
                </a:ext>
              </a:extLst>
            </p:cNvPr>
            <p:cNvSpPr>
              <a:spLocks/>
            </p:cNvSpPr>
            <p:nvPr/>
          </p:nvSpPr>
          <p:spPr bwMode="auto">
            <a:xfrm>
              <a:off x="216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8" name="Freeform 214">
              <a:extLst>
                <a:ext uri="{FF2B5EF4-FFF2-40B4-BE49-F238E27FC236}">
                  <a16:creationId xmlns:a16="http://schemas.microsoft.com/office/drawing/2014/main" id="{A17E079A-1AB8-E23F-8716-C7D78770208D}"/>
                </a:ext>
              </a:extLst>
            </p:cNvPr>
            <p:cNvSpPr>
              <a:spLocks/>
            </p:cNvSpPr>
            <p:nvPr/>
          </p:nvSpPr>
          <p:spPr bwMode="auto">
            <a:xfrm>
              <a:off x="217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79" name="Freeform 215">
              <a:extLst>
                <a:ext uri="{FF2B5EF4-FFF2-40B4-BE49-F238E27FC236}">
                  <a16:creationId xmlns:a16="http://schemas.microsoft.com/office/drawing/2014/main" id="{074C008C-C59C-1E52-FD26-9DB7AD579CE4}"/>
                </a:ext>
              </a:extLst>
            </p:cNvPr>
            <p:cNvSpPr>
              <a:spLocks/>
            </p:cNvSpPr>
            <p:nvPr/>
          </p:nvSpPr>
          <p:spPr bwMode="auto">
            <a:xfrm>
              <a:off x="2189" y="1971"/>
              <a:ext cx="6" cy="5"/>
            </a:xfrm>
            <a:custGeom>
              <a:avLst/>
              <a:gdLst>
                <a:gd name="T0" fmla="*/ 2 w 12"/>
                <a:gd name="T1" fmla="*/ 0 h 11"/>
                <a:gd name="T2" fmla="*/ 1 w 12"/>
                <a:gd name="T3" fmla="*/ 0 h 11"/>
                <a:gd name="T4" fmla="*/ 1 w 12"/>
                <a:gd name="T5" fmla="*/ 0 h 11"/>
                <a:gd name="T6" fmla="*/ 0 w 12"/>
                <a:gd name="T7" fmla="*/ 1 h 11"/>
                <a:gd name="T8" fmla="*/ 0 w 12"/>
                <a:gd name="T9" fmla="*/ 1 h 11"/>
                <a:gd name="T10" fmla="*/ 0 w 12"/>
                <a:gd name="T11" fmla="*/ 2 h 11"/>
                <a:gd name="T12" fmla="*/ 0 w 12"/>
                <a:gd name="T13" fmla="*/ 2 h 11"/>
                <a:gd name="T14" fmla="*/ 1 w 12"/>
                <a:gd name="T15" fmla="*/ 2 h 11"/>
                <a:gd name="T16" fmla="*/ 1 w 12"/>
                <a:gd name="T17" fmla="*/ 2 h 11"/>
                <a:gd name="T18" fmla="*/ 2 w 12"/>
                <a:gd name="T19" fmla="*/ 2 h 11"/>
                <a:gd name="T20" fmla="*/ 2 w 12"/>
                <a:gd name="T21" fmla="*/ 2 h 11"/>
                <a:gd name="T22" fmla="*/ 2 w 12"/>
                <a:gd name="T23" fmla="*/ 2 h 11"/>
                <a:gd name="T24" fmla="*/ 3 w 12"/>
                <a:gd name="T25" fmla="*/ 2 h 11"/>
                <a:gd name="T26" fmla="*/ 3 w 12"/>
                <a:gd name="T27" fmla="*/ 1 h 11"/>
                <a:gd name="T28" fmla="*/ 3 w 12"/>
                <a:gd name="T29" fmla="*/ 1 h 11"/>
                <a:gd name="T30" fmla="*/ 3 w 12"/>
                <a:gd name="T31" fmla="*/ 1 h 11"/>
                <a:gd name="T32" fmla="*/ 2 w 12"/>
                <a:gd name="T33" fmla="*/ 0 h 11"/>
                <a:gd name="T34" fmla="*/ 2 w 12"/>
                <a:gd name="T35" fmla="*/ 0 h 11"/>
                <a:gd name="T36" fmla="*/ 2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0" name="Freeform 216">
              <a:extLst>
                <a:ext uri="{FF2B5EF4-FFF2-40B4-BE49-F238E27FC236}">
                  <a16:creationId xmlns:a16="http://schemas.microsoft.com/office/drawing/2014/main" id="{244C3867-7A4D-E427-607B-65A2DF7B1FE8}"/>
                </a:ext>
              </a:extLst>
            </p:cNvPr>
            <p:cNvSpPr>
              <a:spLocks/>
            </p:cNvSpPr>
            <p:nvPr/>
          </p:nvSpPr>
          <p:spPr bwMode="auto">
            <a:xfrm>
              <a:off x="220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1" name="Freeform 217">
              <a:extLst>
                <a:ext uri="{FF2B5EF4-FFF2-40B4-BE49-F238E27FC236}">
                  <a16:creationId xmlns:a16="http://schemas.microsoft.com/office/drawing/2014/main" id="{7C4672F3-4378-E2FF-72E5-FDD06C33D742}"/>
                </a:ext>
              </a:extLst>
            </p:cNvPr>
            <p:cNvSpPr>
              <a:spLocks/>
            </p:cNvSpPr>
            <p:nvPr/>
          </p:nvSpPr>
          <p:spPr bwMode="auto">
            <a:xfrm>
              <a:off x="1742" y="1943"/>
              <a:ext cx="60" cy="60"/>
            </a:xfrm>
            <a:custGeom>
              <a:avLst/>
              <a:gdLst>
                <a:gd name="T0" fmla="*/ 30 w 120"/>
                <a:gd name="T1" fmla="*/ 16 h 120"/>
                <a:gd name="T2" fmla="*/ 16 w 120"/>
                <a:gd name="T3" fmla="*/ 0 h 120"/>
                <a:gd name="T4" fmla="*/ 0 w 120"/>
                <a:gd name="T5" fmla="*/ 16 h 120"/>
                <a:gd name="T6" fmla="*/ 16 w 120"/>
                <a:gd name="T7" fmla="*/ 30 h 120"/>
                <a:gd name="T8" fmla="*/ 30 w 120"/>
                <a:gd name="T9" fmla="*/ 16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120" y="61"/>
                  </a:moveTo>
                  <a:lnTo>
                    <a:pt x="61" y="0"/>
                  </a:lnTo>
                  <a:lnTo>
                    <a:pt x="0" y="61"/>
                  </a:lnTo>
                  <a:lnTo>
                    <a:pt x="61" y="120"/>
                  </a:lnTo>
                  <a:lnTo>
                    <a:pt x="120" y="6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82" name="Freeform 218">
              <a:extLst>
                <a:ext uri="{FF2B5EF4-FFF2-40B4-BE49-F238E27FC236}">
                  <a16:creationId xmlns:a16="http://schemas.microsoft.com/office/drawing/2014/main" id="{B10228F3-6A1C-F144-1F81-A68D7C420A16}"/>
                </a:ext>
              </a:extLst>
            </p:cNvPr>
            <p:cNvSpPr>
              <a:spLocks/>
            </p:cNvSpPr>
            <p:nvPr/>
          </p:nvSpPr>
          <p:spPr bwMode="auto">
            <a:xfrm>
              <a:off x="2185" y="1944"/>
              <a:ext cx="60" cy="60"/>
            </a:xfrm>
            <a:custGeom>
              <a:avLst/>
              <a:gdLst>
                <a:gd name="T0" fmla="*/ 0 w 120"/>
                <a:gd name="T1" fmla="*/ 15 h 120"/>
                <a:gd name="T2" fmla="*/ 15 w 120"/>
                <a:gd name="T3" fmla="*/ 30 h 120"/>
                <a:gd name="T4" fmla="*/ 30 w 120"/>
                <a:gd name="T5" fmla="*/ 15 h 120"/>
                <a:gd name="T6" fmla="*/ 15 w 120"/>
                <a:gd name="T7" fmla="*/ 0 h 120"/>
                <a:gd name="T8" fmla="*/ 0 w 120"/>
                <a:gd name="T9" fmla="*/ 15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0" y="59"/>
                  </a:moveTo>
                  <a:lnTo>
                    <a:pt x="59" y="120"/>
                  </a:lnTo>
                  <a:lnTo>
                    <a:pt x="120" y="59"/>
                  </a:lnTo>
                  <a:lnTo>
                    <a:pt x="59" y="0"/>
                  </a:lnTo>
                  <a:lnTo>
                    <a:pt x="0" y="5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4588" name="Group 219">
            <a:extLst>
              <a:ext uri="{FF2B5EF4-FFF2-40B4-BE49-F238E27FC236}">
                <a16:creationId xmlns:a16="http://schemas.microsoft.com/office/drawing/2014/main" id="{B04837C3-C51E-D074-3EEB-0A44406A05C5}"/>
              </a:ext>
            </a:extLst>
          </p:cNvPr>
          <p:cNvGrpSpPr>
            <a:grpSpLocks/>
          </p:cNvGrpSpPr>
          <p:nvPr/>
        </p:nvGrpSpPr>
        <p:grpSpPr bwMode="auto">
          <a:xfrm>
            <a:off x="3641725" y="4240213"/>
            <a:ext cx="798513" cy="96837"/>
            <a:chOff x="2294" y="1943"/>
            <a:chExt cx="503" cy="61"/>
          </a:xfrm>
        </p:grpSpPr>
        <p:sp>
          <p:nvSpPr>
            <p:cNvPr id="24699" name="Freeform 220">
              <a:extLst>
                <a:ext uri="{FF2B5EF4-FFF2-40B4-BE49-F238E27FC236}">
                  <a16:creationId xmlns:a16="http://schemas.microsoft.com/office/drawing/2014/main" id="{8FD7C0F8-8392-FB88-5105-14DDA92ECE88}"/>
                </a:ext>
              </a:extLst>
            </p:cNvPr>
            <p:cNvSpPr>
              <a:spLocks/>
            </p:cNvSpPr>
            <p:nvPr/>
          </p:nvSpPr>
          <p:spPr bwMode="auto">
            <a:xfrm>
              <a:off x="2322"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1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7" y="0"/>
                  </a:moveTo>
                  <a:lnTo>
                    <a:pt x="5" y="0"/>
                  </a:lnTo>
                  <a:lnTo>
                    <a:pt x="3" y="2"/>
                  </a:lnTo>
                  <a:lnTo>
                    <a:pt x="2" y="4"/>
                  </a:lnTo>
                  <a:lnTo>
                    <a:pt x="0" y="6"/>
                  </a:lnTo>
                  <a:lnTo>
                    <a:pt x="2" y="8"/>
                  </a:lnTo>
                  <a:lnTo>
                    <a:pt x="3" y="10"/>
                  </a:lnTo>
                  <a:lnTo>
                    <a:pt x="5" y="11"/>
                  </a:lnTo>
                  <a:lnTo>
                    <a:pt x="7" y="10"/>
                  </a:lnTo>
                  <a:lnTo>
                    <a:pt x="9" y="8"/>
                  </a:lnTo>
                  <a:lnTo>
                    <a:pt x="11" y="6"/>
                  </a:lnTo>
                  <a:lnTo>
                    <a:pt x="9" y="4"/>
                  </a:lnTo>
                  <a:lnTo>
                    <a:pt x="7" y="2"/>
                  </a:lnTo>
                  <a:lnTo>
                    <a:pt x="7"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0" name="Freeform 221">
              <a:extLst>
                <a:ext uri="{FF2B5EF4-FFF2-40B4-BE49-F238E27FC236}">
                  <a16:creationId xmlns:a16="http://schemas.microsoft.com/office/drawing/2014/main" id="{EEC4F558-9269-A489-BB08-B59B5C990443}"/>
                </a:ext>
              </a:extLst>
            </p:cNvPr>
            <p:cNvSpPr>
              <a:spLocks/>
            </p:cNvSpPr>
            <p:nvPr/>
          </p:nvSpPr>
          <p:spPr bwMode="auto">
            <a:xfrm>
              <a:off x="2333"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1" name="Freeform 222">
              <a:extLst>
                <a:ext uri="{FF2B5EF4-FFF2-40B4-BE49-F238E27FC236}">
                  <a16:creationId xmlns:a16="http://schemas.microsoft.com/office/drawing/2014/main" id="{C56A265D-BEA2-7C09-ADEC-F277413DDB4E}"/>
                </a:ext>
              </a:extLst>
            </p:cNvPr>
            <p:cNvSpPr>
              <a:spLocks/>
            </p:cNvSpPr>
            <p:nvPr/>
          </p:nvSpPr>
          <p:spPr bwMode="auto">
            <a:xfrm>
              <a:off x="234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2" name="Freeform 223">
              <a:extLst>
                <a:ext uri="{FF2B5EF4-FFF2-40B4-BE49-F238E27FC236}">
                  <a16:creationId xmlns:a16="http://schemas.microsoft.com/office/drawing/2014/main" id="{694F9810-61B5-263B-D4CA-E729D9729EB8}"/>
                </a:ext>
              </a:extLst>
            </p:cNvPr>
            <p:cNvSpPr>
              <a:spLocks/>
            </p:cNvSpPr>
            <p:nvPr/>
          </p:nvSpPr>
          <p:spPr bwMode="auto">
            <a:xfrm>
              <a:off x="235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3" name="Freeform 224">
              <a:extLst>
                <a:ext uri="{FF2B5EF4-FFF2-40B4-BE49-F238E27FC236}">
                  <a16:creationId xmlns:a16="http://schemas.microsoft.com/office/drawing/2014/main" id="{ECD063CF-4770-54F0-9CA0-AE5E1D8CC355}"/>
                </a:ext>
              </a:extLst>
            </p:cNvPr>
            <p:cNvSpPr>
              <a:spLocks/>
            </p:cNvSpPr>
            <p:nvPr/>
          </p:nvSpPr>
          <p:spPr bwMode="auto">
            <a:xfrm>
              <a:off x="236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4" name="Freeform 225">
              <a:extLst>
                <a:ext uri="{FF2B5EF4-FFF2-40B4-BE49-F238E27FC236}">
                  <a16:creationId xmlns:a16="http://schemas.microsoft.com/office/drawing/2014/main" id="{CA3971CB-DD0D-810C-808E-2CB9C4955CAC}"/>
                </a:ext>
              </a:extLst>
            </p:cNvPr>
            <p:cNvSpPr>
              <a:spLocks/>
            </p:cNvSpPr>
            <p:nvPr/>
          </p:nvSpPr>
          <p:spPr bwMode="auto">
            <a:xfrm>
              <a:off x="237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5" name="Freeform 226">
              <a:extLst>
                <a:ext uri="{FF2B5EF4-FFF2-40B4-BE49-F238E27FC236}">
                  <a16:creationId xmlns:a16="http://schemas.microsoft.com/office/drawing/2014/main" id="{6CC1449C-5A76-7D45-76BC-31108AF42094}"/>
                </a:ext>
              </a:extLst>
            </p:cNvPr>
            <p:cNvSpPr>
              <a:spLocks/>
            </p:cNvSpPr>
            <p:nvPr/>
          </p:nvSpPr>
          <p:spPr bwMode="auto">
            <a:xfrm>
              <a:off x="238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6" name="Freeform 227">
              <a:extLst>
                <a:ext uri="{FF2B5EF4-FFF2-40B4-BE49-F238E27FC236}">
                  <a16:creationId xmlns:a16="http://schemas.microsoft.com/office/drawing/2014/main" id="{8BDEF588-BB30-2BF2-9565-A6AAADDC587A}"/>
                </a:ext>
              </a:extLst>
            </p:cNvPr>
            <p:cNvSpPr>
              <a:spLocks/>
            </p:cNvSpPr>
            <p:nvPr/>
          </p:nvSpPr>
          <p:spPr bwMode="auto">
            <a:xfrm>
              <a:off x="2399" y="1971"/>
              <a:ext cx="6" cy="5"/>
            </a:xfrm>
            <a:custGeom>
              <a:avLst/>
              <a:gdLst>
                <a:gd name="T0" fmla="*/ 2 w 12"/>
                <a:gd name="T1" fmla="*/ 0 h 11"/>
                <a:gd name="T2" fmla="*/ 1 w 12"/>
                <a:gd name="T3" fmla="*/ 0 h 11"/>
                <a:gd name="T4" fmla="*/ 1 w 12"/>
                <a:gd name="T5" fmla="*/ 0 h 11"/>
                <a:gd name="T6" fmla="*/ 0 w 12"/>
                <a:gd name="T7" fmla="*/ 1 h 11"/>
                <a:gd name="T8" fmla="*/ 0 w 12"/>
                <a:gd name="T9" fmla="*/ 1 h 11"/>
                <a:gd name="T10" fmla="*/ 0 w 12"/>
                <a:gd name="T11" fmla="*/ 2 h 11"/>
                <a:gd name="T12" fmla="*/ 0 w 12"/>
                <a:gd name="T13" fmla="*/ 2 h 11"/>
                <a:gd name="T14" fmla="*/ 1 w 12"/>
                <a:gd name="T15" fmla="*/ 2 h 11"/>
                <a:gd name="T16" fmla="*/ 1 w 12"/>
                <a:gd name="T17" fmla="*/ 2 h 11"/>
                <a:gd name="T18" fmla="*/ 2 w 12"/>
                <a:gd name="T19" fmla="*/ 2 h 11"/>
                <a:gd name="T20" fmla="*/ 2 w 12"/>
                <a:gd name="T21" fmla="*/ 2 h 11"/>
                <a:gd name="T22" fmla="*/ 2 w 12"/>
                <a:gd name="T23" fmla="*/ 2 h 11"/>
                <a:gd name="T24" fmla="*/ 3 w 12"/>
                <a:gd name="T25" fmla="*/ 2 h 11"/>
                <a:gd name="T26" fmla="*/ 3 w 12"/>
                <a:gd name="T27" fmla="*/ 1 h 11"/>
                <a:gd name="T28" fmla="*/ 3 w 12"/>
                <a:gd name="T29" fmla="*/ 1 h 11"/>
                <a:gd name="T30" fmla="*/ 3 w 12"/>
                <a:gd name="T31" fmla="*/ 1 h 11"/>
                <a:gd name="T32" fmla="*/ 2 w 12"/>
                <a:gd name="T33" fmla="*/ 0 h 11"/>
                <a:gd name="T34" fmla="*/ 2 w 12"/>
                <a:gd name="T35" fmla="*/ 0 h 11"/>
                <a:gd name="T36" fmla="*/ 2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7" name="Freeform 228">
              <a:extLst>
                <a:ext uri="{FF2B5EF4-FFF2-40B4-BE49-F238E27FC236}">
                  <a16:creationId xmlns:a16="http://schemas.microsoft.com/office/drawing/2014/main" id="{9CE095A8-8518-BAF1-415E-861778E496F2}"/>
                </a:ext>
              </a:extLst>
            </p:cNvPr>
            <p:cNvSpPr>
              <a:spLocks/>
            </p:cNvSpPr>
            <p:nvPr/>
          </p:nvSpPr>
          <p:spPr bwMode="auto">
            <a:xfrm>
              <a:off x="241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8" name="Freeform 229">
              <a:extLst>
                <a:ext uri="{FF2B5EF4-FFF2-40B4-BE49-F238E27FC236}">
                  <a16:creationId xmlns:a16="http://schemas.microsoft.com/office/drawing/2014/main" id="{21310BE7-5B0A-E855-CA94-63586E192796}"/>
                </a:ext>
              </a:extLst>
            </p:cNvPr>
            <p:cNvSpPr>
              <a:spLocks/>
            </p:cNvSpPr>
            <p:nvPr/>
          </p:nvSpPr>
          <p:spPr bwMode="auto">
            <a:xfrm>
              <a:off x="242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09" name="Freeform 230">
              <a:extLst>
                <a:ext uri="{FF2B5EF4-FFF2-40B4-BE49-F238E27FC236}">
                  <a16:creationId xmlns:a16="http://schemas.microsoft.com/office/drawing/2014/main" id="{278B8B0B-FB7B-C6D2-DF73-1511BAFE15D7}"/>
                </a:ext>
              </a:extLst>
            </p:cNvPr>
            <p:cNvSpPr>
              <a:spLocks/>
            </p:cNvSpPr>
            <p:nvPr/>
          </p:nvSpPr>
          <p:spPr bwMode="auto">
            <a:xfrm>
              <a:off x="243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0" name="Freeform 231">
              <a:extLst>
                <a:ext uri="{FF2B5EF4-FFF2-40B4-BE49-F238E27FC236}">
                  <a16:creationId xmlns:a16="http://schemas.microsoft.com/office/drawing/2014/main" id="{EEB247C4-B1EF-A7DE-CA0C-4F1E0BA72077}"/>
                </a:ext>
              </a:extLst>
            </p:cNvPr>
            <p:cNvSpPr>
              <a:spLocks/>
            </p:cNvSpPr>
            <p:nvPr/>
          </p:nvSpPr>
          <p:spPr bwMode="auto">
            <a:xfrm>
              <a:off x="244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1" name="Freeform 232">
              <a:extLst>
                <a:ext uri="{FF2B5EF4-FFF2-40B4-BE49-F238E27FC236}">
                  <a16:creationId xmlns:a16="http://schemas.microsoft.com/office/drawing/2014/main" id="{D9EBEBF1-D745-9CAD-47BE-3D54694D7222}"/>
                </a:ext>
              </a:extLst>
            </p:cNvPr>
            <p:cNvSpPr>
              <a:spLocks/>
            </p:cNvSpPr>
            <p:nvPr/>
          </p:nvSpPr>
          <p:spPr bwMode="auto">
            <a:xfrm>
              <a:off x="245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2" name="Freeform 233">
              <a:extLst>
                <a:ext uri="{FF2B5EF4-FFF2-40B4-BE49-F238E27FC236}">
                  <a16:creationId xmlns:a16="http://schemas.microsoft.com/office/drawing/2014/main" id="{17DC6C6D-96AD-9448-96FC-9C39122BA2AA}"/>
                </a:ext>
              </a:extLst>
            </p:cNvPr>
            <p:cNvSpPr>
              <a:spLocks/>
            </p:cNvSpPr>
            <p:nvPr/>
          </p:nvSpPr>
          <p:spPr bwMode="auto">
            <a:xfrm>
              <a:off x="2466"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3" name="Freeform 234">
              <a:extLst>
                <a:ext uri="{FF2B5EF4-FFF2-40B4-BE49-F238E27FC236}">
                  <a16:creationId xmlns:a16="http://schemas.microsoft.com/office/drawing/2014/main" id="{9898A522-40BD-261F-62BB-09860070B70E}"/>
                </a:ext>
              </a:extLst>
            </p:cNvPr>
            <p:cNvSpPr>
              <a:spLocks/>
            </p:cNvSpPr>
            <p:nvPr/>
          </p:nvSpPr>
          <p:spPr bwMode="auto">
            <a:xfrm>
              <a:off x="247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4" name="Freeform 235">
              <a:extLst>
                <a:ext uri="{FF2B5EF4-FFF2-40B4-BE49-F238E27FC236}">
                  <a16:creationId xmlns:a16="http://schemas.microsoft.com/office/drawing/2014/main" id="{8DEC320C-7DEF-3BD6-D072-3DC8378E9A4C}"/>
                </a:ext>
              </a:extLst>
            </p:cNvPr>
            <p:cNvSpPr>
              <a:spLocks/>
            </p:cNvSpPr>
            <p:nvPr/>
          </p:nvSpPr>
          <p:spPr bwMode="auto">
            <a:xfrm>
              <a:off x="248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5" name="Freeform 236">
              <a:extLst>
                <a:ext uri="{FF2B5EF4-FFF2-40B4-BE49-F238E27FC236}">
                  <a16:creationId xmlns:a16="http://schemas.microsoft.com/office/drawing/2014/main" id="{55933EFE-7C66-ED0D-89FC-F239D728F765}"/>
                </a:ext>
              </a:extLst>
            </p:cNvPr>
            <p:cNvSpPr>
              <a:spLocks/>
            </p:cNvSpPr>
            <p:nvPr/>
          </p:nvSpPr>
          <p:spPr bwMode="auto">
            <a:xfrm>
              <a:off x="2499"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6" name="Freeform 237">
              <a:extLst>
                <a:ext uri="{FF2B5EF4-FFF2-40B4-BE49-F238E27FC236}">
                  <a16:creationId xmlns:a16="http://schemas.microsoft.com/office/drawing/2014/main" id="{897A99FD-C2A5-9A3C-7C0E-A4D88D4FC94B}"/>
                </a:ext>
              </a:extLst>
            </p:cNvPr>
            <p:cNvSpPr>
              <a:spLocks/>
            </p:cNvSpPr>
            <p:nvPr/>
          </p:nvSpPr>
          <p:spPr bwMode="auto">
            <a:xfrm>
              <a:off x="2510"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7" name="Freeform 238">
              <a:extLst>
                <a:ext uri="{FF2B5EF4-FFF2-40B4-BE49-F238E27FC236}">
                  <a16:creationId xmlns:a16="http://schemas.microsoft.com/office/drawing/2014/main" id="{88832BCD-FFE1-F808-E8B2-0FFBE483EF65}"/>
                </a:ext>
              </a:extLst>
            </p:cNvPr>
            <p:cNvSpPr>
              <a:spLocks/>
            </p:cNvSpPr>
            <p:nvPr/>
          </p:nvSpPr>
          <p:spPr bwMode="auto">
            <a:xfrm>
              <a:off x="2521"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8" name="Freeform 239">
              <a:extLst>
                <a:ext uri="{FF2B5EF4-FFF2-40B4-BE49-F238E27FC236}">
                  <a16:creationId xmlns:a16="http://schemas.microsoft.com/office/drawing/2014/main" id="{16433B77-6A50-D4DA-AA06-1F48EA0F218A}"/>
                </a:ext>
              </a:extLst>
            </p:cNvPr>
            <p:cNvSpPr>
              <a:spLocks/>
            </p:cNvSpPr>
            <p:nvPr/>
          </p:nvSpPr>
          <p:spPr bwMode="auto">
            <a:xfrm>
              <a:off x="253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19" name="Freeform 240">
              <a:extLst>
                <a:ext uri="{FF2B5EF4-FFF2-40B4-BE49-F238E27FC236}">
                  <a16:creationId xmlns:a16="http://schemas.microsoft.com/office/drawing/2014/main" id="{4E4E69C0-73DD-3D69-8AE7-1B0C9A2BFF93}"/>
                </a:ext>
              </a:extLst>
            </p:cNvPr>
            <p:cNvSpPr>
              <a:spLocks/>
            </p:cNvSpPr>
            <p:nvPr/>
          </p:nvSpPr>
          <p:spPr bwMode="auto">
            <a:xfrm>
              <a:off x="2543"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0" name="Freeform 241">
              <a:extLst>
                <a:ext uri="{FF2B5EF4-FFF2-40B4-BE49-F238E27FC236}">
                  <a16:creationId xmlns:a16="http://schemas.microsoft.com/office/drawing/2014/main" id="{1F21E29A-6D5E-2B5B-94ED-406CB2B0AEAA}"/>
                </a:ext>
              </a:extLst>
            </p:cNvPr>
            <p:cNvSpPr>
              <a:spLocks/>
            </p:cNvSpPr>
            <p:nvPr/>
          </p:nvSpPr>
          <p:spPr bwMode="auto">
            <a:xfrm>
              <a:off x="2554"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1" name="Freeform 242">
              <a:extLst>
                <a:ext uri="{FF2B5EF4-FFF2-40B4-BE49-F238E27FC236}">
                  <a16:creationId xmlns:a16="http://schemas.microsoft.com/office/drawing/2014/main" id="{2858478C-3B1E-10A9-697D-7A9148FB0A46}"/>
                </a:ext>
              </a:extLst>
            </p:cNvPr>
            <p:cNvSpPr>
              <a:spLocks/>
            </p:cNvSpPr>
            <p:nvPr/>
          </p:nvSpPr>
          <p:spPr bwMode="auto">
            <a:xfrm>
              <a:off x="256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2" name="Freeform 243">
              <a:extLst>
                <a:ext uri="{FF2B5EF4-FFF2-40B4-BE49-F238E27FC236}">
                  <a16:creationId xmlns:a16="http://schemas.microsoft.com/office/drawing/2014/main" id="{C311AB79-BE6C-04B4-6E5D-AA731AB7EA00}"/>
                </a:ext>
              </a:extLst>
            </p:cNvPr>
            <p:cNvSpPr>
              <a:spLocks/>
            </p:cNvSpPr>
            <p:nvPr/>
          </p:nvSpPr>
          <p:spPr bwMode="auto">
            <a:xfrm>
              <a:off x="257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3" name="Freeform 244">
              <a:extLst>
                <a:ext uri="{FF2B5EF4-FFF2-40B4-BE49-F238E27FC236}">
                  <a16:creationId xmlns:a16="http://schemas.microsoft.com/office/drawing/2014/main" id="{FBDA35F2-04E7-DCE0-A957-70289B2AF8BD}"/>
                </a:ext>
              </a:extLst>
            </p:cNvPr>
            <p:cNvSpPr>
              <a:spLocks/>
            </p:cNvSpPr>
            <p:nvPr/>
          </p:nvSpPr>
          <p:spPr bwMode="auto">
            <a:xfrm>
              <a:off x="258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4" name="Freeform 245">
              <a:extLst>
                <a:ext uri="{FF2B5EF4-FFF2-40B4-BE49-F238E27FC236}">
                  <a16:creationId xmlns:a16="http://schemas.microsoft.com/office/drawing/2014/main" id="{337D4372-7EF6-826A-41EC-A5E945D8EE11}"/>
                </a:ext>
              </a:extLst>
            </p:cNvPr>
            <p:cNvSpPr>
              <a:spLocks/>
            </p:cNvSpPr>
            <p:nvPr/>
          </p:nvSpPr>
          <p:spPr bwMode="auto">
            <a:xfrm>
              <a:off x="259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5" name="Freeform 246">
              <a:extLst>
                <a:ext uri="{FF2B5EF4-FFF2-40B4-BE49-F238E27FC236}">
                  <a16:creationId xmlns:a16="http://schemas.microsoft.com/office/drawing/2014/main" id="{8BB9C21D-FECA-0105-9522-3DAED4A52C27}"/>
                </a:ext>
              </a:extLst>
            </p:cNvPr>
            <p:cNvSpPr>
              <a:spLocks/>
            </p:cNvSpPr>
            <p:nvPr/>
          </p:nvSpPr>
          <p:spPr bwMode="auto">
            <a:xfrm>
              <a:off x="2609" y="1971"/>
              <a:ext cx="6" cy="5"/>
            </a:xfrm>
            <a:custGeom>
              <a:avLst/>
              <a:gdLst>
                <a:gd name="T0" fmla="*/ 2 w 12"/>
                <a:gd name="T1" fmla="*/ 0 h 11"/>
                <a:gd name="T2" fmla="*/ 1 w 12"/>
                <a:gd name="T3" fmla="*/ 0 h 11"/>
                <a:gd name="T4" fmla="*/ 1 w 12"/>
                <a:gd name="T5" fmla="*/ 0 h 11"/>
                <a:gd name="T6" fmla="*/ 0 w 12"/>
                <a:gd name="T7" fmla="*/ 1 h 11"/>
                <a:gd name="T8" fmla="*/ 0 w 12"/>
                <a:gd name="T9" fmla="*/ 1 h 11"/>
                <a:gd name="T10" fmla="*/ 0 w 12"/>
                <a:gd name="T11" fmla="*/ 2 h 11"/>
                <a:gd name="T12" fmla="*/ 0 w 12"/>
                <a:gd name="T13" fmla="*/ 2 h 11"/>
                <a:gd name="T14" fmla="*/ 1 w 12"/>
                <a:gd name="T15" fmla="*/ 2 h 11"/>
                <a:gd name="T16" fmla="*/ 1 w 12"/>
                <a:gd name="T17" fmla="*/ 2 h 11"/>
                <a:gd name="T18" fmla="*/ 2 w 12"/>
                <a:gd name="T19" fmla="*/ 2 h 11"/>
                <a:gd name="T20" fmla="*/ 2 w 12"/>
                <a:gd name="T21" fmla="*/ 2 h 11"/>
                <a:gd name="T22" fmla="*/ 2 w 12"/>
                <a:gd name="T23" fmla="*/ 2 h 11"/>
                <a:gd name="T24" fmla="*/ 3 w 12"/>
                <a:gd name="T25" fmla="*/ 2 h 11"/>
                <a:gd name="T26" fmla="*/ 3 w 12"/>
                <a:gd name="T27" fmla="*/ 1 h 11"/>
                <a:gd name="T28" fmla="*/ 3 w 12"/>
                <a:gd name="T29" fmla="*/ 1 h 11"/>
                <a:gd name="T30" fmla="*/ 3 w 12"/>
                <a:gd name="T31" fmla="*/ 1 h 11"/>
                <a:gd name="T32" fmla="*/ 2 w 12"/>
                <a:gd name="T33" fmla="*/ 0 h 11"/>
                <a:gd name="T34" fmla="*/ 2 w 12"/>
                <a:gd name="T35" fmla="*/ 0 h 11"/>
                <a:gd name="T36" fmla="*/ 2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6" name="Freeform 247">
              <a:extLst>
                <a:ext uri="{FF2B5EF4-FFF2-40B4-BE49-F238E27FC236}">
                  <a16:creationId xmlns:a16="http://schemas.microsoft.com/office/drawing/2014/main" id="{324EF597-BA0F-2530-DC96-FBA01D1E93DA}"/>
                </a:ext>
              </a:extLst>
            </p:cNvPr>
            <p:cNvSpPr>
              <a:spLocks/>
            </p:cNvSpPr>
            <p:nvPr/>
          </p:nvSpPr>
          <p:spPr bwMode="auto">
            <a:xfrm>
              <a:off x="262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7" name="Freeform 248">
              <a:extLst>
                <a:ext uri="{FF2B5EF4-FFF2-40B4-BE49-F238E27FC236}">
                  <a16:creationId xmlns:a16="http://schemas.microsoft.com/office/drawing/2014/main" id="{04FCACBA-A54B-471A-F97E-D1913C8A74CC}"/>
                </a:ext>
              </a:extLst>
            </p:cNvPr>
            <p:cNvSpPr>
              <a:spLocks/>
            </p:cNvSpPr>
            <p:nvPr/>
          </p:nvSpPr>
          <p:spPr bwMode="auto">
            <a:xfrm>
              <a:off x="263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8" name="Freeform 249">
              <a:extLst>
                <a:ext uri="{FF2B5EF4-FFF2-40B4-BE49-F238E27FC236}">
                  <a16:creationId xmlns:a16="http://schemas.microsoft.com/office/drawing/2014/main" id="{B6E01AB3-EB2A-5F82-9EB5-38B92F339817}"/>
                </a:ext>
              </a:extLst>
            </p:cNvPr>
            <p:cNvSpPr>
              <a:spLocks/>
            </p:cNvSpPr>
            <p:nvPr/>
          </p:nvSpPr>
          <p:spPr bwMode="auto">
            <a:xfrm>
              <a:off x="264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29" name="Freeform 250">
              <a:extLst>
                <a:ext uri="{FF2B5EF4-FFF2-40B4-BE49-F238E27FC236}">
                  <a16:creationId xmlns:a16="http://schemas.microsoft.com/office/drawing/2014/main" id="{5B62044F-1318-5054-5442-61699044A678}"/>
                </a:ext>
              </a:extLst>
            </p:cNvPr>
            <p:cNvSpPr>
              <a:spLocks/>
            </p:cNvSpPr>
            <p:nvPr/>
          </p:nvSpPr>
          <p:spPr bwMode="auto">
            <a:xfrm>
              <a:off x="265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0" name="Freeform 251">
              <a:extLst>
                <a:ext uri="{FF2B5EF4-FFF2-40B4-BE49-F238E27FC236}">
                  <a16:creationId xmlns:a16="http://schemas.microsoft.com/office/drawing/2014/main" id="{32B25CC5-CFD2-7DF2-616A-D99BEFECE29E}"/>
                </a:ext>
              </a:extLst>
            </p:cNvPr>
            <p:cNvSpPr>
              <a:spLocks/>
            </p:cNvSpPr>
            <p:nvPr/>
          </p:nvSpPr>
          <p:spPr bwMode="auto">
            <a:xfrm>
              <a:off x="266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1" name="Freeform 252">
              <a:extLst>
                <a:ext uri="{FF2B5EF4-FFF2-40B4-BE49-F238E27FC236}">
                  <a16:creationId xmlns:a16="http://schemas.microsoft.com/office/drawing/2014/main" id="{E1B33C78-DAA0-E17F-98C4-1D69045A5B90}"/>
                </a:ext>
              </a:extLst>
            </p:cNvPr>
            <p:cNvSpPr>
              <a:spLocks/>
            </p:cNvSpPr>
            <p:nvPr/>
          </p:nvSpPr>
          <p:spPr bwMode="auto">
            <a:xfrm>
              <a:off x="2676"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2" name="Freeform 253">
              <a:extLst>
                <a:ext uri="{FF2B5EF4-FFF2-40B4-BE49-F238E27FC236}">
                  <a16:creationId xmlns:a16="http://schemas.microsoft.com/office/drawing/2014/main" id="{8656DD45-BDDC-CA4F-994B-E63946843011}"/>
                </a:ext>
              </a:extLst>
            </p:cNvPr>
            <p:cNvSpPr>
              <a:spLocks/>
            </p:cNvSpPr>
            <p:nvPr/>
          </p:nvSpPr>
          <p:spPr bwMode="auto">
            <a:xfrm>
              <a:off x="268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3" name="Freeform 254">
              <a:extLst>
                <a:ext uri="{FF2B5EF4-FFF2-40B4-BE49-F238E27FC236}">
                  <a16:creationId xmlns:a16="http://schemas.microsoft.com/office/drawing/2014/main" id="{523D7239-82A3-CFCC-86FE-68297F5F6613}"/>
                </a:ext>
              </a:extLst>
            </p:cNvPr>
            <p:cNvSpPr>
              <a:spLocks/>
            </p:cNvSpPr>
            <p:nvPr/>
          </p:nvSpPr>
          <p:spPr bwMode="auto">
            <a:xfrm>
              <a:off x="269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4" name="Freeform 255">
              <a:extLst>
                <a:ext uri="{FF2B5EF4-FFF2-40B4-BE49-F238E27FC236}">
                  <a16:creationId xmlns:a16="http://schemas.microsoft.com/office/drawing/2014/main" id="{514C7658-8FB6-73C7-776E-E7230BF809B6}"/>
                </a:ext>
              </a:extLst>
            </p:cNvPr>
            <p:cNvSpPr>
              <a:spLocks/>
            </p:cNvSpPr>
            <p:nvPr/>
          </p:nvSpPr>
          <p:spPr bwMode="auto">
            <a:xfrm>
              <a:off x="2709"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5" name="Freeform 256">
              <a:extLst>
                <a:ext uri="{FF2B5EF4-FFF2-40B4-BE49-F238E27FC236}">
                  <a16:creationId xmlns:a16="http://schemas.microsoft.com/office/drawing/2014/main" id="{3FE90B53-C66D-981B-673C-49A7F9CFF605}"/>
                </a:ext>
              </a:extLst>
            </p:cNvPr>
            <p:cNvSpPr>
              <a:spLocks/>
            </p:cNvSpPr>
            <p:nvPr/>
          </p:nvSpPr>
          <p:spPr bwMode="auto">
            <a:xfrm>
              <a:off x="2720" y="1971"/>
              <a:ext cx="5" cy="5"/>
            </a:xfrm>
            <a:custGeom>
              <a:avLst/>
              <a:gdLst>
                <a:gd name="T0" fmla="*/ 1 w 12"/>
                <a:gd name="T1" fmla="*/ 0 h 11"/>
                <a:gd name="T2" fmla="*/ 1 w 12"/>
                <a:gd name="T3" fmla="*/ 0 h 11"/>
                <a:gd name="T4" fmla="*/ 0 w 12"/>
                <a:gd name="T5" fmla="*/ 0 h 11"/>
                <a:gd name="T6" fmla="*/ 0 w 12"/>
                <a:gd name="T7" fmla="*/ 1 h 11"/>
                <a:gd name="T8" fmla="*/ 0 w 12"/>
                <a:gd name="T9" fmla="*/ 1 h 11"/>
                <a:gd name="T10" fmla="*/ 0 w 12"/>
                <a:gd name="T11" fmla="*/ 2 h 11"/>
                <a:gd name="T12" fmla="*/ 0 w 12"/>
                <a:gd name="T13" fmla="*/ 2 h 11"/>
                <a:gd name="T14" fmla="*/ 0 w 12"/>
                <a:gd name="T15" fmla="*/ 2 h 11"/>
                <a:gd name="T16" fmla="*/ 1 w 12"/>
                <a:gd name="T17" fmla="*/ 2 h 11"/>
                <a:gd name="T18" fmla="*/ 1 w 12"/>
                <a:gd name="T19" fmla="*/ 2 h 11"/>
                <a:gd name="T20" fmla="*/ 1 w 12"/>
                <a:gd name="T21" fmla="*/ 2 h 11"/>
                <a:gd name="T22" fmla="*/ 1 w 12"/>
                <a:gd name="T23" fmla="*/ 2 h 11"/>
                <a:gd name="T24" fmla="*/ 2 w 12"/>
                <a:gd name="T25" fmla="*/ 2 h 11"/>
                <a:gd name="T26" fmla="*/ 2 w 12"/>
                <a:gd name="T27" fmla="*/ 1 h 11"/>
                <a:gd name="T28" fmla="*/ 2 w 12"/>
                <a:gd name="T29" fmla="*/ 1 h 11"/>
                <a:gd name="T30" fmla="*/ 2 w 12"/>
                <a:gd name="T31" fmla="*/ 1 h 11"/>
                <a:gd name="T32" fmla="*/ 1 w 12"/>
                <a:gd name="T33" fmla="*/ 0 h 11"/>
                <a:gd name="T34" fmla="*/ 1 w 12"/>
                <a:gd name="T35" fmla="*/ 0 h 11"/>
                <a:gd name="T36" fmla="*/ 1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6" name="Freeform 257">
              <a:extLst>
                <a:ext uri="{FF2B5EF4-FFF2-40B4-BE49-F238E27FC236}">
                  <a16:creationId xmlns:a16="http://schemas.microsoft.com/office/drawing/2014/main" id="{BC2EFDE6-17CB-26E0-0028-01B9A09CE71B}"/>
                </a:ext>
              </a:extLst>
            </p:cNvPr>
            <p:cNvSpPr>
              <a:spLocks/>
            </p:cNvSpPr>
            <p:nvPr/>
          </p:nvSpPr>
          <p:spPr bwMode="auto">
            <a:xfrm>
              <a:off x="2731"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7" name="Freeform 258">
              <a:extLst>
                <a:ext uri="{FF2B5EF4-FFF2-40B4-BE49-F238E27FC236}">
                  <a16:creationId xmlns:a16="http://schemas.microsoft.com/office/drawing/2014/main" id="{0568B87E-CBB2-E614-EC7D-35D68A8FC602}"/>
                </a:ext>
              </a:extLst>
            </p:cNvPr>
            <p:cNvSpPr>
              <a:spLocks/>
            </p:cNvSpPr>
            <p:nvPr/>
          </p:nvSpPr>
          <p:spPr bwMode="auto">
            <a:xfrm>
              <a:off x="274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8" name="Freeform 259">
              <a:extLst>
                <a:ext uri="{FF2B5EF4-FFF2-40B4-BE49-F238E27FC236}">
                  <a16:creationId xmlns:a16="http://schemas.microsoft.com/office/drawing/2014/main" id="{B6693FF2-1E0E-7A40-D5BB-2CBDB6B7A613}"/>
                </a:ext>
              </a:extLst>
            </p:cNvPr>
            <p:cNvSpPr>
              <a:spLocks/>
            </p:cNvSpPr>
            <p:nvPr/>
          </p:nvSpPr>
          <p:spPr bwMode="auto">
            <a:xfrm>
              <a:off x="2753"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39" name="Freeform 260">
              <a:extLst>
                <a:ext uri="{FF2B5EF4-FFF2-40B4-BE49-F238E27FC236}">
                  <a16:creationId xmlns:a16="http://schemas.microsoft.com/office/drawing/2014/main" id="{100093BF-72FD-D467-AA95-4D1535200620}"/>
                </a:ext>
              </a:extLst>
            </p:cNvPr>
            <p:cNvSpPr>
              <a:spLocks/>
            </p:cNvSpPr>
            <p:nvPr/>
          </p:nvSpPr>
          <p:spPr bwMode="auto">
            <a:xfrm>
              <a:off x="2294" y="1943"/>
              <a:ext cx="60" cy="60"/>
            </a:xfrm>
            <a:custGeom>
              <a:avLst/>
              <a:gdLst>
                <a:gd name="T0" fmla="*/ 30 w 120"/>
                <a:gd name="T1" fmla="*/ 16 h 120"/>
                <a:gd name="T2" fmla="*/ 16 w 120"/>
                <a:gd name="T3" fmla="*/ 0 h 120"/>
                <a:gd name="T4" fmla="*/ 0 w 120"/>
                <a:gd name="T5" fmla="*/ 16 h 120"/>
                <a:gd name="T6" fmla="*/ 16 w 120"/>
                <a:gd name="T7" fmla="*/ 30 h 120"/>
                <a:gd name="T8" fmla="*/ 30 w 120"/>
                <a:gd name="T9" fmla="*/ 16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120" y="61"/>
                  </a:moveTo>
                  <a:lnTo>
                    <a:pt x="61" y="0"/>
                  </a:lnTo>
                  <a:lnTo>
                    <a:pt x="0" y="61"/>
                  </a:lnTo>
                  <a:lnTo>
                    <a:pt x="61" y="120"/>
                  </a:lnTo>
                  <a:lnTo>
                    <a:pt x="120" y="6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740" name="Freeform 261">
              <a:extLst>
                <a:ext uri="{FF2B5EF4-FFF2-40B4-BE49-F238E27FC236}">
                  <a16:creationId xmlns:a16="http://schemas.microsoft.com/office/drawing/2014/main" id="{8823CDD8-B443-C20E-2670-15E8B788E437}"/>
                </a:ext>
              </a:extLst>
            </p:cNvPr>
            <p:cNvSpPr>
              <a:spLocks/>
            </p:cNvSpPr>
            <p:nvPr/>
          </p:nvSpPr>
          <p:spPr bwMode="auto">
            <a:xfrm>
              <a:off x="2737" y="1944"/>
              <a:ext cx="60" cy="60"/>
            </a:xfrm>
            <a:custGeom>
              <a:avLst/>
              <a:gdLst>
                <a:gd name="T0" fmla="*/ 0 w 120"/>
                <a:gd name="T1" fmla="*/ 15 h 120"/>
                <a:gd name="T2" fmla="*/ 15 w 120"/>
                <a:gd name="T3" fmla="*/ 30 h 120"/>
                <a:gd name="T4" fmla="*/ 30 w 120"/>
                <a:gd name="T5" fmla="*/ 15 h 120"/>
                <a:gd name="T6" fmla="*/ 15 w 120"/>
                <a:gd name="T7" fmla="*/ 0 h 120"/>
                <a:gd name="T8" fmla="*/ 0 w 120"/>
                <a:gd name="T9" fmla="*/ 15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0" y="59"/>
                  </a:moveTo>
                  <a:lnTo>
                    <a:pt x="59" y="120"/>
                  </a:lnTo>
                  <a:lnTo>
                    <a:pt x="120" y="59"/>
                  </a:lnTo>
                  <a:lnTo>
                    <a:pt x="59" y="0"/>
                  </a:lnTo>
                  <a:lnTo>
                    <a:pt x="0" y="5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4589" name="Group 262">
            <a:extLst>
              <a:ext uri="{FF2B5EF4-FFF2-40B4-BE49-F238E27FC236}">
                <a16:creationId xmlns:a16="http://schemas.microsoft.com/office/drawing/2014/main" id="{4BEE47B2-F3F6-6C5D-F13D-BE9E6591F470}"/>
              </a:ext>
            </a:extLst>
          </p:cNvPr>
          <p:cNvGrpSpPr>
            <a:grpSpLocks/>
          </p:cNvGrpSpPr>
          <p:nvPr/>
        </p:nvGrpSpPr>
        <p:grpSpPr bwMode="auto">
          <a:xfrm>
            <a:off x="5395913" y="4459288"/>
            <a:ext cx="95250" cy="793750"/>
            <a:chOff x="3399" y="2081"/>
            <a:chExt cx="60" cy="500"/>
          </a:xfrm>
        </p:grpSpPr>
        <p:sp>
          <p:nvSpPr>
            <p:cNvPr id="24658" name="Freeform 263">
              <a:extLst>
                <a:ext uri="{FF2B5EF4-FFF2-40B4-BE49-F238E27FC236}">
                  <a16:creationId xmlns:a16="http://schemas.microsoft.com/office/drawing/2014/main" id="{495A10ED-F47E-74F1-C32A-FF0AEF042233}"/>
                </a:ext>
              </a:extLst>
            </p:cNvPr>
            <p:cNvSpPr>
              <a:spLocks/>
            </p:cNvSpPr>
            <p:nvPr/>
          </p:nvSpPr>
          <p:spPr bwMode="auto">
            <a:xfrm>
              <a:off x="3427" y="2081"/>
              <a:ext cx="6" cy="6"/>
            </a:xfrm>
            <a:custGeom>
              <a:avLst/>
              <a:gdLst>
                <a:gd name="T0" fmla="*/ 3 w 11"/>
                <a:gd name="T1" fmla="*/ 2 h 11"/>
                <a:gd name="T2" fmla="*/ 3 w 11"/>
                <a:gd name="T3" fmla="*/ 2 h 11"/>
                <a:gd name="T4" fmla="*/ 3 w 11"/>
                <a:gd name="T5" fmla="*/ 1 h 11"/>
                <a:gd name="T6" fmla="*/ 2 w 11"/>
                <a:gd name="T7" fmla="*/ 1 h 11"/>
                <a:gd name="T8" fmla="*/ 2 w 11"/>
                <a:gd name="T9" fmla="*/ 0 h 11"/>
                <a:gd name="T10" fmla="*/ 2 w 11"/>
                <a:gd name="T11" fmla="*/ 0 h 11"/>
                <a:gd name="T12" fmla="*/ 1 w 11"/>
                <a:gd name="T13" fmla="*/ 1 h 11"/>
                <a:gd name="T14" fmla="*/ 1 w 11"/>
                <a:gd name="T15" fmla="*/ 1 h 11"/>
                <a:gd name="T16" fmla="*/ 0 w 11"/>
                <a:gd name="T17" fmla="*/ 2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11" y="8"/>
                  </a:moveTo>
                  <a:lnTo>
                    <a:pt x="11" y="6"/>
                  </a:lnTo>
                  <a:lnTo>
                    <a:pt x="9" y="4"/>
                  </a:lnTo>
                  <a:lnTo>
                    <a:pt x="8" y="2"/>
                  </a:lnTo>
                  <a:lnTo>
                    <a:pt x="6" y="0"/>
                  </a:lnTo>
                  <a:lnTo>
                    <a:pt x="4" y="2"/>
                  </a:lnTo>
                  <a:lnTo>
                    <a:pt x="2" y="4"/>
                  </a:lnTo>
                  <a:lnTo>
                    <a:pt x="0" y="6"/>
                  </a:lnTo>
                  <a:lnTo>
                    <a:pt x="2" y="8"/>
                  </a:lnTo>
                  <a:lnTo>
                    <a:pt x="4" y="9"/>
                  </a:lnTo>
                  <a:lnTo>
                    <a:pt x="6" y="11"/>
                  </a:lnTo>
                  <a:lnTo>
                    <a:pt x="8" y="9"/>
                  </a:lnTo>
                  <a:lnTo>
                    <a:pt x="9" y="8"/>
                  </a:lnTo>
                  <a:lnTo>
                    <a:pt x="11" y="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9" name="Freeform 264">
              <a:extLst>
                <a:ext uri="{FF2B5EF4-FFF2-40B4-BE49-F238E27FC236}">
                  <a16:creationId xmlns:a16="http://schemas.microsoft.com/office/drawing/2014/main" id="{D75FF784-18DB-643F-B896-19047268C430}"/>
                </a:ext>
              </a:extLst>
            </p:cNvPr>
            <p:cNvSpPr>
              <a:spLocks/>
            </p:cNvSpPr>
            <p:nvPr/>
          </p:nvSpPr>
          <p:spPr bwMode="auto">
            <a:xfrm>
              <a:off x="3427" y="209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0" name="Freeform 265">
              <a:extLst>
                <a:ext uri="{FF2B5EF4-FFF2-40B4-BE49-F238E27FC236}">
                  <a16:creationId xmlns:a16="http://schemas.microsoft.com/office/drawing/2014/main" id="{5590C14E-5DBD-91B6-589A-92E2384A9F29}"/>
                </a:ext>
              </a:extLst>
            </p:cNvPr>
            <p:cNvSpPr>
              <a:spLocks/>
            </p:cNvSpPr>
            <p:nvPr/>
          </p:nvSpPr>
          <p:spPr bwMode="auto">
            <a:xfrm>
              <a:off x="3427" y="2103"/>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1" name="Freeform 266">
              <a:extLst>
                <a:ext uri="{FF2B5EF4-FFF2-40B4-BE49-F238E27FC236}">
                  <a16:creationId xmlns:a16="http://schemas.microsoft.com/office/drawing/2014/main" id="{A9F74607-54EB-848B-CBC8-B5BBD0AF3897}"/>
                </a:ext>
              </a:extLst>
            </p:cNvPr>
            <p:cNvSpPr>
              <a:spLocks/>
            </p:cNvSpPr>
            <p:nvPr/>
          </p:nvSpPr>
          <p:spPr bwMode="auto">
            <a:xfrm>
              <a:off x="3427" y="2114"/>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2" name="Freeform 267">
              <a:extLst>
                <a:ext uri="{FF2B5EF4-FFF2-40B4-BE49-F238E27FC236}">
                  <a16:creationId xmlns:a16="http://schemas.microsoft.com/office/drawing/2014/main" id="{872FF604-920D-A2B2-5908-B981CDBBD226}"/>
                </a:ext>
              </a:extLst>
            </p:cNvPr>
            <p:cNvSpPr>
              <a:spLocks/>
            </p:cNvSpPr>
            <p:nvPr/>
          </p:nvSpPr>
          <p:spPr bwMode="auto">
            <a:xfrm>
              <a:off x="3427" y="2125"/>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3" name="Freeform 268">
              <a:extLst>
                <a:ext uri="{FF2B5EF4-FFF2-40B4-BE49-F238E27FC236}">
                  <a16:creationId xmlns:a16="http://schemas.microsoft.com/office/drawing/2014/main" id="{176AD9D6-4984-BF09-9B5B-34004F308F86}"/>
                </a:ext>
              </a:extLst>
            </p:cNvPr>
            <p:cNvSpPr>
              <a:spLocks/>
            </p:cNvSpPr>
            <p:nvPr/>
          </p:nvSpPr>
          <p:spPr bwMode="auto">
            <a:xfrm>
              <a:off x="3427" y="2136"/>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4" name="Freeform 269">
              <a:extLst>
                <a:ext uri="{FF2B5EF4-FFF2-40B4-BE49-F238E27FC236}">
                  <a16:creationId xmlns:a16="http://schemas.microsoft.com/office/drawing/2014/main" id="{2C031698-DB1D-1B24-8737-CF6CF8A9E5FE}"/>
                </a:ext>
              </a:extLst>
            </p:cNvPr>
            <p:cNvSpPr>
              <a:spLocks/>
            </p:cNvSpPr>
            <p:nvPr/>
          </p:nvSpPr>
          <p:spPr bwMode="auto">
            <a:xfrm>
              <a:off x="3427" y="2147"/>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5" name="Freeform 270">
              <a:extLst>
                <a:ext uri="{FF2B5EF4-FFF2-40B4-BE49-F238E27FC236}">
                  <a16:creationId xmlns:a16="http://schemas.microsoft.com/office/drawing/2014/main" id="{801C96BD-E098-1504-E1B9-3697FFB0DA4B}"/>
                </a:ext>
              </a:extLst>
            </p:cNvPr>
            <p:cNvSpPr>
              <a:spLocks/>
            </p:cNvSpPr>
            <p:nvPr/>
          </p:nvSpPr>
          <p:spPr bwMode="auto">
            <a:xfrm>
              <a:off x="3427" y="2158"/>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6" name="Freeform 271">
              <a:extLst>
                <a:ext uri="{FF2B5EF4-FFF2-40B4-BE49-F238E27FC236}">
                  <a16:creationId xmlns:a16="http://schemas.microsoft.com/office/drawing/2014/main" id="{D13027F5-D44F-525F-DA8F-9438ADEBB78F}"/>
                </a:ext>
              </a:extLst>
            </p:cNvPr>
            <p:cNvSpPr>
              <a:spLocks/>
            </p:cNvSpPr>
            <p:nvPr/>
          </p:nvSpPr>
          <p:spPr bwMode="auto">
            <a:xfrm>
              <a:off x="3427" y="2170"/>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7" name="Freeform 272">
              <a:extLst>
                <a:ext uri="{FF2B5EF4-FFF2-40B4-BE49-F238E27FC236}">
                  <a16:creationId xmlns:a16="http://schemas.microsoft.com/office/drawing/2014/main" id="{C11751F5-110D-0E22-0EEB-E36D81F31B53}"/>
                </a:ext>
              </a:extLst>
            </p:cNvPr>
            <p:cNvSpPr>
              <a:spLocks/>
            </p:cNvSpPr>
            <p:nvPr/>
          </p:nvSpPr>
          <p:spPr bwMode="auto">
            <a:xfrm>
              <a:off x="3427" y="2181"/>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8" name="Freeform 273">
              <a:extLst>
                <a:ext uri="{FF2B5EF4-FFF2-40B4-BE49-F238E27FC236}">
                  <a16:creationId xmlns:a16="http://schemas.microsoft.com/office/drawing/2014/main" id="{59FF9547-5483-C1A2-AE1B-1FD81DB29F78}"/>
                </a:ext>
              </a:extLst>
            </p:cNvPr>
            <p:cNvSpPr>
              <a:spLocks/>
            </p:cNvSpPr>
            <p:nvPr/>
          </p:nvSpPr>
          <p:spPr bwMode="auto">
            <a:xfrm>
              <a:off x="3427" y="2192"/>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9"/>
                  </a:lnTo>
                  <a:lnTo>
                    <a:pt x="6" y="11"/>
                  </a:lnTo>
                  <a:lnTo>
                    <a:pt x="8"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69" name="Freeform 274">
              <a:extLst>
                <a:ext uri="{FF2B5EF4-FFF2-40B4-BE49-F238E27FC236}">
                  <a16:creationId xmlns:a16="http://schemas.microsoft.com/office/drawing/2014/main" id="{A5E88150-2A86-393E-5901-5DAAEDDDE14C}"/>
                </a:ext>
              </a:extLst>
            </p:cNvPr>
            <p:cNvSpPr>
              <a:spLocks/>
            </p:cNvSpPr>
            <p:nvPr/>
          </p:nvSpPr>
          <p:spPr bwMode="auto">
            <a:xfrm>
              <a:off x="3427" y="2203"/>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0" name="Freeform 275">
              <a:extLst>
                <a:ext uri="{FF2B5EF4-FFF2-40B4-BE49-F238E27FC236}">
                  <a16:creationId xmlns:a16="http://schemas.microsoft.com/office/drawing/2014/main" id="{0CFF7CFF-99A7-7418-7EB7-6A8DBE7AF2B8}"/>
                </a:ext>
              </a:extLst>
            </p:cNvPr>
            <p:cNvSpPr>
              <a:spLocks/>
            </p:cNvSpPr>
            <p:nvPr/>
          </p:nvSpPr>
          <p:spPr bwMode="auto">
            <a:xfrm>
              <a:off x="3427" y="2214"/>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1" name="Freeform 276">
              <a:extLst>
                <a:ext uri="{FF2B5EF4-FFF2-40B4-BE49-F238E27FC236}">
                  <a16:creationId xmlns:a16="http://schemas.microsoft.com/office/drawing/2014/main" id="{A594C5E6-1564-409F-1CB7-779D041E63A6}"/>
                </a:ext>
              </a:extLst>
            </p:cNvPr>
            <p:cNvSpPr>
              <a:spLocks/>
            </p:cNvSpPr>
            <p:nvPr/>
          </p:nvSpPr>
          <p:spPr bwMode="auto">
            <a:xfrm>
              <a:off x="3427" y="2225"/>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2" name="Freeform 277">
              <a:extLst>
                <a:ext uri="{FF2B5EF4-FFF2-40B4-BE49-F238E27FC236}">
                  <a16:creationId xmlns:a16="http://schemas.microsoft.com/office/drawing/2014/main" id="{AD3B76EE-B23A-346B-B787-1D175CA708FD}"/>
                </a:ext>
              </a:extLst>
            </p:cNvPr>
            <p:cNvSpPr>
              <a:spLocks/>
            </p:cNvSpPr>
            <p:nvPr/>
          </p:nvSpPr>
          <p:spPr bwMode="auto">
            <a:xfrm>
              <a:off x="3427" y="2236"/>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3" name="Freeform 278">
              <a:extLst>
                <a:ext uri="{FF2B5EF4-FFF2-40B4-BE49-F238E27FC236}">
                  <a16:creationId xmlns:a16="http://schemas.microsoft.com/office/drawing/2014/main" id="{0BBEECBB-3D52-D3ED-2162-84B563FA26BC}"/>
                </a:ext>
              </a:extLst>
            </p:cNvPr>
            <p:cNvSpPr>
              <a:spLocks/>
            </p:cNvSpPr>
            <p:nvPr/>
          </p:nvSpPr>
          <p:spPr bwMode="auto">
            <a:xfrm>
              <a:off x="3427" y="2247"/>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4" name="Freeform 279">
              <a:extLst>
                <a:ext uri="{FF2B5EF4-FFF2-40B4-BE49-F238E27FC236}">
                  <a16:creationId xmlns:a16="http://schemas.microsoft.com/office/drawing/2014/main" id="{282324B0-1E4F-B0FD-7C4A-00239A04FCE5}"/>
                </a:ext>
              </a:extLst>
            </p:cNvPr>
            <p:cNvSpPr>
              <a:spLocks/>
            </p:cNvSpPr>
            <p:nvPr/>
          </p:nvSpPr>
          <p:spPr bwMode="auto">
            <a:xfrm>
              <a:off x="3427" y="2258"/>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5" name="Freeform 280">
              <a:extLst>
                <a:ext uri="{FF2B5EF4-FFF2-40B4-BE49-F238E27FC236}">
                  <a16:creationId xmlns:a16="http://schemas.microsoft.com/office/drawing/2014/main" id="{604D1BC1-4C9E-F24D-1C44-214108D57CD2}"/>
                </a:ext>
              </a:extLst>
            </p:cNvPr>
            <p:cNvSpPr>
              <a:spLocks/>
            </p:cNvSpPr>
            <p:nvPr/>
          </p:nvSpPr>
          <p:spPr bwMode="auto">
            <a:xfrm>
              <a:off x="3427" y="2269"/>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6" name="Freeform 281">
              <a:extLst>
                <a:ext uri="{FF2B5EF4-FFF2-40B4-BE49-F238E27FC236}">
                  <a16:creationId xmlns:a16="http://schemas.microsoft.com/office/drawing/2014/main" id="{1EC9B993-A0FD-3BE0-ACAE-95B842BD4CA4}"/>
                </a:ext>
              </a:extLst>
            </p:cNvPr>
            <p:cNvSpPr>
              <a:spLocks/>
            </p:cNvSpPr>
            <p:nvPr/>
          </p:nvSpPr>
          <p:spPr bwMode="auto">
            <a:xfrm>
              <a:off x="3427" y="2280"/>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7" name="Freeform 282">
              <a:extLst>
                <a:ext uri="{FF2B5EF4-FFF2-40B4-BE49-F238E27FC236}">
                  <a16:creationId xmlns:a16="http://schemas.microsoft.com/office/drawing/2014/main" id="{5BF52A4E-1305-1FF5-6318-55D067602FA8}"/>
                </a:ext>
              </a:extLst>
            </p:cNvPr>
            <p:cNvSpPr>
              <a:spLocks/>
            </p:cNvSpPr>
            <p:nvPr/>
          </p:nvSpPr>
          <p:spPr bwMode="auto">
            <a:xfrm>
              <a:off x="3427" y="2291"/>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8" name="Freeform 283">
              <a:extLst>
                <a:ext uri="{FF2B5EF4-FFF2-40B4-BE49-F238E27FC236}">
                  <a16:creationId xmlns:a16="http://schemas.microsoft.com/office/drawing/2014/main" id="{3FC0812E-70AC-91B9-022F-766E8D22210F}"/>
                </a:ext>
              </a:extLst>
            </p:cNvPr>
            <p:cNvSpPr>
              <a:spLocks/>
            </p:cNvSpPr>
            <p:nvPr/>
          </p:nvSpPr>
          <p:spPr bwMode="auto">
            <a:xfrm>
              <a:off x="3427" y="230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9"/>
                  </a:lnTo>
                  <a:lnTo>
                    <a:pt x="6" y="11"/>
                  </a:lnTo>
                  <a:lnTo>
                    <a:pt x="8"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79" name="Freeform 284">
              <a:extLst>
                <a:ext uri="{FF2B5EF4-FFF2-40B4-BE49-F238E27FC236}">
                  <a16:creationId xmlns:a16="http://schemas.microsoft.com/office/drawing/2014/main" id="{06EA58CC-0CBC-ED3B-1D60-2340139038FD}"/>
                </a:ext>
              </a:extLst>
            </p:cNvPr>
            <p:cNvSpPr>
              <a:spLocks/>
            </p:cNvSpPr>
            <p:nvPr/>
          </p:nvSpPr>
          <p:spPr bwMode="auto">
            <a:xfrm>
              <a:off x="3427" y="2313"/>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9"/>
                  </a:lnTo>
                  <a:lnTo>
                    <a:pt x="6" y="11"/>
                  </a:lnTo>
                  <a:lnTo>
                    <a:pt x="8"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0" name="Freeform 285">
              <a:extLst>
                <a:ext uri="{FF2B5EF4-FFF2-40B4-BE49-F238E27FC236}">
                  <a16:creationId xmlns:a16="http://schemas.microsoft.com/office/drawing/2014/main" id="{EC0004CB-58A3-A320-7B15-714D8536772C}"/>
                </a:ext>
              </a:extLst>
            </p:cNvPr>
            <p:cNvSpPr>
              <a:spLocks/>
            </p:cNvSpPr>
            <p:nvPr/>
          </p:nvSpPr>
          <p:spPr bwMode="auto">
            <a:xfrm>
              <a:off x="3427" y="2324"/>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1" name="Freeform 286">
              <a:extLst>
                <a:ext uri="{FF2B5EF4-FFF2-40B4-BE49-F238E27FC236}">
                  <a16:creationId xmlns:a16="http://schemas.microsoft.com/office/drawing/2014/main" id="{D03D3010-06EE-F6A1-D110-8582669C4F63}"/>
                </a:ext>
              </a:extLst>
            </p:cNvPr>
            <p:cNvSpPr>
              <a:spLocks/>
            </p:cNvSpPr>
            <p:nvPr/>
          </p:nvSpPr>
          <p:spPr bwMode="auto">
            <a:xfrm>
              <a:off x="3427" y="2335"/>
              <a:ext cx="6" cy="6"/>
            </a:xfrm>
            <a:custGeom>
              <a:avLst/>
              <a:gdLst>
                <a:gd name="T0" fmla="*/ 3 w 11"/>
                <a:gd name="T1" fmla="*/ 2 h 12"/>
                <a:gd name="T2" fmla="*/ 3 w 11"/>
                <a:gd name="T3" fmla="*/ 1 h 12"/>
                <a:gd name="T4" fmla="*/ 3 w 11"/>
                <a:gd name="T5" fmla="*/ 1 h 12"/>
                <a:gd name="T6" fmla="*/ 3 w 11"/>
                <a:gd name="T7" fmla="*/ 0 h 12"/>
                <a:gd name="T8" fmla="*/ 2 w 11"/>
                <a:gd name="T9" fmla="*/ 0 h 12"/>
                <a:gd name="T10" fmla="*/ 2 w 11"/>
                <a:gd name="T11" fmla="*/ 0 h 12"/>
                <a:gd name="T12" fmla="*/ 1 w 11"/>
                <a:gd name="T13" fmla="*/ 0 h 12"/>
                <a:gd name="T14" fmla="*/ 1 w 11"/>
                <a:gd name="T15" fmla="*/ 1 h 12"/>
                <a:gd name="T16" fmla="*/ 0 w 11"/>
                <a:gd name="T17" fmla="*/ 1 h 12"/>
                <a:gd name="T18" fmla="*/ 0 w 11"/>
                <a:gd name="T19" fmla="*/ 2 h 12"/>
                <a:gd name="T20" fmla="*/ 0 w 11"/>
                <a:gd name="T21" fmla="*/ 2 h 12"/>
                <a:gd name="T22" fmla="*/ 1 w 11"/>
                <a:gd name="T23" fmla="*/ 2 h 12"/>
                <a:gd name="T24" fmla="*/ 1 w 11"/>
                <a:gd name="T25" fmla="*/ 3 h 12"/>
                <a:gd name="T26" fmla="*/ 2 w 11"/>
                <a:gd name="T27" fmla="*/ 3 h 12"/>
                <a:gd name="T28" fmla="*/ 2 w 11"/>
                <a:gd name="T29" fmla="*/ 3 h 12"/>
                <a:gd name="T30" fmla="*/ 2 w 11"/>
                <a:gd name="T31" fmla="*/ 3 h 12"/>
                <a:gd name="T32" fmla="*/ 3 w 11"/>
                <a:gd name="T33" fmla="*/ 2 h 12"/>
                <a:gd name="T34" fmla="*/ 3 w 11"/>
                <a:gd name="T35" fmla="*/ 2 h 12"/>
                <a:gd name="T36" fmla="*/ 3 w 11"/>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2">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2"/>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2" name="Freeform 287">
              <a:extLst>
                <a:ext uri="{FF2B5EF4-FFF2-40B4-BE49-F238E27FC236}">
                  <a16:creationId xmlns:a16="http://schemas.microsoft.com/office/drawing/2014/main" id="{5560EB05-458B-6CA5-936C-BD7F7DA11AAE}"/>
                </a:ext>
              </a:extLst>
            </p:cNvPr>
            <p:cNvSpPr>
              <a:spLocks/>
            </p:cNvSpPr>
            <p:nvPr/>
          </p:nvSpPr>
          <p:spPr bwMode="auto">
            <a:xfrm>
              <a:off x="3427" y="2346"/>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3" name="Freeform 288">
              <a:extLst>
                <a:ext uri="{FF2B5EF4-FFF2-40B4-BE49-F238E27FC236}">
                  <a16:creationId xmlns:a16="http://schemas.microsoft.com/office/drawing/2014/main" id="{6E87AC11-9AAA-0F77-3839-5E504894DB25}"/>
                </a:ext>
              </a:extLst>
            </p:cNvPr>
            <p:cNvSpPr>
              <a:spLocks/>
            </p:cNvSpPr>
            <p:nvPr/>
          </p:nvSpPr>
          <p:spPr bwMode="auto">
            <a:xfrm>
              <a:off x="3427" y="2357"/>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4" name="Freeform 289">
              <a:extLst>
                <a:ext uri="{FF2B5EF4-FFF2-40B4-BE49-F238E27FC236}">
                  <a16:creationId xmlns:a16="http://schemas.microsoft.com/office/drawing/2014/main" id="{1D0C3D8A-8830-9180-9287-A09E03F2478D}"/>
                </a:ext>
              </a:extLst>
            </p:cNvPr>
            <p:cNvSpPr>
              <a:spLocks/>
            </p:cNvSpPr>
            <p:nvPr/>
          </p:nvSpPr>
          <p:spPr bwMode="auto">
            <a:xfrm>
              <a:off x="3427" y="2368"/>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5" name="Freeform 290">
              <a:extLst>
                <a:ext uri="{FF2B5EF4-FFF2-40B4-BE49-F238E27FC236}">
                  <a16:creationId xmlns:a16="http://schemas.microsoft.com/office/drawing/2014/main" id="{E55422DE-8CFE-5160-59E2-9F0742533DD8}"/>
                </a:ext>
              </a:extLst>
            </p:cNvPr>
            <p:cNvSpPr>
              <a:spLocks/>
            </p:cNvSpPr>
            <p:nvPr/>
          </p:nvSpPr>
          <p:spPr bwMode="auto">
            <a:xfrm>
              <a:off x="3427" y="2379"/>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6" name="Freeform 291">
              <a:extLst>
                <a:ext uri="{FF2B5EF4-FFF2-40B4-BE49-F238E27FC236}">
                  <a16:creationId xmlns:a16="http://schemas.microsoft.com/office/drawing/2014/main" id="{0AA0387E-90F4-BDC3-E83F-684F9842E4CF}"/>
                </a:ext>
              </a:extLst>
            </p:cNvPr>
            <p:cNvSpPr>
              <a:spLocks/>
            </p:cNvSpPr>
            <p:nvPr/>
          </p:nvSpPr>
          <p:spPr bwMode="auto">
            <a:xfrm>
              <a:off x="3427" y="2390"/>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7" name="Freeform 292">
              <a:extLst>
                <a:ext uri="{FF2B5EF4-FFF2-40B4-BE49-F238E27FC236}">
                  <a16:creationId xmlns:a16="http://schemas.microsoft.com/office/drawing/2014/main" id="{851388B2-234E-CA74-45FE-FCA5425F1C2A}"/>
                </a:ext>
              </a:extLst>
            </p:cNvPr>
            <p:cNvSpPr>
              <a:spLocks/>
            </p:cNvSpPr>
            <p:nvPr/>
          </p:nvSpPr>
          <p:spPr bwMode="auto">
            <a:xfrm>
              <a:off x="3427" y="2402"/>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8" name="Freeform 293">
              <a:extLst>
                <a:ext uri="{FF2B5EF4-FFF2-40B4-BE49-F238E27FC236}">
                  <a16:creationId xmlns:a16="http://schemas.microsoft.com/office/drawing/2014/main" id="{3C0AED9C-1AEE-7AAA-379E-B957F219C800}"/>
                </a:ext>
              </a:extLst>
            </p:cNvPr>
            <p:cNvSpPr>
              <a:spLocks/>
            </p:cNvSpPr>
            <p:nvPr/>
          </p:nvSpPr>
          <p:spPr bwMode="auto">
            <a:xfrm>
              <a:off x="3427" y="2413"/>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9"/>
                  </a:lnTo>
                  <a:lnTo>
                    <a:pt x="6" y="11"/>
                  </a:lnTo>
                  <a:lnTo>
                    <a:pt x="8"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89" name="Freeform 294">
              <a:extLst>
                <a:ext uri="{FF2B5EF4-FFF2-40B4-BE49-F238E27FC236}">
                  <a16:creationId xmlns:a16="http://schemas.microsoft.com/office/drawing/2014/main" id="{0937CA33-DBD7-193E-00B5-621891C49626}"/>
                </a:ext>
              </a:extLst>
            </p:cNvPr>
            <p:cNvSpPr>
              <a:spLocks/>
            </p:cNvSpPr>
            <p:nvPr/>
          </p:nvSpPr>
          <p:spPr bwMode="auto">
            <a:xfrm>
              <a:off x="3427" y="2424"/>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9"/>
                  </a:lnTo>
                  <a:lnTo>
                    <a:pt x="6" y="11"/>
                  </a:lnTo>
                  <a:lnTo>
                    <a:pt x="8"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0" name="Freeform 295">
              <a:extLst>
                <a:ext uri="{FF2B5EF4-FFF2-40B4-BE49-F238E27FC236}">
                  <a16:creationId xmlns:a16="http://schemas.microsoft.com/office/drawing/2014/main" id="{87FAF8DF-3662-AAFF-0E71-77FF1FABF024}"/>
                </a:ext>
              </a:extLst>
            </p:cNvPr>
            <p:cNvSpPr>
              <a:spLocks/>
            </p:cNvSpPr>
            <p:nvPr/>
          </p:nvSpPr>
          <p:spPr bwMode="auto">
            <a:xfrm>
              <a:off x="3427" y="2435"/>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1" name="Freeform 296">
              <a:extLst>
                <a:ext uri="{FF2B5EF4-FFF2-40B4-BE49-F238E27FC236}">
                  <a16:creationId xmlns:a16="http://schemas.microsoft.com/office/drawing/2014/main" id="{69FB3E8A-839E-8732-770B-DDE3FA3526BB}"/>
                </a:ext>
              </a:extLst>
            </p:cNvPr>
            <p:cNvSpPr>
              <a:spLocks/>
            </p:cNvSpPr>
            <p:nvPr/>
          </p:nvSpPr>
          <p:spPr bwMode="auto">
            <a:xfrm>
              <a:off x="3427" y="2446"/>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2 h 11"/>
                <a:gd name="T24" fmla="*/ 1 w 11"/>
                <a:gd name="T25" fmla="*/ 2 h 11"/>
                <a:gd name="T26" fmla="*/ 2 w 11"/>
                <a:gd name="T27" fmla="*/ 2 h 11"/>
                <a:gd name="T28" fmla="*/ 2 w 11"/>
                <a:gd name="T29" fmla="*/ 2 h 11"/>
                <a:gd name="T30" fmla="*/ 2 w 11"/>
                <a:gd name="T31" fmla="*/ 2 h 11"/>
                <a:gd name="T32" fmla="*/ 3 w 11"/>
                <a:gd name="T33" fmla="*/ 2 h 11"/>
                <a:gd name="T34" fmla="*/ 3 w 11"/>
                <a:gd name="T35" fmla="*/ 2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8"/>
                  </a:lnTo>
                  <a:lnTo>
                    <a:pt x="4" y="10"/>
                  </a:lnTo>
                  <a:lnTo>
                    <a:pt x="6" y="11"/>
                  </a:lnTo>
                  <a:lnTo>
                    <a:pt x="8"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2" name="Freeform 297">
              <a:extLst>
                <a:ext uri="{FF2B5EF4-FFF2-40B4-BE49-F238E27FC236}">
                  <a16:creationId xmlns:a16="http://schemas.microsoft.com/office/drawing/2014/main" id="{57CD43A2-9671-C555-D505-E2FF581AFC49}"/>
                </a:ext>
              </a:extLst>
            </p:cNvPr>
            <p:cNvSpPr>
              <a:spLocks/>
            </p:cNvSpPr>
            <p:nvPr/>
          </p:nvSpPr>
          <p:spPr bwMode="auto">
            <a:xfrm>
              <a:off x="3427" y="2457"/>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3" name="Freeform 298">
              <a:extLst>
                <a:ext uri="{FF2B5EF4-FFF2-40B4-BE49-F238E27FC236}">
                  <a16:creationId xmlns:a16="http://schemas.microsoft.com/office/drawing/2014/main" id="{2E73E06B-CBB8-2A09-B4EA-88720286D10B}"/>
                </a:ext>
              </a:extLst>
            </p:cNvPr>
            <p:cNvSpPr>
              <a:spLocks/>
            </p:cNvSpPr>
            <p:nvPr/>
          </p:nvSpPr>
          <p:spPr bwMode="auto">
            <a:xfrm>
              <a:off x="3427" y="2468"/>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8" y="0"/>
                  </a:lnTo>
                  <a:lnTo>
                    <a:pt x="6" y="0"/>
                  </a:lnTo>
                  <a:lnTo>
                    <a:pt x="4" y="0"/>
                  </a:lnTo>
                  <a:lnTo>
                    <a:pt x="2" y="1"/>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4" name="Freeform 299">
              <a:extLst>
                <a:ext uri="{FF2B5EF4-FFF2-40B4-BE49-F238E27FC236}">
                  <a16:creationId xmlns:a16="http://schemas.microsoft.com/office/drawing/2014/main" id="{DAB2CAE4-C8BA-95CA-E573-8B8973654C3F}"/>
                </a:ext>
              </a:extLst>
            </p:cNvPr>
            <p:cNvSpPr>
              <a:spLocks/>
            </p:cNvSpPr>
            <p:nvPr/>
          </p:nvSpPr>
          <p:spPr bwMode="auto">
            <a:xfrm>
              <a:off x="3427" y="2479"/>
              <a:ext cx="6" cy="5"/>
            </a:xfrm>
            <a:custGeom>
              <a:avLst/>
              <a:gdLst>
                <a:gd name="T0" fmla="*/ 3 w 11"/>
                <a:gd name="T1" fmla="*/ 1 h 11"/>
                <a:gd name="T2" fmla="*/ 3 w 11"/>
                <a:gd name="T3" fmla="*/ 0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0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8" y="0"/>
                  </a:lnTo>
                  <a:lnTo>
                    <a:pt x="6" y="0"/>
                  </a:lnTo>
                  <a:lnTo>
                    <a:pt x="4" y="0"/>
                  </a:lnTo>
                  <a:lnTo>
                    <a:pt x="2" y="2"/>
                  </a:lnTo>
                  <a:lnTo>
                    <a:pt x="0" y="3"/>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5" name="Freeform 300">
              <a:extLst>
                <a:ext uri="{FF2B5EF4-FFF2-40B4-BE49-F238E27FC236}">
                  <a16:creationId xmlns:a16="http://schemas.microsoft.com/office/drawing/2014/main" id="{4947A8A5-B337-C8D5-B5E8-19AA7C05CC0B}"/>
                </a:ext>
              </a:extLst>
            </p:cNvPr>
            <p:cNvSpPr>
              <a:spLocks/>
            </p:cNvSpPr>
            <p:nvPr/>
          </p:nvSpPr>
          <p:spPr bwMode="auto">
            <a:xfrm>
              <a:off x="3427" y="2490"/>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6" name="Freeform 301">
              <a:extLst>
                <a:ext uri="{FF2B5EF4-FFF2-40B4-BE49-F238E27FC236}">
                  <a16:creationId xmlns:a16="http://schemas.microsoft.com/office/drawing/2014/main" id="{5AAA40A2-A467-E65E-9321-8DCF65659880}"/>
                </a:ext>
              </a:extLst>
            </p:cNvPr>
            <p:cNvSpPr>
              <a:spLocks/>
            </p:cNvSpPr>
            <p:nvPr/>
          </p:nvSpPr>
          <p:spPr bwMode="auto">
            <a:xfrm>
              <a:off x="3427" y="2501"/>
              <a:ext cx="6" cy="5"/>
            </a:xfrm>
            <a:custGeom>
              <a:avLst/>
              <a:gdLst>
                <a:gd name="T0" fmla="*/ 3 w 11"/>
                <a:gd name="T1" fmla="*/ 1 h 11"/>
                <a:gd name="T2" fmla="*/ 3 w 11"/>
                <a:gd name="T3" fmla="*/ 1 h 11"/>
                <a:gd name="T4" fmla="*/ 3 w 11"/>
                <a:gd name="T5" fmla="*/ 0 h 11"/>
                <a:gd name="T6" fmla="*/ 3 w 11"/>
                <a:gd name="T7" fmla="*/ 0 h 11"/>
                <a:gd name="T8" fmla="*/ 2 w 11"/>
                <a:gd name="T9" fmla="*/ 0 h 11"/>
                <a:gd name="T10" fmla="*/ 2 w 11"/>
                <a:gd name="T11" fmla="*/ 0 h 11"/>
                <a:gd name="T12" fmla="*/ 1 w 11"/>
                <a:gd name="T13" fmla="*/ 0 h 11"/>
                <a:gd name="T14" fmla="*/ 1 w 11"/>
                <a:gd name="T15" fmla="*/ 0 h 11"/>
                <a:gd name="T16" fmla="*/ 0 w 11"/>
                <a:gd name="T17" fmla="*/ 1 h 11"/>
                <a:gd name="T18" fmla="*/ 0 w 11"/>
                <a:gd name="T19" fmla="*/ 1 h 11"/>
                <a:gd name="T20" fmla="*/ 0 w 11"/>
                <a:gd name="T21" fmla="*/ 1 h 11"/>
                <a:gd name="T22" fmla="*/ 1 w 11"/>
                <a:gd name="T23" fmla="*/ 1 h 11"/>
                <a:gd name="T24" fmla="*/ 1 w 11"/>
                <a:gd name="T25" fmla="*/ 2 h 11"/>
                <a:gd name="T26" fmla="*/ 2 w 11"/>
                <a:gd name="T27" fmla="*/ 2 h 11"/>
                <a:gd name="T28" fmla="*/ 2 w 11"/>
                <a:gd name="T29" fmla="*/ 2 h 11"/>
                <a:gd name="T30" fmla="*/ 2 w 11"/>
                <a:gd name="T31" fmla="*/ 2 h 11"/>
                <a:gd name="T32" fmla="*/ 3 w 11"/>
                <a:gd name="T33" fmla="*/ 1 h 11"/>
                <a:gd name="T34" fmla="*/ 3 w 11"/>
                <a:gd name="T35" fmla="*/ 1 h 11"/>
                <a:gd name="T36" fmla="*/ 3 w 11"/>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8" y="0"/>
                  </a:lnTo>
                  <a:lnTo>
                    <a:pt x="6" y="0"/>
                  </a:lnTo>
                  <a:lnTo>
                    <a:pt x="4" y="0"/>
                  </a:lnTo>
                  <a:lnTo>
                    <a:pt x="2" y="2"/>
                  </a:lnTo>
                  <a:lnTo>
                    <a:pt x="0" y="4"/>
                  </a:lnTo>
                  <a:lnTo>
                    <a:pt x="0" y="5"/>
                  </a:lnTo>
                  <a:lnTo>
                    <a:pt x="2" y="7"/>
                  </a:lnTo>
                  <a:lnTo>
                    <a:pt x="4" y="9"/>
                  </a:lnTo>
                  <a:lnTo>
                    <a:pt x="6" y="11"/>
                  </a:lnTo>
                  <a:lnTo>
                    <a:pt x="8"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7" name="Freeform 302">
              <a:extLst>
                <a:ext uri="{FF2B5EF4-FFF2-40B4-BE49-F238E27FC236}">
                  <a16:creationId xmlns:a16="http://schemas.microsoft.com/office/drawing/2014/main" id="{0C60DF06-03EA-F8C4-CD23-9356A5CF69C8}"/>
                </a:ext>
              </a:extLst>
            </p:cNvPr>
            <p:cNvSpPr>
              <a:spLocks/>
            </p:cNvSpPr>
            <p:nvPr/>
          </p:nvSpPr>
          <p:spPr bwMode="auto">
            <a:xfrm>
              <a:off x="3427" y="2512"/>
              <a:ext cx="6" cy="6"/>
            </a:xfrm>
            <a:custGeom>
              <a:avLst/>
              <a:gdLst>
                <a:gd name="T0" fmla="*/ 3 w 11"/>
                <a:gd name="T1" fmla="*/ 2 h 11"/>
                <a:gd name="T2" fmla="*/ 3 w 11"/>
                <a:gd name="T3" fmla="*/ 1 h 11"/>
                <a:gd name="T4" fmla="*/ 3 w 11"/>
                <a:gd name="T5" fmla="*/ 1 h 11"/>
                <a:gd name="T6" fmla="*/ 3 w 11"/>
                <a:gd name="T7" fmla="*/ 0 h 11"/>
                <a:gd name="T8" fmla="*/ 2 w 11"/>
                <a:gd name="T9" fmla="*/ 0 h 11"/>
                <a:gd name="T10" fmla="*/ 2 w 11"/>
                <a:gd name="T11" fmla="*/ 0 h 11"/>
                <a:gd name="T12" fmla="*/ 1 w 11"/>
                <a:gd name="T13" fmla="*/ 0 h 11"/>
                <a:gd name="T14" fmla="*/ 1 w 11"/>
                <a:gd name="T15" fmla="*/ 1 h 11"/>
                <a:gd name="T16" fmla="*/ 0 w 11"/>
                <a:gd name="T17" fmla="*/ 1 h 11"/>
                <a:gd name="T18" fmla="*/ 0 w 11"/>
                <a:gd name="T19" fmla="*/ 2 h 11"/>
                <a:gd name="T20" fmla="*/ 0 w 11"/>
                <a:gd name="T21" fmla="*/ 2 h 11"/>
                <a:gd name="T22" fmla="*/ 1 w 11"/>
                <a:gd name="T23" fmla="*/ 2 h 11"/>
                <a:gd name="T24" fmla="*/ 1 w 11"/>
                <a:gd name="T25" fmla="*/ 3 h 11"/>
                <a:gd name="T26" fmla="*/ 2 w 11"/>
                <a:gd name="T27" fmla="*/ 3 h 11"/>
                <a:gd name="T28" fmla="*/ 2 w 11"/>
                <a:gd name="T29" fmla="*/ 3 h 11"/>
                <a:gd name="T30" fmla="*/ 2 w 11"/>
                <a:gd name="T31" fmla="*/ 3 h 11"/>
                <a:gd name="T32" fmla="*/ 3 w 11"/>
                <a:gd name="T33" fmla="*/ 2 h 11"/>
                <a:gd name="T34" fmla="*/ 3 w 11"/>
                <a:gd name="T35" fmla="*/ 2 h 11"/>
                <a:gd name="T36" fmla="*/ 3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8" y="0"/>
                  </a:lnTo>
                  <a:lnTo>
                    <a:pt x="6" y="0"/>
                  </a:lnTo>
                  <a:lnTo>
                    <a:pt x="4" y="0"/>
                  </a:lnTo>
                  <a:lnTo>
                    <a:pt x="2" y="2"/>
                  </a:lnTo>
                  <a:lnTo>
                    <a:pt x="0" y="4"/>
                  </a:lnTo>
                  <a:lnTo>
                    <a:pt x="0" y="6"/>
                  </a:lnTo>
                  <a:lnTo>
                    <a:pt x="2" y="7"/>
                  </a:lnTo>
                  <a:lnTo>
                    <a:pt x="4" y="9"/>
                  </a:lnTo>
                  <a:lnTo>
                    <a:pt x="6" y="11"/>
                  </a:lnTo>
                  <a:lnTo>
                    <a:pt x="8"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98" name="Freeform 303">
              <a:extLst>
                <a:ext uri="{FF2B5EF4-FFF2-40B4-BE49-F238E27FC236}">
                  <a16:creationId xmlns:a16="http://schemas.microsoft.com/office/drawing/2014/main" id="{AB860589-DD7B-D472-C978-FD0C174E6872}"/>
                </a:ext>
              </a:extLst>
            </p:cNvPr>
            <p:cNvSpPr>
              <a:spLocks/>
            </p:cNvSpPr>
            <p:nvPr/>
          </p:nvSpPr>
          <p:spPr bwMode="auto">
            <a:xfrm>
              <a:off x="3399" y="2521"/>
              <a:ext cx="60" cy="60"/>
            </a:xfrm>
            <a:custGeom>
              <a:avLst/>
              <a:gdLst>
                <a:gd name="T0" fmla="*/ 0 w 120"/>
                <a:gd name="T1" fmla="*/ 0 h 120"/>
                <a:gd name="T2" fmla="*/ 16 w 120"/>
                <a:gd name="T3" fmla="*/ 30 h 120"/>
                <a:gd name="T4" fmla="*/ 30 w 120"/>
                <a:gd name="T5" fmla="*/ 0 h 120"/>
                <a:gd name="T6" fmla="*/ 0 w 120"/>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20">
                  <a:moveTo>
                    <a:pt x="0" y="0"/>
                  </a:moveTo>
                  <a:lnTo>
                    <a:pt x="61" y="120"/>
                  </a:lnTo>
                  <a:lnTo>
                    <a:pt x="120" y="0"/>
                  </a:lnTo>
                  <a:lnTo>
                    <a:pt x="0"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4590" name="Rectangle 304">
            <a:extLst>
              <a:ext uri="{FF2B5EF4-FFF2-40B4-BE49-F238E27FC236}">
                <a16:creationId xmlns:a16="http://schemas.microsoft.com/office/drawing/2014/main" id="{33C6CF4A-0AB0-B2CC-BC9A-8D19F82F29A6}"/>
              </a:ext>
            </a:extLst>
          </p:cNvPr>
          <p:cNvSpPr>
            <a:spLocks noChangeArrowheads="1"/>
          </p:cNvSpPr>
          <p:nvPr/>
        </p:nvSpPr>
        <p:spPr bwMode="auto">
          <a:xfrm>
            <a:off x="2989263" y="5780088"/>
            <a:ext cx="1052512" cy="349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591" name="Rectangle 305">
            <a:extLst>
              <a:ext uri="{FF2B5EF4-FFF2-40B4-BE49-F238E27FC236}">
                <a16:creationId xmlns:a16="http://schemas.microsoft.com/office/drawing/2014/main" id="{62EAA3D6-1362-48EB-236E-602965A5D7DD}"/>
              </a:ext>
            </a:extLst>
          </p:cNvPr>
          <p:cNvSpPr>
            <a:spLocks noChangeArrowheads="1"/>
          </p:cNvSpPr>
          <p:nvPr/>
        </p:nvSpPr>
        <p:spPr bwMode="auto">
          <a:xfrm>
            <a:off x="3076575" y="5829300"/>
            <a:ext cx="8175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700">
                <a:solidFill>
                  <a:srgbClr val="00FF00"/>
                </a:solidFill>
              </a:rPr>
              <a:t>sporadic</a:t>
            </a:r>
            <a:endParaRPr lang="en-US" altLang="en-US" sz="2400">
              <a:latin typeface="Times New Roman" panose="02020603050405020304" pitchFamily="18" charset="0"/>
            </a:endParaRPr>
          </a:p>
        </p:txBody>
      </p:sp>
      <p:grpSp>
        <p:nvGrpSpPr>
          <p:cNvPr id="24592" name="Group 306">
            <a:extLst>
              <a:ext uri="{FF2B5EF4-FFF2-40B4-BE49-F238E27FC236}">
                <a16:creationId xmlns:a16="http://schemas.microsoft.com/office/drawing/2014/main" id="{2018D908-B60F-1DD8-1D99-78B296596C2C}"/>
              </a:ext>
            </a:extLst>
          </p:cNvPr>
          <p:cNvGrpSpPr>
            <a:grpSpLocks/>
          </p:cNvGrpSpPr>
          <p:nvPr/>
        </p:nvGrpSpPr>
        <p:grpSpPr bwMode="auto">
          <a:xfrm>
            <a:off x="2897188" y="5862638"/>
            <a:ext cx="7937" cy="166687"/>
            <a:chOff x="1825" y="2965"/>
            <a:chExt cx="5" cy="105"/>
          </a:xfrm>
        </p:grpSpPr>
        <p:sp>
          <p:nvSpPr>
            <p:cNvPr id="24648" name="Freeform 307">
              <a:extLst>
                <a:ext uri="{FF2B5EF4-FFF2-40B4-BE49-F238E27FC236}">
                  <a16:creationId xmlns:a16="http://schemas.microsoft.com/office/drawing/2014/main" id="{30713598-8BF3-324C-1C9C-FE581E6BC2E6}"/>
                </a:ext>
              </a:extLst>
            </p:cNvPr>
            <p:cNvSpPr>
              <a:spLocks/>
            </p:cNvSpPr>
            <p:nvPr/>
          </p:nvSpPr>
          <p:spPr bwMode="auto">
            <a:xfrm>
              <a:off x="1825" y="2965"/>
              <a:ext cx="5" cy="6"/>
            </a:xfrm>
            <a:custGeom>
              <a:avLst/>
              <a:gdLst>
                <a:gd name="T0" fmla="*/ 2 w 11"/>
                <a:gd name="T1" fmla="*/ 2 h 11"/>
                <a:gd name="T2" fmla="*/ 2 w 11"/>
                <a:gd name="T3" fmla="*/ 2 h 11"/>
                <a:gd name="T4" fmla="*/ 2 w 11"/>
                <a:gd name="T5" fmla="*/ 1 h 11"/>
                <a:gd name="T6" fmla="*/ 1 w 11"/>
                <a:gd name="T7" fmla="*/ 1 h 11"/>
                <a:gd name="T8" fmla="*/ 1 w 11"/>
                <a:gd name="T9" fmla="*/ 0 h 11"/>
                <a:gd name="T10" fmla="*/ 1 w 11"/>
                <a:gd name="T11" fmla="*/ 0 h 11"/>
                <a:gd name="T12" fmla="*/ 1 w 11"/>
                <a:gd name="T13" fmla="*/ 1 h 11"/>
                <a:gd name="T14" fmla="*/ 0 w 11"/>
                <a:gd name="T15" fmla="*/ 1 h 11"/>
                <a:gd name="T16" fmla="*/ 0 w 11"/>
                <a:gd name="T17" fmla="*/ 2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11" y="7"/>
                  </a:moveTo>
                  <a:lnTo>
                    <a:pt x="11" y="6"/>
                  </a:lnTo>
                  <a:lnTo>
                    <a:pt x="9" y="4"/>
                  </a:lnTo>
                  <a:lnTo>
                    <a:pt x="7" y="2"/>
                  </a:lnTo>
                  <a:lnTo>
                    <a:pt x="6" y="0"/>
                  </a:lnTo>
                  <a:lnTo>
                    <a:pt x="4" y="2"/>
                  </a:lnTo>
                  <a:lnTo>
                    <a:pt x="2" y="4"/>
                  </a:lnTo>
                  <a:lnTo>
                    <a:pt x="0" y="6"/>
                  </a:lnTo>
                  <a:lnTo>
                    <a:pt x="2" y="7"/>
                  </a:lnTo>
                  <a:lnTo>
                    <a:pt x="4" y="9"/>
                  </a:lnTo>
                  <a:lnTo>
                    <a:pt x="6" y="11"/>
                  </a:lnTo>
                  <a:lnTo>
                    <a:pt x="7" y="9"/>
                  </a:lnTo>
                  <a:lnTo>
                    <a:pt x="9" y="7"/>
                  </a:lnTo>
                  <a:lnTo>
                    <a:pt x="11" y="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9" name="Freeform 308">
              <a:extLst>
                <a:ext uri="{FF2B5EF4-FFF2-40B4-BE49-F238E27FC236}">
                  <a16:creationId xmlns:a16="http://schemas.microsoft.com/office/drawing/2014/main" id="{15127A5B-5675-0F59-F460-F5D9A75DB420}"/>
                </a:ext>
              </a:extLst>
            </p:cNvPr>
            <p:cNvSpPr>
              <a:spLocks/>
            </p:cNvSpPr>
            <p:nvPr/>
          </p:nvSpPr>
          <p:spPr bwMode="auto">
            <a:xfrm>
              <a:off x="1825" y="2976"/>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6" y="0"/>
                  </a:lnTo>
                  <a:lnTo>
                    <a:pt x="4" y="0"/>
                  </a:lnTo>
                  <a:lnTo>
                    <a:pt x="2" y="2"/>
                  </a:lnTo>
                  <a:lnTo>
                    <a:pt x="0" y="4"/>
                  </a:lnTo>
                  <a:lnTo>
                    <a:pt x="0" y="6"/>
                  </a:lnTo>
                  <a:lnTo>
                    <a:pt x="2" y="7"/>
                  </a:lnTo>
                  <a:lnTo>
                    <a:pt x="4" y="9"/>
                  </a:lnTo>
                  <a:lnTo>
                    <a:pt x="6" y="11"/>
                  </a:lnTo>
                  <a:lnTo>
                    <a:pt x="7" y="9"/>
                  </a:lnTo>
                  <a:lnTo>
                    <a:pt x="9" y="7"/>
                  </a:lnTo>
                  <a:lnTo>
                    <a:pt x="11" y="7"/>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0" name="Freeform 309">
              <a:extLst>
                <a:ext uri="{FF2B5EF4-FFF2-40B4-BE49-F238E27FC236}">
                  <a16:creationId xmlns:a16="http://schemas.microsoft.com/office/drawing/2014/main" id="{45224FC8-004C-5C28-7EA6-37F2E1CC9494}"/>
                </a:ext>
              </a:extLst>
            </p:cNvPr>
            <p:cNvSpPr>
              <a:spLocks/>
            </p:cNvSpPr>
            <p:nvPr/>
          </p:nvSpPr>
          <p:spPr bwMode="auto">
            <a:xfrm>
              <a:off x="1825" y="2987"/>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6" y="0"/>
                  </a:lnTo>
                  <a:lnTo>
                    <a:pt x="4" y="0"/>
                  </a:lnTo>
                  <a:lnTo>
                    <a:pt x="2" y="2"/>
                  </a:lnTo>
                  <a:lnTo>
                    <a:pt x="0" y="4"/>
                  </a:lnTo>
                  <a:lnTo>
                    <a:pt x="0" y="6"/>
                  </a:lnTo>
                  <a:lnTo>
                    <a:pt x="2" y="8"/>
                  </a:lnTo>
                  <a:lnTo>
                    <a:pt x="4" y="9"/>
                  </a:lnTo>
                  <a:lnTo>
                    <a:pt x="6"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1" name="Freeform 310">
              <a:extLst>
                <a:ext uri="{FF2B5EF4-FFF2-40B4-BE49-F238E27FC236}">
                  <a16:creationId xmlns:a16="http://schemas.microsoft.com/office/drawing/2014/main" id="{D05E05CD-E40B-3948-9C3D-38C0A47997DB}"/>
                </a:ext>
              </a:extLst>
            </p:cNvPr>
            <p:cNvSpPr>
              <a:spLocks/>
            </p:cNvSpPr>
            <p:nvPr/>
          </p:nvSpPr>
          <p:spPr bwMode="auto">
            <a:xfrm>
              <a:off x="1825" y="2998"/>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6" y="0"/>
                  </a:lnTo>
                  <a:lnTo>
                    <a:pt x="4" y="0"/>
                  </a:lnTo>
                  <a:lnTo>
                    <a:pt x="2" y="2"/>
                  </a:lnTo>
                  <a:lnTo>
                    <a:pt x="0" y="4"/>
                  </a:lnTo>
                  <a:lnTo>
                    <a:pt x="0" y="6"/>
                  </a:lnTo>
                  <a:lnTo>
                    <a:pt x="2" y="8"/>
                  </a:lnTo>
                  <a:lnTo>
                    <a:pt x="4" y="9"/>
                  </a:lnTo>
                  <a:lnTo>
                    <a:pt x="6" y="11"/>
                  </a:lnTo>
                  <a:lnTo>
                    <a:pt x="7" y="9"/>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2" name="Freeform 311">
              <a:extLst>
                <a:ext uri="{FF2B5EF4-FFF2-40B4-BE49-F238E27FC236}">
                  <a16:creationId xmlns:a16="http://schemas.microsoft.com/office/drawing/2014/main" id="{BA01DF15-0925-FCB9-6300-C88E02921CF6}"/>
                </a:ext>
              </a:extLst>
            </p:cNvPr>
            <p:cNvSpPr>
              <a:spLocks/>
            </p:cNvSpPr>
            <p:nvPr/>
          </p:nvSpPr>
          <p:spPr bwMode="auto">
            <a:xfrm>
              <a:off x="1825" y="3009"/>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6"/>
                  </a:moveTo>
                  <a:lnTo>
                    <a:pt x="11" y="4"/>
                  </a:lnTo>
                  <a:lnTo>
                    <a:pt x="11" y="2"/>
                  </a:lnTo>
                  <a:lnTo>
                    <a:pt x="9" y="0"/>
                  </a:lnTo>
                  <a:lnTo>
                    <a:pt x="7" y="0"/>
                  </a:lnTo>
                  <a:lnTo>
                    <a:pt x="6" y="0"/>
                  </a:lnTo>
                  <a:lnTo>
                    <a:pt x="4" y="0"/>
                  </a:lnTo>
                  <a:lnTo>
                    <a:pt x="2" y="2"/>
                  </a:lnTo>
                  <a:lnTo>
                    <a:pt x="0" y="4"/>
                  </a:lnTo>
                  <a:lnTo>
                    <a:pt x="0" y="6"/>
                  </a:lnTo>
                  <a:lnTo>
                    <a:pt x="2" y="8"/>
                  </a:lnTo>
                  <a:lnTo>
                    <a:pt x="4" y="10"/>
                  </a:lnTo>
                  <a:lnTo>
                    <a:pt x="6" y="11"/>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3" name="Freeform 312">
              <a:extLst>
                <a:ext uri="{FF2B5EF4-FFF2-40B4-BE49-F238E27FC236}">
                  <a16:creationId xmlns:a16="http://schemas.microsoft.com/office/drawing/2014/main" id="{5E315E87-1046-B880-4DB8-282A280CE125}"/>
                </a:ext>
              </a:extLst>
            </p:cNvPr>
            <p:cNvSpPr>
              <a:spLocks/>
            </p:cNvSpPr>
            <p:nvPr/>
          </p:nvSpPr>
          <p:spPr bwMode="auto">
            <a:xfrm>
              <a:off x="1825" y="3020"/>
              <a:ext cx="5" cy="6"/>
            </a:xfrm>
            <a:custGeom>
              <a:avLst/>
              <a:gdLst>
                <a:gd name="T0" fmla="*/ 2 w 11"/>
                <a:gd name="T1" fmla="*/ 2 h 12"/>
                <a:gd name="T2" fmla="*/ 2 w 11"/>
                <a:gd name="T3" fmla="*/ 1 h 12"/>
                <a:gd name="T4" fmla="*/ 2 w 11"/>
                <a:gd name="T5" fmla="*/ 1 h 12"/>
                <a:gd name="T6" fmla="*/ 2 w 11"/>
                <a:gd name="T7" fmla="*/ 0 h 12"/>
                <a:gd name="T8" fmla="*/ 1 w 11"/>
                <a:gd name="T9" fmla="*/ 0 h 12"/>
                <a:gd name="T10" fmla="*/ 1 w 11"/>
                <a:gd name="T11" fmla="*/ 0 h 12"/>
                <a:gd name="T12" fmla="*/ 1 w 11"/>
                <a:gd name="T13" fmla="*/ 0 h 12"/>
                <a:gd name="T14" fmla="*/ 0 w 11"/>
                <a:gd name="T15" fmla="*/ 1 h 12"/>
                <a:gd name="T16" fmla="*/ 0 w 11"/>
                <a:gd name="T17" fmla="*/ 1 h 12"/>
                <a:gd name="T18" fmla="*/ 0 w 11"/>
                <a:gd name="T19" fmla="*/ 2 h 12"/>
                <a:gd name="T20" fmla="*/ 0 w 11"/>
                <a:gd name="T21" fmla="*/ 2 h 12"/>
                <a:gd name="T22" fmla="*/ 0 w 11"/>
                <a:gd name="T23" fmla="*/ 2 h 12"/>
                <a:gd name="T24" fmla="*/ 1 w 11"/>
                <a:gd name="T25" fmla="*/ 3 h 12"/>
                <a:gd name="T26" fmla="*/ 1 w 11"/>
                <a:gd name="T27" fmla="*/ 3 h 12"/>
                <a:gd name="T28" fmla="*/ 1 w 11"/>
                <a:gd name="T29" fmla="*/ 3 h 12"/>
                <a:gd name="T30" fmla="*/ 1 w 11"/>
                <a:gd name="T31" fmla="*/ 3 h 12"/>
                <a:gd name="T32" fmla="*/ 2 w 11"/>
                <a:gd name="T33" fmla="*/ 2 h 12"/>
                <a:gd name="T34" fmla="*/ 2 w 11"/>
                <a:gd name="T35" fmla="*/ 2 h 12"/>
                <a:gd name="T36" fmla="*/ 2 w 11"/>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2">
                  <a:moveTo>
                    <a:pt x="11" y="6"/>
                  </a:moveTo>
                  <a:lnTo>
                    <a:pt x="11" y="4"/>
                  </a:lnTo>
                  <a:lnTo>
                    <a:pt x="11" y="2"/>
                  </a:lnTo>
                  <a:lnTo>
                    <a:pt x="9" y="0"/>
                  </a:lnTo>
                  <a:lnTo>
                    <a:pt x="7" y="0"/>
                  </a:lnTo>
                  <a:lnTo>
                    <a:pt x="6" y="0"/>
                  </a:lnTo>
                  <a:lnTo>
                    <a:pt x="4" y="0"/>
                  </a:lnTo>
                  <a:lnTo>
                    <a:pt x="2" y="2"/>
                  </a:lnTo>
                  <a:lnTo>
                    <a:pt x="0" y="4"/>
                  </a:lnTo>
                  <a:lnTo>
                    <a:pt x="0" y="6"/>
                  </a:lnTo>
                  <a:lnTo>
                    <a:pt x="2" y="8"/>
                  </a:lnTo>
                  <a:lnTo>
                    <a:pt x="4" y="10"/>
                  </a:lnTo>
                  <a:lnTo>
                    <a:pt x="6" y="12"/>
                  </a:lnTo>
                  <a:lnTo>
                    <a:pt x="7" y="10"/>
                  </a:lnTo>
                  <a:lnTo>
                    <a:pt x="9" y="8"/>
                  </a:lnTo>
                  <a:lnTo>
                    <a:pt x="11" y="8"/>
                  </a:lnTo>
                  <a:lnTo>
                    <a:pt x="11"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4" name="Freeform 313">
              <a:extLst>
                <a:ext uri="{FF2B5EF4-FFF2-40B4-BE49-F238E27FC236}">
                  <a16:creationId xmlns:a16="http://schemas.microsoft.com/office/drawing/2014/main" id="{A09C0632-1D8A-AD0A-5A78-43E329BE35B6}"/>
                </a:ext>
              </a:extLst>
            </p:cNvPr>
            <p:cNvSpPr>
              <a:spLocks/>
            </p:cNvSpPr>
            <p:nvPr/>
          </p:nvSpPr>
          <p:spPr bwMode="auto">
            <a:xfrm>
              <a:off x="1825" y="3031"/>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6" y="0"/>
                  </a:lnTo>
                  <a:lnTo>
                    <a:pt x="4" y="0"/>
                  </a:lnTo>
                  <a:lnTo>
                    <a:pt x="2" y="1"/>
                  </a:lnTo>
                  <a:lnTo>
                    <a:pt x="0" y="3"/>
                  </a:lnTo>
                  <a:lnTo>
                    <a:pt x="0" y="5"/>
                  </a:lnTo>
                  <a:lnTo>
                    <a:pt x="2" y="7"/>
                  </a:lnTo>
                  <a:lnTo>
                    <a:pt x="4" y="9"/>
                  </a:lnTo>
                  <a:lnTo>
                    <a:pt x="6"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5" name="Freeform 314">
              <a:extLst>
                <a:ext uri="{FF2B5EF4-FFF2-40B4-BE49-F238E27FC236}">
                  <a16:creationId xmlns:a16="http://schemas.microsoft.com/office/drawing/2014/main" id="{2010D88C-33EF-FFC3-FB81-065FA9515BF7}"/>
                </a:ext>
              </a:extLst>
            </p:cNvPr>
            <p:cNvSpPr>
              <a:spLocks/>
            </p:cNvSpPr>
            <p:nvPr/>
          </p:nvSpPr>
          <p:spPr bwMode="auto">
            <a:xfrm>
              <a:off x="1825" y="3042"/>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1"/>
                  </a:lnTo>
                  <a:lnTo>
                    <a:pt x="9" y="0"/>
                  </a:lnTo>
                  <a:lnTo>
                    <a:pt x="7" y="0"/>
                  </a:lnTo>
                  <a:lnTo>
                    <a:pt x="6" y="0"/>
                  </a:lnTo>
                  <a:lnTo>
                    <a:pt x="4" y="0"/>
                  </a:lnTo>
                  <a:lnTo>
                    <a:pt x="2" y="1"/>
                  </a:lnTo>
                  <a:lnTo>
                    <a:pt x="0" y="3"/>
                  </a:lnTo>
                  <a:lnTo>
                    <a:pt x="0" y="5"/>
                  </a:lnTo>
                  <a:lnTo>
                    <a:pt x="2" y="7"/>
                  </a:lnTo>
                  <a:lnTo>
                    <a:pt x="4" y="9"/>
                  </a:lnTo>
                  <a:lnTo>
                    <a:pt x="6"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6" name="Freeform 315">
              <a:extLst>
                <a:ext uri="{FF2B5EF4-FFF2-40B4-BE49-F238E27FC236}">
                  <a16:creationId xmlns:a16="http://schemas.microsoft.com/office/drawing/2014/main" id="{653D12DC-AF05-9C2B-F6A8-5A57C2C46EC0}"/>
                </a:ext>
              </a:extLst>
            </p:cNvPr>
            <p:cNvSpPr>
              <a:spLocks/>
            </p:cNvSpPr>
            <p:nvPr/>
          </p:nvSpPr>
          <p:spPr bwMode="auto">
            <a:xfrm>
              <a:off x="1825" y="3053"/>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3"/>
                  </a:lnTo>
                  <a:lnTo>
                    <a:pt x="11" y="2"/>
                  </a:lnTo>
                  <a:lnTo>
                    <a:pt x="9" y="0"/>
                  </a:lnTo>
                  <a:lnTo>
                    <a:pt x="7" y="0"/>
                  </a:lnTo>
                  <a:lnTo>
                    <a:pt x="6" y="0"/>
                  </a:lnTo>
                  <a:lnTo>
                    <a:pt x="4" y="0"/>
                  </a:lnTo>
                  <a:lnTo>
                    <a:pt x="2" y="2"/>
                  </a:lnTo>
                  <a:lnTo>
                    <a:pt x="0" y="3"/>
                  </a:lnTo>
                  <a:lnTo>
                    <a:pt x="0" y="5"/>
                  </a:lnTo>
                  <a:lnTo>
                    <a:pt x="2" y="7"/>
                  </a:lnTo>
                  <a:lnTo>
                    <a:pt x="4" y="9"/>
                  </a:lnTo>
                  <a:lnTo>
                    <a:pt x="6"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57" name="Freeform 316">
              <a:extLst>
                <a:ext uri="{FF2B5EF4-FFF2-40B4-BE49-F238E27FC236}">
                  <a16:creationId xmlns:a16="http://schemas.microsoft.com/office/drawing/2014/main" id="{4395D1D9-A718-D6B8-BE3C-67CB3DC204A8}"/>
                </a:ext>
              </a:extLst>
            </p:cNvPr>
            <p:cNvSpPr>
              <a:spLocks/>
            </p:cNvSpPr>
            <p:nvPr/>
          </p:nvSpPr>
          <p:spPr bwMode="auto">
            <a:xfrm>
              <a:off x="1825" y="3064"/>
              <a:ext cx="5" cy="6"/>
            </a:xfrm>
            <a:custGeom>
              <a:avLst/>
              <a:gdLst>
                <a:gd name="T0" fmla="*/ 2 w 11"/>
                <a:gd name="T1" fmla="*/ 2 h 11"/>
                <a:gd name="T2" fmla="*/ 2 w 11"/>
                <a:gd name="T3" fmla="*/ 1 h 11"/>
                <a:gd name="T4" fmla="*/ 2 w 11"/>
                <a:gd name="T5" fmla="*/ 1 h 11"/>
                <a:gd name="T6" fmla="*/ 2 w 11"/>
                <a:gd name="T7" fmla="*/ 0 h 11"/>
                <a:gd name="T8" fmla="*/ 1 w 11"/>
                <a:gd name="T9" fmla="*/ 0 h 11"/>
                <a:gd name="T10" fmla="*/ 1 w 11"/>
                <a:gd name="T11" fmla="*/ 0 h 11"/>
                <a:gd name="T12" fmla="*/ 1 w 11"/>
                <a:gd name="T13" fmla="*/ 0 h 11"/>
                <a:gd name="T14" fmla="*/ 0 w 11"/>
                <a:gd name="T15" fmla="*/ 1 h 11"/>
                <a:gd name="T16" fmla="*/ 0 w 11"/>
                <a:gd name="T17" fmla="*/ 1 h 11"/>
                <a:gd name="T18" fmla="*/ 0 w 11"/>
                <a:gd name="T19" fmla="*/ 2 h 11"/>
                <a:gd name="T20" fmla="*/ 0 w 11"/>
                <a:gd name="T21" fmla="*/ 2 h 11"/>
                <a:gd name="T22" fmla="*/ 0 w 11"/>
                <a:gd name="T23" fmla="*/ 2 h 11"/>
                <a:gd name="T24" fmla="*/ 1 w 11"/>
                <a:gd name="T25" fmla="*/ 3 h 11"/>
                <a:gd name="T26" fmla="*/ 1 w 11"/>
                <a:gd name="T27" fmla="*/ 3 h 11"/>
                <a:gd name="T28" fmla="*/ 1 w 11"/>
                <a:gd name="T29" fmla="*/ 3 h 11"/>
                <a:gd name="T30" fmla="*/ 1 w 11"/>
                <a:gd name="T31" fmla="*/ 3 h 11"/>
                <a:gd name="T32" fmla="*/ 2 w 11"/>
                <a:gd name="T33" fmla="*/ 2 h 11"/>
                <a:gd name="T34" fmla="*/ 2 w 11"/>
                <a:gd name="T35" fmla="*/ 2 h 11"/>
                <a:gd name="T36" fmla="*/ 2 w 11"/>
                <a:gd name="T37" fmla="*/ 2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11" y="5"/>
                  </a:moveTo>
                  <a:lnTo>
                    <a:pt x="11" y="4"/>
                  </a:lnTo>
                  <a:lnTo>
                    <a:pt x="11" y="2"/>
                  </a:lnTo>
                  <a:lnTo>
                    <a:pt x="9" y="0"/>
                  </a:lnTo>
                  <a:lnTo>
                    <a:pt x="7" y="0"/>
                  </a:lnTo>
                  <a:lnTo>
                    <a:pt x="6" y="0"/>
                  </a:lnTo>
                  <a:lnTo>
                    <a:pt x="4" y="0"/>
                  </a:lnTo>
                  <a:lnTo>
                    <a:pt x="2" y="2"/>
                  </a:lnTo>
                  <a:lnTo>
                    <a:pt x="0" y="4"/>
                  </a:lnTo>
                  <a:lnTo>
                    <a:pt x="0" y="5"/>
                  </a:lnTo>
                  <a:lnTo>
                    <a:pt x="2" y="7"/>
                  </a:lnTo>
                  <a:lnTo>
                    <a:pt x="4" y="9"/>
                  </a:lnTo>
                  <a:lnTo>
                    <a:pt x="6" y="11"/>
                  </a:lnTo>
                  <a:lnTo>
                    <a:pt x="7" y="9"/>
                  </a:lnTo>
                  <a:lnTo>
                    <a:pt x="9" y="7"/>
                  </a:lnTo>
                  <a:lnTo>
                    <a:pt x="11" y="7"/>
                  </a:lnTo>
                  <a:lnTo>
                    <a:pt x="11" y="5"/>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24593" name="Group 317">
            <a:extLst>
              <a:ext uri="{FF2B5EF4-FFF2-40B4-BE49-F238E27FC236}">
                <a16:creationId xmlns:a16="http://schemas.microsoft.com/office/drawing/2014/main" id="{C45CDE2C-4A85-53AC-6E94-11F9611379A1}"/>
              </a:ext>
            </a:extLst>
          </p:cNvPr>
          <p:cNvGrpSpPr>
            <a:grpSpLocks/>
          </p:cNvGrpSpPr>
          <p:nvPr/>
        </p:nvGrpSpPr>
        <p:grpSpPr bwMode="auto">
          <a:xfrm>
            <a:off x="5395913" y="4240213"/>
            <a:ext cx="798512" cy="96837"/>
            <a:chOff x="3399" y="1943"/>
            <a:chExt cx="503" cy="61"/>
          </a:xfrm>
        </p:grpSpPr>
        <p:sp>
          <p:nvSpPr>
            <p:cNvPr id="24606" name="Freeform 318">
              <a:extLst>
                <a:ext uri="{FF2B5EF4-FFF2-40B4-BE49-F238E27FC236}">
                  <a16:creationId xmlns:a16="http://schemas.microsoft.com/office/drawing/2014/main" id="{E41A9F31-D8EE-B19F-8746-6E965E3AB828}"/>
                </a:ext>
              </a:extLst>
            </p:cNvPr>
            <p:cNvSpPr>
              <a:spLocks/>
            </p:cNvSpPr>
            <p:nvPr/>
          </p:nvSpPr>
          <p:spPr bwMode="auto">
            <a:xfrm>
              <a:off x="3427" y="1971"/>
              <a:ext cx="6" cy="5"/>
            </a:xfrm>
            <a:custGeom>
              <a:avLst/>
              <a:gdLst>
                <a:gd name="T0" fmla="*/ 2 w 11"/>
                <a:gd name="T1" fmla="*/ 0 h 11"/>
                <a:gd name="T2" fmla="*/ 2 w 11"/>
                <a:gd name="T3" fmla="*/ 0 h 11"/>
                <a:gd name="T4" fmla="*/ 1 w 11"/>
                <a:gd name="T5" fmla="*/ 0 h 11"/>
                <a:gd name="T6" fmla="*/ 1 w 11"/>
                <a:gd name="T7" fmla="*/ 1 h 11"/>
                <a:gd name="T8" fmla="*/ 0 w 11"/>
                <a:gd name="T9" fmla="*/ 1 h 11"/>
                <a:gd name="T10" fmla="*/ 0 w 11"/>
                <a:gd name="T11" fmla="*/ 1 h 11"/>
                <a:gd name="T12" fmla="*/ 1 w 11"/>
                <a:gd name="T13" fmla="*/ 2 h 11"/>
                <a:gd name="T14" fmla="*/ 1 w 11"/>
                <a:gd name="T15" fmla="*/ 2 h 11"/>
                <a:gd name="T16" fmla="*/ 2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 h="11">
                  <a:moveTo>
                    <a:pt x="8" y="0"/>
                  </a:moveTo>
                  <a:lnTo>
                    <a:pt x="6" y="0"/>
                  </a:lnTo>
                  <a:lnTo>
                    <a:pt x="4" y="2"/>
                  </a:lnTo>
                  <a:lnTo>
                    <a:pt x="2" y="4"/>
                  </a:lnTo>
                  <a:lnTo>
                    <a:pt x="0" y="6"/>
                  </a:lnTo>
                  <a:lnTo>
                    <a:pt x="2" y="8"/>
                  </a:lnTo>
                  <a:lnTo>
                    <a:pt x="4" y="10"/>
                  </a:lnTo>
                  <a:lnTo>
                    <a:pt x="6" y="11"/>
                  </a:lnTo>
                  <a:lnTo>
                    <a:pt x="8" y="10"/>
                  </a:lnTo>
                  <a:lnTo>
                    <a:pt x="9" y="8"/>
                  </a:lnTo>
                  <a:lnTo>
                    <a:pt x="11" y="6"/>
                  </a:lnTo>
                  <a:lnTo>
                    <a:pt x="9" y="4"/>
                  </a:lnTo>
                  <a:lnTo>
                    <a:pt x="8" y="2"/>
                  </a:lnTo>
                  <a:lnTo>
                    <a:pt x="8"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07" name="Freeform 319">
              <a:extLst>
                <a:ext uri="{FF2B5EF4-FFF2-40B4-BE49-F238E27FC236}">
                  <a16:creationId xmlns:a16="http://schemas.microsoft.com/office/drawing/2014/main" id="{15B5EBDF-3ED5-E657-5863-A0AE429BE4D3}"/>
                </a:ext>
              </a:extLst>
            </p:cNvPr>
            <p:cNvSpPr>
              <a:spLocks/>
            </p:cNvSpPr>
            <p:nvPr/>
          </p:nvSpPr>
          <p:spPr bwMode="auto">
            <a:xfrm>
              <a:off x="343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08" name="Freeform 320">
              <a:extLst>
                <a:ext uri="{FF2B5EF4-FFF2-40B4-BE49-F238E27FC236}">
                  <a16:creationId xmlns:a16="http://schemas.microsoft.com/office/drawing/2014/main" id="{A6A22E43-EDFE-0621-3087-89D1F3B95AD1}"/>
                </a:ext>
              </a:extLst>
            </p:cNvPr>
            <p:cNvSpPr>
              <a:spLocks/>
            </p:cNvSpPr>
            <p:nvPr/>
          </p:nvSpPr>
          <p:spPr bwMode="auto">
            <a:xfrm>
              <a:off x="3449"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09" name="Freeform 321">
              <a:extLst>
                <a:ext uri="{FF2B5EF4-FFF2-40B4-BE49-F238E27FC236}">
                  <a16:creationId xmlns:a16="http://schemas.microsoft.com/office/drawing/2014/main" id="{AFAC7F3E-F9B3-63E4-B8FB-4AB15EC07186}"/>
                </a:ext>
              </a:extLst>
            </p:cNvPr>
            <p:cNvSpPr>
              <a:spLocks/>
            </p:cNvSpPr>
            <p:nvPr/>
          </p:nvSpPr>
          <p:spPr bwMode="auto">
            <a:xfrm>
              <a:off x="3460" y="1971"/>
              <a:ext cx="6" cy="5"/>
            </a:xfrm>
            <a:custGeom>
              <a:avLst/>
              <a:gdLst>
                <a:gd name="T0" fmla="*/ 2 w 12"/>
                <a:gd name="T1" fmla="*/ 0 h 11"/>
                <a:gd name="T2" fmla="*/ 1 w 12"/>
                <a:gd name="T3" fmla="*/ 0 h 11"/>
                <a:gd name="T4" fmla="*/ 1 w 12"/>
                <a:gd name="T5" fmla="*/ 0 h 11"/>
                <a:gd name="T6" fmla="*/ 0 w 12"/>
                <a:gd name="T7" fmla="*/ 1 h 11"/>
                <a:gd name="T8" fmla="*/ 0 w 12"/>
                <a:gd name="T9" fmla="*/ 1 h 11"/>
                <a:gd name="T10" fmla="*/ 0 w 12"/>
                <a:gd name="T11" fmla="*/ 2 h 11"/>
                <a:gd name="T12" fmla="*/ 0 w 12"/>
                <a:gd name="T13" fmla="*/ 2 h 11"/>
                <a:gd name="T14" fmla="*/ 1 w 12"/>
                <a:gd name="T15" fmla="*/ 2 h 11"/>
                <a:gd name="T16" fmla="*/ 1 w 12"/>
                <a:gd name="T17" fmla="*/ 2 h 11"/>
                <a:gd name="T18" fmla="*/ 2 w 12"/>
                <a:gd name="T19" fmla="*/ 2 h 11"/>
                <a:gd name="T20" fmla="*/ 2 w 12"/>
                <a:gd name="T21" fmla="*/ 2 h 11"/>
                <a:gd name="T22" fmla="*/ 2 w 12"/>
                <a:gd name="T23" fmla="*/ 2 h 11"/>
                <a:gd name="T24" fmla="*/ 3 w 12"/>
                <a:gd name="T25" fmla="*/ 2 h 11"/>
                <a:gd name="T26" fmla="*/ 3 w 12"/>
                <a:gd name="T27" fmla="*/ 1 h 11"/>
                <a:gd name="T28" fmla="*/ 3 w 12"/>
                <a:gd name="T29" fmla="*/ 1 h 11"/>
                <a:gd name="T30" fmla="*/ 3 w 12"/>
                <a:gd name="T31" fmla="*/ 1 h 11"/>
                <a:gd name="T32" fmla="*/ 2 w 12"/>
                <a:gd name="T33" fmla="*/ 0 h 11"/>
                <a:gd name="T34" fmla="*/ 2 w 12"/>
                <a:gd name="T35" fmla="*/ 0 h 11"/>
                <a:gd name="T36" fmla="*/ 2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0" name="Freeform 322">
              <a:extLst>
                <a:ext uri="{FF2B5EF4-FFF2-40B4-BE49-F238E27FC236}">
                  <a16:creationId xmlns:a16="http://schemas.microsoft.com/office/drawing/2014/main" id="{D42DC58F-853C-8A28-0BEA-45F0F22D5380}"/>
                </a:ext>
              </a:extLst>
            </p:cNvPr>
            <p:cNvSpPr>
              <a:spLocks/>
            </p:cNvSpPr>
            <p:nvPr/>
          </p:nvSpPr>
          <p:spPr bwMode="auto">
            <a:xfrm>
              <a:off x="347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1" name="Freeform 323">
              <a:extLst>
                <a:ext uri="{FF2B5EF4-FFF2-40B4-BE49-F238E27FC236}">
                  <a16:creationId xmlns:a16="http://schemas.microsoft.com/office/drawing/2014/main" id="{15D700C0-B637-4A66-DFB2-08D23906F38F}"/>
                </a:ext>
              </a:extLst>
            </p:cNvPr>
            <p:cNvSpPr>
              <a:spLocks/>
            </p:cNvSpPr>
            <p:nvPr/>
          </p:nvSpPr>
          <p:spPr bwMode="auto">
            <a:xfrm>
              <a:off x="348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2" name="Freeform 324">
              <a:extLst>
                <a:ext uri="{FF2B5EF4-FFF2-40B4-BE49-F238E27FC236}">
                  <a16:creationId xmlns:a16="http://schemas.microsoft.com/office/drawing/2014/main" id="{546EFD87-A7E8-453E-72E8-9DF5C84BA69A}"/>
                </a:ext>
              </a:extLst>
            </p:cNvPr>
            <p:cNvSpPr>
              <a:spLocks/>
            </p:cNvSpPr>
            <p:nvPr/>
          </p:nvSpPr>
          <p:spPr bwMode="auto">
            <a:xfrm>
              <a:off x="349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3" name="Freeform 325">
              <a:extLst>
                <a:ext uri="{FF2B5EF4-FFF2-40B4-BE49-F238E27FC236}">
                  <a16:creationId xmlns:a16="http://schemas.microsoft.com/office/drawing/2014/main" id="{7EFE8C5D-EEC9-16A5-5184-B9E5D3526E16}"/>
                </a:ext>
              </a:extLst>
            </p:cNvPr>
            <p:cNvSpPr>
              <a:spLocks/>
            </p:cNvSpPr>
            <p:nvPr/>
          </p:nvSpPr>
          <p:spPr bwMode="auto">
            <a:xfrm>
              <a:off x="350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4" name="Freeform 326">
              <a:extLst>
                <a:ext uri="{FF2B5EF4-FFF2-40B4-BE49-F238E27FC236}">
                  <a16:creationId xmlns:a16="http://schemas.microsoft.com/office/drawing/2014/main" id="{7C4BAEA0-31E5-FF45-12F9-9C1A0E660EE2}"/>
                </a:ext>
              </a:extLst>
            </p:cNvPr>
            <p:cNvSpPr>
              <a:spLocks/>
            </p:cNvSpPr>
            <p:nvPr/>
          </p:nvSpPr>
          <p:spPr bwMode="auto">
            <a:xfrm>
              <a:off x="351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5" name="Freeform 327">
              <a:extLst>
                <a:ext uri="{FF2B5EF4-FFF2-40B4-BE49-F238E27FC236}">
                  <a16:creationId xmlns:a16="http://schemas.microsoft.com/office/drawing/2014/main" id="{689BC140-7B78-93B5-DD1F-CDEFA66A20DE}"/>
                </a:ext>
              </a:extLst>
            </p:cNvPr>
            <p:cNvSpPr>
              <a:spLocks/>
            </p:cNvSpPr>
            <p:nvPr/>
          </p:nvSpPr>
          <p:spPr bwMode="auto">
            <a:xfrm>
              <a:off x="352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6" name="Freeform 328">
              <a:extLst>
                <a:ext uri="{FF2B5EF4-FFF2-40B4-BE49-F238E27FC236}">
                  <a16:creationId xmlns:a16="http://schemas.microsoft.com/office/drawing/2014/main" id="{8E145203-3617-8C8C-465C-916C7EB9A5D9}"/>
                </a:ext>
              </a:extLst>
            </p:cNvPr>
            <p:cNvSpPr>
              <a:spLocks/>
            </p:cNvSpPr>
            <p:nvPr/>
          </p:nvSpPr>
          <p:spPr bwMode="auto">
            <a:xfrm>
              <a:off x="353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7" name="Freeform 329">
              <a:extLst>
                <a:ext uri="{FF2B5EF4-FFF2-40B4-BE49-F238E27FC236}">
                  <a16:creationId xmlns:a16="http://schemas.microsoft.com/office/drawing/2014/main" id="{07FB17C6-6741-24C7-3D78-27479911FF75}"/>
                </a:ext>
              </a:extLst>
            </p:cNvPr>
            <p:cNvSpPr>
              <a:spLocks/>
            </p:cNvSpPr>
            <p:nvPr/>
          </p:nvSpPr>
          <p:spPr bwMode="auto">
            <a:xfrm>
              <a:off x="3549"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8" name="Freeform 330">
              <a:extLst>
                <a:ext uri="{FF2B5EF4-FFF2-40B4-BE49-F238E27FC236}">
                  <a16:creationId xmlns:a16="http://schemas.microsoft.com/office/drawing/2014/main" id="{99B29048-4F6D-4CAB-71F3-4A9FAFFA8190}"/>
                </a:ext>
              </a:extLst>
            </p:cNvPr>
            <p:cNvSpPr>
              <a:spLocks/>
            </p:cNvSpPr>
            <p:nvPr/>
          </p:nvSpPr>
          <p:spPr bwMode="auto">
            <a:xfrm>
              <a:off x="3560"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19" name="Freeform 331">
              <a:extLst>
                <a:ext uri="{FF2B5EF4-FFF2-40B4-BE49-F238E27FC236}">
                  <a16:creationId xmlns:a16="http://schemas.microsoft.com/office/drawing/2014/main" id="{F3647F20-4CAD-F9BE-4C3F-A5300AFA5990}"/>
                </a:ext>
              </a:extLst>
            </p:cNvPr>
            <p:cNvSpPr>
              <a:spLocks/>
            </p:cNvSpPr>
            <p:nvPr/>
          </p:nvSpPr>
          <p:spPr bwMode="auto">
            <a:xfrm>
              <a:off x="3571"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0" name="Freeform 332">
              <a:extLst>
                <a:ext uri="{FF2B5EF4-FFF2-40B4-BE49-F238E27FC236}">
                  <a16:creationId xmlns:a16="http://schemas.microsoft.com/office/drawing/2014/main" id="{019BDF08-32A1-95F7-33A0-036C7E014335}"/>
                </a:ext>
              </a:extLst>
            </p:cNvPr>
            <p:cNvSpPr>
              <a:spLocks/>
            </p:cNvSpPr>
            <p:nvPr/>
          </p:nvSpPr>
          <p:spPr bwMode="auto">
            <a:xfrm>
              <a:off x="358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1" name="Freeform 333">
              <a:extLst>
                <a:ext uri="{FF2B5EF4-FFF2-40B4-BE49-F238E27FC236}">
                  <a16:creationId xmlns:a16="http://schemas.microsoft.com/office/drawing/2014/main" id="{097474A2-5A0A-F36A-60BB-B99A65A2F1B1}"/>
                </a:ext>
              </a:extLst>
            </p:cNvPr>
            <p:cNvSpPr>
              <a:spLocks/>
            </p:cNvSpPr>
            <p:nvPr/>
          </p:nvSpPr>
          <p:spPr bwMode="auto">
            <a:xfrm>
              <a:off x="3593"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2" name="Freeform 334">
              <a:extLst>
                <a:ext uri="{FF2B5EF4-FFF2-40B4-BE49-F238E27FC236}">
                  <a16:creationId xmlns:a16="http://schemas.microsoft.com/office/drawing/2014/main" id="{3FF56E80-97E3-D980-8223-633D0DF67FAC}"/>
                </a:ext>
              </a:extLst>
            </p:cNvPr>
            <p:cNvSpPr>
              <a:spLocks/>
            </p:cNvSpPr>
            <p:nvPr/>
          </p:nvSpPr>
          <p:spPr bwMode="auto">
            <a:xfrm>
              <a:off x="3604"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3" name="Freeform 335">
              <a:extLst>
                <a:ext uri="{FF2B5EF4-FFF2-40B4-BE49-F238E27FC236}">
                  <a16:creationId xmlns:a16="http://schemas.microsoft.com/office/drawing/2014/main" id="{EF7774E5-1104-9BB9-F1B4-33E0AF943B32}"/>
                </a:ext>
              </a:extLst>
            </p:cNvPr>
            <p:cNvSpPr>
              <a:spLocks/>
            </p:cNvSpPr>
            <p:nvPr/>
          </p:nvSpPr>
          <p:spPr bwMode="auto">
            <a:xfrm>
              <a:off x="3615"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4" name="Freeform 336">
              <a:extLst>
                <a:ext uri="{FF2B5EF4-FFF2-40B4-BE49-F238E27FC236}">
                  <a16:creationId xmlns:a16="http://schemas.microsoft.com/office/drawing/2014/main" id="{86699775-0558-7268-52C8-F3874EEF1AA4}"/>
                </a:ext>
              </a:extLst>
            </p:cNvPr>
            <p:cNvSpPr>
              <a:spLocks/>
            </p:cNvSpPr>
            <p:nvPr/>
          </p:nvSpPr>
          <p:spPr bwMode="auto">
            <a:xfrm>
              <a:off x="362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5" name="Freeform 337">
              <a:extLst>
                <a:ext uri="{FF2B5EF4-FFF2-40B4-BE49-F238E27FC236}">
                  <a16:creationId xmlns:a16="http://schemas.microsoft.com/office/drawing/2014/main" id="{2C9A64ED-6217-A479-B236-B0E706D02C39}"/>
                </a:ext>
              </a:extLst>
            </p:cNvPr>
            <p:cNvSpPr>
              <a:spLocks/>
            </p:cNvSpPr>
            <p:nvPr/>
          </p:nvSpPr>
          <p:spPr bwMode="auto">
            <a:xfrm>
              <a:off x="363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6" name="Freeform 338">
              <a:extLst>
                <a:ext uri="{FF2B5EF4-FFF2-40B4-BE49-F238E27FC236}">
                  <a16:creationId xmlns:a16="http://schemas.microsoft.com/office/drawing/2014/main" id="{237EF706-D199-7DED-0E2E-85BBE7332878}"/>
                </a:ext>
              </a:extLst>
            </p:cNvPr>
            <p:cNvSpPr>
              <a:spLocks/>
            </p:cNvSpPr>
            <p:nvPr/>
          </p:nvSpPr>
          <p:spPr bwMode="auto">
            <a:xfrm>
              <a:off x="364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7" name="Freeform 339">
              <a:extLst>
                <a:ext uri="{FF2B5EF4-FFF2-40B4-BE49-F238E27FC236}">
                  <a16:creationId xmlns:a16="http://schemas.microsoft.com/office/drawing/2014/main" id="{BB5079E4-6226-ACD4-9280-D4B09B3DDFDE}"/>
                </a:ext>
              </a:extLst>
            </p:cNvPr>
            <p:cNvSpPr>
              <a:spLocks/>
            </p:cNvSpPr>
            <p:nvPr/>
          </p:nvSpPr>
          <p:spPr bwMode="auto">
            <a:xfrm>
              <a:off x="3659"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8" name="Freeform 340">
              <a:extLst>
                <a:ext uri="{FF2B5EF4-FFF2-40B4-BE49-F238E27FC236}">
                  <a16:creationId xmlns:a16="http://schemas.microsoft.com/office/drawing/2014/main" id="{0A7AB388-CDFE-0D72-8B72-664E3781E9D1}"/>
                </a:ext>
              </a:extLst>
            </p:cNvPr>
            <p:cNvSpPr>
              <a:spLocks/>
            </p:cNvSpPr>
            <p:nvPr/>
          </p:nvSpPr>
          <p:spPr bwMode="auto">
            <a:xfrm>
              <a:off x="3670"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29" name="Freeform 341">
              <a:extLst>
                <a:ext uri="{FF2B5EF4-FFF2-40B4-BE49-F238E27FC236}">
                  <a16:creationId xmlns:a16="http://schemas.microsoft.com/office/drawing/2014/main" id="{928AD080-C808-D339-0DB3-78CAE709261E}"/>
                </a:ext>
              </a:extLst>
            </p:cNvPr>
            <p:cNvSpPr>
              <a:spLocks/>
            </p:cNvSpPr>
            <p:nvPr/>
          </p:nvSpPr>
          <p:spPr bwMode="auto">
            <a:xfrm>
              <a:off x="3681"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0" name="Freeform 342">
              <a:extLst>
                <a:ext uri="{FF2B5EF4-FFF2-40B4-BE49-F238E27FC236}">
                  <a16:creationId xmlns:a16="http://schemas.microsoft.com/office/drawing/2014/main" id="{AC7BB500-3BBA-531D-D075-52C8F3C4734F}"/>
                </a:ext>
              </a:extLst>
            </p:cNvPr>
            <p:cNvSpPr>
              <a:spLocks/>
            </p:cNvSpPr>
            <p:nvPr/>
          </p:nvSpPr>
          <p:spPr bwMode="auto">
            <a:xfrm>
              <a:off x="3692"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1" name="Freeform 343">
              <a:extLst>
                <a:ext uri="{FF2B5EF4-FFF2-40B4-BE49-F238E27FC236}">
                  <a16:creationId xmlns:a16="http://schemas.microsoft.com/office/drawing/2014/main" id="{EA6F875F-FDCB-CF16-FF1B-BF0F1FA0FD33}"/>
                </a:ext>
              </a:extLst>
            </p:cNvPr>
            <p:cNvSpPr>
              <a:spLocks/>
            </p:cNvSpPr>
            <p:nvPr/>
          </p:nvSpPr>
          <p:spPr bwMode="auto">
            <a:xfrm>
              <a:off x="3703"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2" name="Freeform 344">
              <a:extLst>
                <a:ext uri="{FF2B5EF4-FFF2-40B4-BE49-F238E27FC236}">
                  <a16:creationId xmlns:a16="http://schemas.microsoft.com/office/drawing/2014/main" id="{8737F7D8-48BB-5501-44B4-A9CDF2FB7D96}"/>
                </a:ext>
              </a:extLst>
            </p:cNvPr>
            <p:cNvSpPr>
              <a:spLocks/>
            </p:cNvSpPr>
            <p:nvPr/>
          </p:nvSpPr>
          <p:spPr bwMode="auto">
            <a:xfrm>
              <a:off x="3714"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3" name="Freeform 345">
              <a:extLst>
                <a:ext uri="{FF2B5EF4-FFF2-40B4-BE49-F238E27FC236}">
                  <a16:creationId xmlns:a16="http://schemas.microsoft.com/office/drawing/2014/main" id="{E4AEB28D-F55A-5DDD-803E-69C163A2A460}"/>
                </a:ext>
              </a:extLst>
            </p:cNvPr>
            <p:cNvSpPr>
              <a:spLocks/>
            </p:cNvSpPr>
            <p:nvPr/>
          </p:nvSpPr>
          <p:spPr bwMode="auto">
            <a:xfrm>
              <a:off x="3725"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4" name="Freeform 346">
              <a:extLst>
                <a:ext uri="{FF2B5EF4-FFF2-40B4-BE49-F238E27FC236}">
                  <a16:creationId xmlns:a16="http://schemas.microsoft.com/office/drawing/2014/main" id="{3A481105-0BFF-077F-CDF2-2D8B55F6DDF3}"/>
                </a:ext>
              </a:extLst>
            </p:cNvPr>
            <p:cNvSpPr>
              <a:spLocks/>
            </p:cNvSpPr>
            <p:nvPr/>
          </p:nvSpPr>
          <p:spPr bwMode="auto">
            <a:xfrm>
              <a:off x="3737"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5" name="Freeform 347">
              <a:extLst>
                <a:ext uri="{FF2B5EF4-FFF2-40B4-BE49-F238E27FC236}">
                  <a16:creationId xmlns:a16="http://schemas.microsoft.com/office/drawing/2014/main" id="{EEC67A57-BCBE-C5D9-0B93-1EB933A7E3BD}"/>
                </a:ext>
              </a:extLst>
            </p:cNvPr>
            <p:cNvSpPr>
              <a:spLocks/>
            </p:cNvSpPr>
            <p:nvPr/>
          </p:nvSpPr>
          <p:spPr bwMode="auto">
            <a:xfrm>
              <a:off x="3748"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6" name="Freeform 348">
              <a:extLst>
                <a:ext uri="{FF2B5EF4-FFF2-40B4-BE49-F238E27FC236}">
                  <a16:creationId xmlns:a16="http://schemas.microsoft.com/office/drawing/2014/main" id="{D3FBC113-63B2-73FA-C023-D43F09A0C82C}"/>
                </a:ext>
              </a:extLst>
            </p:cNvPr>
            <p:cNvSpPr>
              <a:spLocks/>
            </p:cNvSpPr>
            <p:nvPr/>
          </p:nvSpPr>
          <p:spPr bwMode="auto">
            <a:xfrm>
              <a:off x="3759"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7" name="Freeform 349">
              <a:extLst>
                <a:ext uri="{FF2B5EF4-FFF2-40B4-BE49-F238E27FC236}">
                  <a16:creationId xmlns:a16="http://schemas.microsoft.com/office/drawing/2014/main" id="{1C1FF097-4F11-1EBD-5655-8CEABDA506F7}"/>
                </a:ext>
              </a:extLst>
            </p:cNvPr>
            <p:cNvSpPr>
              <a:spLocks/>
            </p:cNvSpPr>
            <p:nvPr/>
          </p:nvSpPr>
          <p:spPr bwMode="auto">
            <a:xfrm>
              <a:off x="3770"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2 w 11"/>
                <a:gd name="T23" fmla="*/ 2 h 11"/>
                <a:gd name="T24" fmla="*/ 2 w 11"/>
                <a:gd name="T25" fmla="*/ 2 h 11"/>
                <a:gd name="T26" fmla="*/ 2 w 11"/>
                <a:gd name="T27" fmla="*/ 1 h 11"/>
                <a:gd name="T28" fmla="*/ 2 w 11"/>
                <a:gd name="T29" fmla="*/ 1 h 11"/>
                <a:gd name="T30" fmla="*/ 2 w 11"/>
                <a:gd name="T31" fmla="*/ 1 h 11"/>
                <a:gd name="T32" fmla="*/ 2 w 11"/>
                <a:gd name="T33" fmla="*/ 0 h 11"/>
                <a:gd name="T34" fmla="*/ 2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1"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8" name="Freeform 350">
              <a:extLst>
                <a:ext uri="{FF2B5EF4-FFF2-40B4-BE49-F238E27FC236}">
                  <a16:creationId xmlns:a16="http://schemas.microsoft.com/office/drawing/2014/main" id="{9CFC3C87-46AD-8BB4-5BC7-ED646BD8D15F}"/>
                </a:ext>
              </a:extLst>
            </p:cNvPr>
            <p:cNvSpPr>
              <a:spLocks/>
            </p:cNvSpPr>
            <p:nvPr/>
          </p:nvSpPr>
          <p:spPr bwMode="auto">
            <a:xfrm>
              <a:off x="3781" y="1971"/>
              <a:ext cx="5" cy="5"/>
            </a:xfrm>
            <a:custGeom>
              <a:avLst/>
              <a:gdLst>
                <a:gd name="T0" fmla="*/ 1 w 12"/>
                <a:gd name="T1" fmla="*/ 0 h 11"/>
                <a:gd name="T2" fmla="*/ 1 w 12"/>
                <a:gd name="T3" fmla="*/ 0 h 11"/>
                <a:gd name="T4" fmla="*/ 0 w 12"/>
                <a:gd name="T5" fmla="*/ 0 h 11"/>
                <a:gd name="T6" fmla="*/ 0 w 12"/>
                <a:gd name="T7" fmla="*/ 1 h 11"/>
                <a:gd name="T8" fmla="*/ 0 w 12"/>
                <a:gd name="T9" fmla="*/ 1 h 11"/>
                <a:gd name="T10" fmla="*/ 0 w 12"/>
                <a:gd name="T11" fmla="*/ 2 h 11"/>
                <a:gd name="T12" fmla="*/ 0 w 12"/>
                <a:gd name="T13" fmla="*/ 2 h 11"/>
                <a:gd name="T14" fmla="*/ 0 w 12"/>
                <a:gd name="T15" fmla="*/ 2 h 11"/>
                <a:gd name="T16" fmla="*/ 1 w 12"/>
                <a:gd name="T17" fmla="*/ 2 h 11"/>
                <a:gd name="T18" fmla="*/ 1 w 12"/>
                <a:gd name="T19" fmla="*/ 2 h 11"/>
                <a:gd name="T20" fmla="*/ 1 w 12"/>
                <a:gd name="T21" fmla="*/ 2 h 11"/>
                <a:gd name="T22" fmla="*/ 1 w 12"/>
                <a:gd name="T23" fmla="*/ 2 h 11"/>
                <a:gd name="T24" fmla="*/ 2 w 12"/>
                <a:gd name="T25" fmla="*/ 2 h 11"/>
                <a:gd name="T26" fmla="*/ 2 w 12"/>
                <a:gd name="T27" fmla="*/ 1 h 11"/>
                <a:gd name="T28" fmla="*/ 2 w 12"/>
                <a:gd name="T29" fmla="*/ 1 h 11"/>
                <a:gd name="T30" fmla="*/ 2 w 12"/>
                <a:gd name="T31" fmla="*/ 1 h 11"/>
                <a:gd name="T32" fmla="*/ 1 w 12"/>
                <a:gd name="T33" fmla="*/ 0 h 11"/>
                <a:gd name="T34" fmla="*/ 1 w 12"/>
                <a:gd name="T35" fmla="*/ 0 h 11"/>
                <a:gd name="T36" fmla="*/ 1 w 12"/>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1">
                  <a:moveTo>
                    <a:pt x="6" y="0"/>
                  </a:moveTo>
                  <a:lnTo>
                    <a:pt x="4" y="0"/>
                  </a:lnTo>
                  <a:lnTo>
                    <a:pt x="2" y="2"/>
                  </a:lnTo>
                  <a:lnTo>
                    <a:pt x="0" y="4"/>
                  </a:lnTo>
                  <a:lnTo>
                    <a:pt x="0" y="6"/>
                  </a:lnTo>
                  <a:lnTo>
                    <a:pt x="0" y="8"/>
                  </a:lnTo>
                  <a:lnTo>
                    <a:pt x="0" y="10"/>
                  </a:lnTo>
                  <a:lnTo>
                    <a:pt x="2" y="11"/>
                  </a:lnTo>
                  <a:lnTo>
                    <a:pt x="4" y="11"/>
                  </a:lnTo>
                  <a:lnTo>
                    <a:pt x="6" y="11"/>
                  </a:lnTo>
                  <a:lnTo>
                    <a:pt x="8" y="10"/>
                  </a:lnTo>
                  <a:lnTo>
                    <a:pt x="10" y="8"/>
                  </a:lnTo>
                  <a:lnTo>
                    <a:pt x="12" y="6"/>
                  </a:lnTo>
                  <a:lnTo>
                    <a:pt x="10"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39" name="Freeform 351">
              <a:extLst>
                <a:ext uri="{FF2B5EF4-FFF2-40B4-BE49-F238E27FC236}">
                  <a16:creationId xmlns:a16="http://schemas.microsoft.com/office/drawing/2014/main" id="{937B8B17-D4F2-C1C5-07C5-1B9B9E63FC95}"/>
                </a:ext>
              </a:extLst>
            </p:cNvPr>
            <p:cNvSpPr>
              <a:spLocks/>
            </p:cNvSpPr>
            <p:nvPr/>
          </p:nvSpPr>
          <p:spPr bwMode="auto">
            <a:xfrm>
              <a:off x="3792"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1" y="2"/>
                  </a:lnTo>
                  <a:lnTo>
                    <a:pt x="0" y="4"/>
                  </a:lnTo>
                  <a:lnTo>
                    <a:pt x="0" y="6"/>
                  </a:lnTo>
                  <a:lnTo>
                    <a:pt x="0" y="8"/>
                  </a:lnTo>
                  <a:lnTo>
                    <a:pt x="0" y="10"/>
                  </a:lnTo>
                  <a:lnTo>
                    <a:pt x="1"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0" name="Freeform 352">
              <a:extLst>
                <a:ext uri="{FF2B5EF4-FFF2-40B4-BE49-F238E27FC236}">
                  <a16:creationId xmlns:a16="http://schemas.microsoft.com/office/drawing/2014/main" id="{9B6CDFAD-7650-2B8A-41BA-3BD9FE3FD54C}"/>
                </a:ext>
              </a:extLst>
            </p:cNvPr>
            <p:cNvSpPr>
              <a:spLocks/>
            </p:cNvSpPr>
            <p:nvPr/>
          </p:nvSpPr>
          <p:spPr bwMode="auto">
            <a:xfrm>
              <a:off x="3803"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1" name="Freeform 353">
              <a:extLst>
                <a:ext uri="{FF2B5EF4-FFF2-40B4-BE49-F238E27FC236}">
                  <a16:creationId xmlns:a16="http://schemas.microsoft.com/office/drawing/2014/main" id="{3EBDEB2E-DC88-BC4E-0141-66654E92C2C0}"/>
                </a:ext>
              </a:extLst>
            </p:cNvPr>
            <p:cNvSpPr>
              <a:spLocks/>
            </p:cNvSpPr>
            <p:nvPr/>
          </p:nvSpPr>
          <p:spPr bwMode="auto">
            <a:xfrm>
              <a:off x="3814" y="1971"/>
              <a:ext cx="5" cy="5"/>
            </a:xfrm>
            <a:custGeom>
              <a:avLst/>
              <a:gdLst>
                <a:gd name="T0" fmla="*/ 1 w 11"/>
                <a:gd name="T1" fmla="*/ 0 h 11"/>
                <a:gd name="T2" fmla="*/ 0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0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3" y="0"/>
                  </a:lnTo>
                  <a:lnTo>
                    <a:pt x="2" y="2"/>
                  </a:lnTo>
                  <a:lnTo>
                    <a:pt x="0" y="4"/>
                  </a:lnTo>
                  <a:lnTo>
                    <a:pt x="0" y="6"/>
                  </a:lnTo>
                  <a:lnTo>
                    <a:pt x="0" y="8"/>
                  </a:lnTo>
                  <a:lnTo>
                    <a:pt x="0" y="10"/>
                  </a:lnTo>
                  <a:lnTo>
                    <a:pt x="2" y="11"/>
                  </a:lnTo>
                  <a:lnTo>
                    <a:pt x="3"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2" name="Freeform 354">
              <a:extLst>
                <a:ext uri="{FF2B5EF4-FFF2-40B4-BE49-F238E27FC236}">
                  <a16:creationId xmlns:a16="http://schemas.microsoft.com/office/drawing/2014/main" id="{D44563A9-F3D6-BFBD-A3D2-39D7C3CC040E}"/>
                </a:ext>
              </a:extLst>
            </p:cNvPr>
            <p:cNvSpPr>
              <a:spLocks/>
            </p:cNvSpPr>
            <p:nvPr/>
          </p:nvSpPr>
          <p:spPr bwMode="auto">
            <a:xfrm>
              <a:off x="3825" y="1971"/>
              <a:ext cx="5" cy="5"/>
            </a:xfrm>
            <a:custGeom>
              <a:avLst/>
              <a:gdLst>
                <a:gd name="T0" fmla="*/ 1 w 11"/>
                <a:gd name="T1" fmla="*/ 0 h 11"/>
                <a:gd name="T2" fmla="*/ 1 w 11"/>
                <a:gd name="T3" fmla="*/ 0 h 11"/>
                <a:gd name="T4" fmla="*/ 0 w 11"/>
                <a:gd name="T5" fmla="*/ 0 h 11"/>
                <a:gd name="T6" fmla="*/ 0 w 11"/>
                <a:gd name="T7" fmla="*/ 1 h 11"/>
                <a:gd name="T8" fmla="*/ 0 w 11"/>
                <a:gd name="T9" fmla="*/ 1 h 11"/>
                <a:gd name="T10" fmla="*/ 0 w 11"/>
                <a:gd name="T11" fmla="*/ 2 h 11"/>
                <a:gd name="T12" fmla="*/ 0 w 11"/>
                <a:gd name="T13" fmla="*/ 2 h 11"/>
                <a:gd name="T14" fmla="*/ 0 w 11"/>
                <a:gd name="T15" fmla="*/ 2 h 11"/>
                <a:gd name="T16" fmla="*/ 1 w 11"/>
                <a:gd name="T17" fmla="*/ 2 h 11"/>
                <a:gd name="T18" fmla="*/ 1 w 11"/>
                <a:gd name="T19" fmla="*/ 2 h 11"/>
                <a:gd name="T20" fmla="*/ 1 w 11"/>
                <a:gd name="T21" fmla="*/ 2 h 11"/>
                <a:gd name="T22" fmla="*/ 1 w 11"/>
                <a:gd name="T23" fmla="*/ 2 h 11"/>
                <a:gd name="T24" fmla="*/ 2 w 11"/>
                <a:gd name="T25" fmla="*/ 2 h 11"/>
                <a:gd name="T26" fmla="*/ 2 w 11"/>
                <a:gd name="T27" fmla="*/ 1 h 11"/>
                <a:gd name="T28" fmla="*/ 2 w 11"/>
                <a:gd name="T29" fmla="*/ 1 h 11"/>
                <a:gd name="T30" fmla="*/ 2 w 11"/>
                <a:gd name="T31" fmla="*/ 1 h 11"/>
                <a:gd name="T32" fmla="*/ 1 w 11"/>
                <a:gd name="T33" fmla="*/ 0 h 11"/>
                <a:gd name="T34" fmla="*/ 1 w 11"/>
                <a:gd name="T35" fmla="*/ 0 h 11"/>
                <a:gd name="T36" fmla="*/ 1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5" y="0"/>
                  </a:moveTo>
                  <a:lnTo>
                    <a:pt x="4" y="0"/>
                  </a:lnTo>
                  <a:lnTo>
                    <a:pt x="2" y="2"/>
                  </a:lnTo>
                  <a:lnTo>
                    <a:pt x="0" y="4"/>
                  </a:lnTo>
                  <a:lnTo>
                    <a:pt x="0" y="6"/>
                  </a:lnTo>
                  <a:lnTo>
                    <a:pt x="0" y="8"/>
                  </a:lnTo>
                  <a:lnTo>
                    <a:pt x="0" y="10"/>
                  </a:lnTo>
                  <a:lnTo>
                    <a:pt x="2" y="11"/>
                  </a:lnTo>
                  <a:lnTo>
                    <a:pt x="4" y="11"/>
                  </a:lnTo>
                  <a:lnTo>
                    <a:pt x="5" y="11"/>
                  </a:lnTo>
                  <a:lnTo>
                    <a:pt x="7" y="10"/>
                  </a:lnTo>
                  <a:lnTo>
                    <a:pt x="9" y="8"/>
                  </a:lnTo>
                  <a:lnTo>
                    <a:pt x="11" y="6"/>
                  </a:lnTo>
                  <a:lnTo>
                    <a:pt x="9" y="4"/>
                  </a:lnTo>
                  <a:lnTo>
                    <a:pt x="7" y="2"/>
                  </a:lnTo>
                  <a:lnTo>
                    <a:pt x="7" y="0"/>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3" name="Freeform 355">
              <a:extLst>
                <a:ext uri="{FF2B5EF4-FFF2-40B4-BE49-F238E27FC236}">
                  <a16:creationId xmlns:a16="http://schemas.microsoft.com/office/drawing/2014/main" id="{A2FA4BA9-EC27-E127-AEA4-9E4083D3395F}"/>
                </a:ext>
              </a:extLst>
            </p:cNvPr>
            <p:cNvSpPr>
              <a:spLocks/>
            </p:cNvSpPr>
            <p:nvPr/>
          </p:nvSpPr>
          <p:spPr bwMode="auto">
            <a:xfrm>
              <a:off x="3836"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4" name="Freeform 356">
              <a:extLst>
                <a:ext uri="{FF2B5EF4-FFF2-40B4-BE49-F238E27FC236}">
                  <a16:creationId xmlns:a16="http://schemas.microsoft.com/office/drawing/2014/main" id="{6AB920D0-26F5-2DB6-4EAE-6BBEF7B32A69}"/>
                </a:ext>
              </a:extLst>
            </p:cNvPr>
            <p:cNvSpPr>
              <a:spLocks/>
            </p:cNvSpPr>
            <p:nvPr/>
          </p:nvSpPr>
          <p:spPr bwMode="auto">
            <a:xfrm>
              <a:off x="3847"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7" y="10"/>
                  </a:lnTo>
                  <a:lnTo>
                    <a:pt x="9" y="8"/>
                  </a:lnTo>
                  <a:lnTo>
                    <a:pt x="11" y="6"/>
                  </a:lnTo>
                  <a:lnTo>
                    <a:pt x="9" y="4"/>
                  </a:lnTo>
                  <a:lnTo>
                    <a:pt x="7" y="2"/>
                  </a:lnTo>
                  <a:lnTo>
                    <a:pt x="7"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5" name="Freeform 357">
              <a:extLst>
                <a:ext uri="{FF2B5EF4-FFF2-40B4-BE49-F238E27FC236}">
                  <a16:creationId xmlns:a16="http://schemas.microsoft.com/office/drawing/2014/main" id="{2694683C-1272-B5B4-20A9-C6EDD4CB17CE}"/>
                </a:ext>
              </a:extLst>
            </p:cNvPr>
            <p:cNvSpPr>
              <a:spLocks/>
            </p:cNvSpPr>
            <p:nvPr/>
          </p:nvSpPr>
          <p:spPr bwMode="auto">
            <a:xfrm>
              <a:off x="3858" y="1971"/>
              <a:ext cx="6" cy="5"/>
            </a:xfrm>
            <a:custGeom>
              <a:avLst/>
              <a:gdLst>
                <a:gd name="T0" fmla="*/ 2 w 11"/>
                <a:gd name="T1" fmla="*/ 0 h 11"/>
                <a:gd name="T2" fmla="*/ 1 w 11"/>
                <a:gd name="T3" fmla="*/ 0 h 11"/>
                <a:gd name="T4" fmla="*/ 1 w 11"/>
                <a:gd name="T5" fmla="*/ 0 h 11"/>
                <a:gd name="T6" fmla="*/ 0 w 11"/>
                <a:gd name="T7" fmla="*/ 1 h 11"/>
                <a:gd name="T8" fmla="*/ 0 w 11"/>
                <a:gd name="T9" fmla="*/ 1 h 11"/>
                <a:gd name="T10" fmla="*/ 0 w 11"/>
                <a:gd name="T11" fmla="*/ 2 h 11"/>
                <a:gd name="T12" fmla="*/ 0 w 11"/>
                <a:gd name="T13" fmla="*/ 2 h 11"/>
                <a:gd name="T14" fmla="*/ 1 w 11"/>
                <a:gd name="T15" fmla="*/ 2 h 11"/>
                <a:gd name="T16" fmla="*/ 1 w 11"/>
                <a:gd name="T17" fmla="*/ 2 h 11"/>
                <a:gd name="T18" fmla="*/ 2 w 11"/>
                <a:gd name="T19" fmla="*/ 2 h 11"/>
                <a:gd name="T20" fmla="*/ 2 w 11"/>
                <a:gd name="T21" fmla="*/ 2 h 11"/>
                <a:gd name="T22" fmla="*/ 2 w 11"/>
                <a:gd name="T23" fmla="*/ 2 h 11"/>
                <a:gd name="T24" fmla="*/ 3 w 11"/>
                <a:gd name="T25" fmla="*/ 2 h 11"/>
                <a:gd name="T26" fmla="*/ 3 w 11"/>
                <a:gd name="T27" fmla="*/ 1 h 11"/>
                <a:gd name="T28" fmla="*/ 3 w 11"/>
                <a:gd name="T29" fmla="*/ 1 h 11"/>
                <a:gd name="T30" fmla="*/ 3 w 11"/>
                <a:gd name="T31" fmla="*/ 1 h 11"/>
                <a:gd name="T32" fmla="*/ 2 w 11"/>
                <a:gd name="T33" fmla="*/ 0 h 11"/>
                <a:gd name="T34" fmla="*/ 2 w 11"/>
                <a:gd name="T35" fmla="*/ 0 h 11"/>
                <a:gd name="T36" fmla="*/ 2 w 11"/>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 h="11">
                  <a:moveTo>
                    <a:pt x="6" y="0"/>
                  </a:moveTo>
                  <a:lnTo>
                    <a:pt x="4" y="0"/>
                  </a:lnTo>
                  <a:lnTo>
                    <a:pt x="2" y="2"/>
                  </a:lnTo>
                  <a:lnTo>
                    <a:pt x="0" y="4"/>
                  </a:lnTo>
                  <a:lnTo>
                    <a:pt x="0" y="6"/>
                  </a:lnTo>
                  <a:lnTo>
                    <a:pt x="0" y="8"/>
                  </a:lnTo>
                  <a:lnTo>
                    <a:pt x="0" y="10"/>
                  </a:lnTo>
                  <a:lnTo>
                    <a:pt x="2" y="11"/>
                  </a:lnTo>
                  <a:lnTo>
                    <a:pt x="4" y="11"/>
                  </a:lnTo>
                  <a:lnTo>
                    <a:pt x="6" y="11"/>
                  </a:lnTo>
                  <a:lnTo>
                    <a:pt x="8" y="10"/>
                  </a:lnTo>
                  <a:lnTo>
                    <a:pt x="9" y="8"/>
                  </a:lnTo>
                  <a:lnTo>
                    <a:pt x="11" y="6"/>
                  </a:lnTo>
                  <a:lnTo>
                    <a:pt x="9" y="4"/>
                  </a:lnTo>
                  <a:lnTo>
                    <a:pt x="8" y="2"/>
                  </a:lnTo>
                  <a:lnTo>
                    <a:pt x="8" y="0"/>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6" name="Freeform 358">
              <a:extLst>
                <a:ext uri="{FF2B5EF4-FFF2-40B4-BE49-F238E27FC236}">
                  <a16:creationId xmlns:a16="http://schemas.microsoft.com/office/drawing/2014/main" id="{3055DCB1-223A-9F41-8B33-B97B66D70BFB}"/>
                </a:ext>
              </a:extLst>
            </p:cNvPr>
            <p:cNvSpPr>
              <a:spLocks/>
            </p:cNvSpPr>
            <p:nvPr/>
          </p:nvSpPr>
          <p:spPr bwMode="auto">
            <a:xfrm>
              <a:off x="3399" y="1943"/>
              <a:ext cx="60" cy="60"/>
            </a:xfrm>
            <a:custGeom>
              <a:avLst/>
              <a:gdLst>
                <a:gd name="T0" fmla="*/ 30 w 120"/>
                <a:gd name="T1" fmla="*/ 16 h 120"/>
                <a:gd name="T2" fmla="*/ 16 w 120"/>
                <a:gd name="T3" fmla="*/ 0 h 120"/>
                <a:gd name="T4" fmla="*/ 0 w 120"/>
                <a:gd name="T5" fmla="*/ 16 h 120"/>
                <a:gd name="T6" fmla="*/ 16 w 120"/>
                <a:gd name="T7" fmla="*/ 30 h 120"/>
                <a:gd name="T8" fmla="*/ 30 w 120"/>
                <a:gd name="T9" fmla="*/ 16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120" y="61"/>
                  </a:moveTo>
                  <a:lnTo>
                    <a:pt x="61" y="0"/>
                  </a:lnTo>
                  <a:lnTo>
                    <a:pt x="0" y="61"/>
                  </a:lnTo>
                  <a:lnTo>
                    <a:pt x="61" y="120"/>
                  </a:lnTo>
                  <a:lnTo>
                    <a:pt x="120" y="6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47" name="Freeform 359">
              <a:extLst>
                <a:ext uri="{FF2B5EF4-FFF2-40B4-BE49-F238E27FC236}">
                  <a16:creationId xmlns:a16="http://schemas.microsoft.com/office/drawing/2014/main" id="{FD7EA336-C84A-F051-8366-9655ECD1A08F}"/>
                </a:ext>
              </a:extLst>
            </p:cNvPr>
            <p:cNvSpPr>
              <a:spLocks/>
            </p:cNvSpPr>
            <p:nvPr/>
          </p:nvSpPr>
          <p:spPr bwMode="auto">
            <a:xfrm>
              <a:off x="3842" y="1944"/>
              <a:ext cx="60" cy="60"/>
            </a:xfrm>
            <a:custGeom>
              <a:avLst/>
              <a:gdLst>
                <a:gd name="T0" fmla="*/ 0 w 120"/>
                <a:gd name="T1" fmla="*/ 15 h 120"/>
                <a:gd name="T2" fmla="*/ 15 w 120"/>
                <a:gd name="T3" fmla="*/ 30 h 120"/>
                <a:gd name="T4" fmla="*/ 30 w 120"/>
                <a:gd name="T5" fmla="*/ 15 h 120"/>
                <a:gd name="T6" fmla="*/ 15 w 120"/>
                <a:gd name="T7" fmla="*/ 0 h 120"/>
                <a:gd name="T8" fmla="*/ 0 w 120"/>
                <a:gd name="T9" fmla="*/ 15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0" y="59"/>
                  </a:moveTo>
                  <a:lnTo>
                    <a:pt x="59" y="120"/>
                  </a:lnTo>
                  <a:lnTo>
                    <a:pt x="120" y="59"/>
                  </a:lnTo>
                  <a:lnTo>
                    <a:pt x="59" y="0"/>
                  </a:lnTo>
                  <a:lnTo>
                    <a:pt x="0" y="5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24594" name="Line 360">
            <a:extLst>
              <a:ext uri="{FF2B5EF4-FFF2-40B4-BE49-F238E27FC236}">
                <a16:creationId xmlns:a16="http://schemas.microsoft.com/office/drawing/2014/main" id="{37420E5B-F83F-B5A6-0F06-849E8A404C66}"/>
              </a:ext>
            </a:extLst>
          </p:cNvPr>
          <p:cNvSpPr>
            <a:spLocks noChangeShapeType="1"/>
          </p:cNvSpPr>
          <p:nvPr/>
        </p:nvSpPr>
        <p:spPr bwMode="auto">
          <a:xfrm flipH="1">
            <a:off x="2074863" y="3849688"/>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595" name="Line 361">
            <a:extLst>
              <a:ext uri="{FF2B5EF4-FFF2-40B4-BE49-F238E27FC236}">
                <a16:creationId xmlns:a16="http://schemas.microsoft.com/office/drawing/2014/main" id="{7D258DBB-72D2-3BFB-64FF-0BE94D394FF6}"/>
              </a:ext>
            </a:extLst>
          </p:cNvPr>
          <p:cNvSpPr>
            <a:spLocks noChangeShapeType="1"/>
          </p:cNvSpPr>
          <p:nvPr/>
        </p:nvSpPr>
        <p:spPr bwMode="auto">
          <a:xfrm flipH="1">
            <a:off x="2479675" y="3849688"/>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596" name="Line 362">
            <a:extLst>
              <a:ext uri="{FF2B5EF4-FFF2-40B4-BE49-F238E27FC236}">
                <a16:creationId xmlns:a16="http://schemas.microsoft.com/office/drawing/2014/main" id="{E6DABD2A-DF2E-FBB3-F33D-E50C857FAA27}"/>
              </a:ext>
            </a:extLst>
          </p:cNvPr>
          <p:cNvSpPr>
            <a:spLocks noChangeShapeType="1"/>
          </p:cNvSpPr>
          <p:nvPr/>
        </p:nvSpPr>
        <p:spPr bwMode="auto">
          <a:xfrm flipH="1">
            <a:off x="2889250" y="3849688"/>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597" name="Line 363">
            <a:extLst>
              <a:ext uri="{FF2B5EF4-FFF2-40B4-BE49-F238E27FC236}">
                <a16:creationId xmlns:a16="http://schemas.microsoft.com/office/drawing/2014/main" id="{90442E10-AFB7-1B72-EC9C-B5CF26A1F008}"/>
              </a:ext>
            </a:extLst>
          </p:cNvPr>
          <p:cNvSpPr>
            <a:spLocks noChangeShapeType="1"/>
          </p:cNvSpPr>
          <p:nvPr/>
        </p:nvSpPr>
        <p:spPr bwMode="auto">
          <a:xfrm flipH="1">
            <a:off x="3294063" y="3849688"/>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598" name="Line 364">
            <a:extLst>
              <a:ext uri="{FF2B5EF4-FFF2-40B4-BE49-F238E27FC236}">
                <a16:creationId xmlns:a16="http://schemas.microsoft.com/office/drawing/2014/main" id="{38B60549-DC77-0DEC-E497-37344D41634C}"/>
              </a:ext>
            </a:extLst>
          </p:cNvPr>
          <p:cNvSpPr>
            <a:spLocks noChangeShapeType="1"/>
          </p:cNvSpPr>
          <p:nvPr/>
        </p:nvSpPr>
        <p:spPr bwMode="auto">
          <a:xfrm flipH="1">
            <a:off x="3698875" y="3849688"/>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599" name="Line 365">
            <a:extLst>
              <a:ext uri="{FF2B5EF4-FFF2-40B4-BE49-F238E27FC236}">
                <a16:creationId xmlns:a16="http://schemas.microsoft.com/office/drawing/2014/main" id="{BF65A994-86FD-D245-45E6-56059ECB6901}"/>
              </a:ext>
            </a:extLst>
          </p:cNvPr>
          <p:cNvSpPr>
            <a:spLocks noChangeShapeType="1"/>
          </p:cNvSpPr>
          <p:nvPr/>
        </p:nvSpPr>
        <p:spPr bwMode="auto">
          <a:xfrm flipH="1">
            <a:off x="4108450" y="3849688"/>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0" name="Line 366">
            <a:extLst>
              <a:ext uri="{FF2B5EF4-FFF2-40B4-BE49-F238E27FC236}">
                <a16:creationId xmlns:a16="http://schemas.microsoft.com/office/drawing/2014/main" id="{1D7DE8A3-F465-EFEB-A927-1BA4E573873E}"/>
              </a:ext>
            </a:extLst>
          </p:cNvPr>
          <p:cNvSpPr>
            <a:spLocks noChangeShapeType="1"/>
          </p:cNvSpPr>
          <p:nvPr/>
        </p:nvSpPr>
        <p:spPr bwMode="auto">
          <a:xfrm flipH="1">
            <a:off x="4460875" y="3849688"/>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1" name="Line 367">
            <a:extLst>
              <a:ext uri="{FF2B5EF4-FFF2-40B4-BE49-F238E27FC236}">
                <a16:creationId xmlns:a16="http://schemas.microsoft.com/office/drawing/2014/main" id="{C22BB798-C684-E78B-66D5-F22CD8AC342F}"/>
              </a:ext>
            </a:extLst>
          </p:cNvPr>
          <p:cNvSpPr>
            <a:spLocks noChangeShapeType="1"/>
          </p:cNvSpPr>
          <p:nvPr/>
        </p:nvSpPr>
        <p:spPr bwMode="auto">
          <a:xfrm flipH="1">
            <a:off x="4865688" y="3849688"/>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2" name="Line 368">
            <a:extLst>
              <a:ext uri="{FF2B5EF4-FFF2-40B4-BE49-F238E27FC236}">
                <a16:creationId xmlns:a16="http://schemas.microsoft.com/office/drawing/2014/main" id="{7FC6F4EA-3735-988A-63FB-172FC9E32FD3}"/>
              </a:ext>
            </a:extLst>
          </p:cNvPr>
          <p:cNvSpPr>
            <a:spLocks noChangeShapeType="1"/>
          </p:cNvSpPr>
          <p:nvPr/>
        </p:nvSpPr>
        <p:spPr bwMode="auto">
          <a:xfrm flipH="1">
            <a:off x="5275263" y="3849688"/>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3" name="Line 369">
            <a:extLst>
              <a:ext uri="{FF2B5EF4-FFF2-40B4-BE49-F238E27FC236}">
                <a16:creationId xmlns:a16="http://schemas.microsoft.com/office/drawing/2014/main" id="{08D29C11-D997-2D5E-F212-991B093EFA47}"/>
              </a:ext>
            </a:extLst>
          </p:cNvPr>
          <p:cNvSpPr>
            <a:spLocks noChangeShapeType="1"/>
          </p:cNvSpPr>
          <p:nvPr/>
        </p:nvSpPr>
        <p:spPr bwMode="auto">
          <a:xfrm flipH="1">
            <a:off x="5656263" y="3854450"/>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4" name="Line 370">
            <a:extLst>
              <a:ext uri="{FF2B5EF4-FFF2-40B4-BE49-F238E27FC236}">
                <a16:creationId xmlns:a16="http://schemas.microsoft.com/office/drawing/2014/main" id="{4FC1A1AC-E100-78B7-6A7A-0D6A6B540B72}"/>
              </a:ext>
            </a:extLst>
          </p:cNvPr>
          <p:cNvSpPr>
            <a:spLocks noChangeShapeType="1"/>
          </p:cNvSpPr>
          <p:nvPr/>
        </p:nvSpPr>
        <p:spPr bwMode="auto">
          <a:xfrm flipH="1">
            <a:off x="6037263" y="3854450"/>
            <a:ext cx="404812"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24605" name="Line 371">
            <a:extLst>
              <a:ext uri="{FF2B5EF4-FFF2-40B4-BE49-F238E27FC236}">
                <a16:creationId xmlns:a16="http://schemas.microsoft.com/office/drawing/2014/main" id="{B8FCEEDD-0F8F-35E0-BC7F-86A221565BDE}"/>
              </a:ext>
            </a:extLst>
          </p:cNvPr>
          <p:cNvSpPr>
            <a:spLocks noChangeShapeType="1"/>
          </p:cNvSpPr>
          <p:nvPr/>
        </p:nvSpPr>
        <p:spPr bwMode="auto">
          <a:xfrm flipH="1">
            <a:off x="1670050" y="3854450"/>
            <a:ext cx="404813"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9">
            <a:extLst>
              <a:ext uri="{FF2B5EF4-FFF2-40B4-BE49-F238E27FC236}">
                <a16:creationId xmlns:a16="http://schemas.microsoft.com/office/drawing/2014/main" id="{DDBA265D-C31A-8912-D06E-5006D624218B}"/>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Typical Real time system example</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25603" name="Picture 6">
            <a:extLst>
              <a:ext uri="{FF2B5EF4-FFF2-40B4-BE49-F238E27FC236}">
                <a16:creationId xmlns:a16="http://schemas.microsoft.com/office/drawing/2014/main" id="{69F14229-95E2-D3E7-426D-817464705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3">
            <a:extLst>
              <a:ext uri="{FF2B5EF4-FFF2-40B4-BE49-F238E27FC236}">
                <a16:creationId xmlns:a16="http://schemas.microsoft.com/office/drawing/2014/main" id="{E7760199-2D3E-1429-2891-3D44D66B5408}"/>
              </a:ext>
            </a:extLst>
          </p:cNvPr>
          <p:cNvSpPr txBox="1">
            <a:spLocks noChangeArrowheads="1"/>
          </p:cNvSpPr>
          <p:nvPr/>
        </p:nvSpPr>
        <p:spPr bwMode="auto">
          <a:xfrm>
            <a:off x="990600" y="2667000"/>
            <a:ext cx="1981200" cy="83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400">
                <a:latin typeface="Times New Roman" panose="02020603050405020304" pitchFamily="18" charset="0"/>
              </a:rPr>
              <a:t>Temperature sensor</a:t>
            </a:r>
          </a:p>
        </p:txBody>
      </p:sp>
      <p:sp>
        <p:nvSpPr>
          <p:cNvPr id="25605" name="Line 4">
            <a:extLst>
              <a:ext uri="{FF2B5EF4-FFF2-40B4-BE49-F238E27FC236}">
                <a16:creationId xmlns:a16="http://schemas.microsoft.com/office/drawing/2014/main" id="{4642CB86-B81C-601E-9F06-51660109D5FA}"/>
              </a:ext>
            </a:extLst>
          </p:cNvPr>
          <p:cNvSpPr>
            <a:spLocks noChangeShapeType="1"/>
          </p:cNvSpPr>
          <p:nvPr/>
        </p:nvSpPr>
        <p:spPr bwMode="auto">
          <a:xfrm>
            <a:off x="2971800" y="3124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6" name="Rectangle 5">
            <a:extLst>
              <a:ext uri="{FF2B5EF4-FFF2-40B4-BE49-F238E27FC236}">
                <a16:creationId xmlns:a16="http://schemas.microsoft.com/office/drawing/2014/main" id="{B8C8D103-AAF1-5C8D-1B9D-67BE9480520E}"/>
              </a:ext>
            </a:extLst>
          </p:cNvPr>
          <p:cNvSpPr>
            <a:spLocks noChangeArrowheads="1"/>
          </p:cNvSpPr>
          <p:nvPr/>
        </p:nvSpPr>
        <p:spPr bwMode="auto">
          <a:xfrm>
            <a:off x="3810000" y="2362200"/>
            <a:ext cx="3200400" cy="3733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7" name="Rectangle 6">
            <a:extLst>
              <a:ext uri="{FF2B5EF4-FFF2-40B4-BE49-F238E27FC236}">
                <a16:creationId xmlns:a16="http://schemas.microsoft.com/office/drawing/2014/main" id="{B5BDF73B-6388-18F6-1ECE-813A490B4ADA}"/>
              </a:ext>
            </a:extLst>
          </p:cNvPr>
          <p:cNvSpPr>
            <a:spLocks noChangeArrowheads="1"/>
          </p:cNvSpPr>
          <p:nvPr/>
        </p:nvSpPr>
        <p:spPr bwMode="auto">
          <a:xfrm>
            <a:off x="4572000" y="3505200"/>
            <a:ext cx="1600200" cy="914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a:latin typeface="Times New Roman" panose="02020603050405020304" pitchFamily="18" charset="0"/>
              </a:rPr>
              <a:t>CPU</a:t>
            </a:r>
          </a:p>
        </p:txBody>
      </p:sp>
      <p:sp>
        <p:nvSpPr>
          <p:cNvPr id="25608" name="Rectangle 7">
            <a:extLst>
              <a:ext uri="{FF2B5EF4-FFF2-40B4-BE49-F238E27FC236}">
                <a16:creationId xmlns:a16="http://schemas.microsoft.com/office/drawing/2014/main" id="{60BB6DF2-7626-E469-B1CF-8F44C676FE03}"/>
              </a:ext>
            </a:extLst>
          </p:cNvPr>
          <p:cNvSpPr>
            <a:spLocks noChangeArrowheads="1"/>
          </p:cNvSpPr>
          <p:nvPr/>
        </p:nvSpPr>
        <p:spPr bwMode="auto">
          <a:xfrm>
            <a:off x="4495800" y="4572000"/>
            <a:ext cx="18288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a:latin typeface="Times New Roman" panose="02020603050405020304" pitchFamily="18" charset="0"/>
              </a:rPr>
              <a:t>Memory</a:t>
            </a:r>
          </a:p>
        </p:txBody>
      </p:sp>
      <p:sp>
        <p:nvSpPr>
          <p:cNvPr id="25609" name="Rectangle 8">
            <a:extLst>
              <a:ext uri="{FF2B5EF4-FFF2-40B4-BE49-F238E27FC236}">
                <a16:creationId xmlns:a16="http://schemas.microsoft.com/office/drawing/2014/main" id="{2AA3FA77-FB85-81C8-EEFC-244D3EDF4EE8}"/>
              </a:ext>
            </a:extLst>
          </p:cNvPr>
          <p:cNvSpPr>
            <a:spLocks noChangeArrowheads="1"/>
          </p:cNvSpPr>
          <p:nvPr/>
        </p:nvSpPr>
        <p:spPr bwMode="auto">
          <a:xfrm>
            <a:off x="3962400" y="28194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a:latin typeface="Times New Roman" panose="02020603050405020304" pitchFamily="18" charset="0"/>
              </a:rPr>
              <a:t>Input port</a:t>
            </a:r>
          </a:p>
        </p:txBody>
      </p:sp>
      <p:sp>
        <p:nvSpPr>
          <p:cNvPr id="25610" name="Rectangle 9">
            <a:extLst>
              <a:ext uri="{FF2B5EF4-FFF2-40B4-BE49-F238E27FC236}">
                <a16:creationId xmlns:a16="http://schemas.microsoft.com/office/drawing/2014/main" id="{5F374182-1148-D5C3-A073-DFCFD58FDB8D}"/>
              </a:ext>
            </a:extLst>
          </p:cNvPr>
          <p:cNvSpPr>
            <a:spLocks noChangeArrowheads="1"/>
          </p:cNvSpPr>
          <p:nvPr/>
        </p:nvSpPr>
        <p:spPr bwMode="auto">
          <a:xfrm>
            <a:off x="4038600" y="54102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a:latin typeface="Times New Roman" panose="02020603050405020304" pitchFamily="18" charset="0"/>
              </a:rPr>
              <a:t>Output port</a:t>
            </a:r>
          </a:p>
        </p:txBody>
      </p:sp>
      <p:sp>
        <p:nvSpPr>
          <p:cNvPr id="25611" name="Line 10">
            <a:extLst>
              <a:ext uri="{FF2B5EF4-FFF2-40B4-BE49-F238E27FC236}">
                <a16:creationId xmlns:a16="http://schemas.microsoft.com/office/drawing/2014/main" id="{375433EF-23F0-83D9-B362-0F473AE06838}"/>
              </a:ext>
            </a:extLst>
          </p:cNvPr>
          <p:cNvSpPr>
            <a:spLocks noChangeShapeType="1"/>
          </p:cNvSpPr>
          <p:nvPr/>
        </p:nvSpPr>
        <p:spPr bwMode="auto">
          <a:xfrm flipH="1">
            <a:off x="2971800" y="5791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2" name="Text Box 11">
            <a:extLst>
              <a:ext uri="{FF2B5EF4-FFF2-40B4-BE49-F238E27FC236}">
                <a16:creationId xmlns:a16="http://schemas.microsoft.com/office/drawing/2014/main" id="{C76C1A12-1EC4-3A9F-EED5-ACE9D36F92AC}"/>
              </a:ext>
            </a:extLst>
          </p:cNvPr>
          <p:cNvSpPr txBox="1">
            <a:spLocks noChangeArrowheads="1"/>
          </p:cNvSpPr>
          <p:nvPr/>
        </p:nvSpPr>
        <p:spPr bwMode="auto">
          <a:xfrm>
            <a:off x="1905000" y="5562600"/>
            <a:ext cx="10668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sz="2400">
                <a:latin typeface="Times New Roman" panose="02020603050405020304" pitchFamily="18" charset="0"/>
              </a:rPr>
              <a:t>Heater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9">
            <a:extLst>
              <a:ext uri="{FF2B5EF4-FFF2-40B4-BE49-F238E27FC236}">
                <a16:creationId xmlns:a16="http://schemas.microsoft.com/office/drawing/2014/main" id="{577487DA-319C-FC53-27A9-E44C18C58BA6}"/>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a:solidFill>
                  <a:schemeClr val="tx1"/>
                </a:solidFill>
              </a:rPr>
              <a:t>	</a:t>
            </a:r>
            <a:r>
              <a:rPr lang="en-US" altLang="en-US" sz="3400" b="1">
                <a:solidFill>
                  <a:schemeClr val="tx1"/>
                </a:solidFill>
              </a:rPr>
              <a:t>Typical Real time system example</a:t>
            </a:r>
            <a:r>
              <a:rPr lang="en-US" altLang="en-US" sz="3400">
                <a:solidFill>
                  <a:schemeClr val="tx1"/>
                </a:solidFill>
              </a:rPr>
              <a:t>	</a:t>
            </a: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26627" name="Picture 6">
            <a:extLst>
              <a:ext uri="{FF2B5EF4-FFF2-40B4-BE49-F238E27FC236}">
                <a16:creationId xmlns:a16="http://schemas.microsoft.com/office/drawing/2014/main" id="{D360A581-8DEA-CDCC-9B7C-DB5D4E01A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3">
            <a:extLst>
              <a:ext uri="{FF2B5EF4-FFF2-40B4-BE49-F238E27FC236}">
                <a16:creationId xmlns:a16="http://schemas.microsoft.com/office/drawing/2014/main" id="{0BEE9F87-7358-EF2D-5D9C-F0D9DB8475F2}"/>
              </a:ext>
            </a:extLst>
          </p:cNvPr>
          <p:cNvSpPr txBox="1">
            <a:spLocks noChangeArrowheads="1"/>
          </p:cNvSpPr>
          <p:nvPr/>
        </p:nvSpPr>
        <p:spPr bwMode="auto">
          <a:xfrm>
            <a:off x="1371600" y="1981200"/>
            <a:ext cx="64008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en-US">
                <a:latin typeface="Times New Roman" panose="02020603050405020304" pitchFamily="18" charset="0"/>
              </a:rPr>
              <a:t>While true do</a:t>
            </a:r>
          </a:p>
          <a:p>
            <a:pPr eaLnBrk="1" hangingPunct="1">
              <a:spcBef>
                <a:spcPct val="50000"/>
              </a:spcBef>
            </a:pPr>
            <a:r>
              <a:rPr lang="en-GB" altLang="en-US">
                <a:latin typeface="Times New Roman" panose="02020603050405020304" pitchFamily="18" charset="0"/>
              </a:rPr>
              <a:t>	{</a:t>
            </a:r>
          </a:p>
          <a:p>
            <a:pPr eaLnBrk="1" hangingPunct="1">
              <a:spcBef>
                <a:spcPct val="50000"/>
              </a:spcBef>
            </a:pPr>
            <a:r>
              <a:rPr lang="en-GB" altLang="en-US">
                <a:latin typeface="Times New Roman" panose="02020603050405020304" pitchFamily="18" charset="0"/>
              </a:rPr>
              <a:t>	read temperature sensor</a:t>
            </a:r>
          </a:p>
          <a:p>
            <a:pPr eaLnBrk="1" hangingPunct="1">
              <a:spcBef>
                <a:spcPct val="50000"/>
              </a:spcBef>
            </a:pPr>
            <a:r>
              <a:rPr lang="en-GB" altLang="en-US">
                <a:latin typeface="Times New Roman" panose="02020603050405020304" pitchFamily="18" charset="0"/>
              </a:rPr>
              <a:t>	if temperature too high</a:t>
            </a:r>
          </a:p>
          <a:p>
            <a:pPr eaLnBrk="1" hangingPunct="1">
              <a:spcBef>
                <a:spcPct val="50000"/>
              </a:spcBef>
            </a:pPr>
            <a:r>
              <a:rPr lang="en-GB" altLang="en-US">
                <a:latin typeface="Times New Roman" panose="02020603050405020304" pitchFamily="18" charset="0"/>
              </a:rPr>
              <a:t>	     then turn off heater</a:t>
            </a:r>
          </a:p>
          <a:p>
            <a:pPr eaLnBrk="1" hangingPunct="1">
              <a:spcBef>
                <a:spcPct val="50000"/>
              </a:spcBef>
            </a:pPr>
            <a:r>
              <a:rPr lang="en-GB" altLang="en-US">
                <a:latin typeface="Times New Roman" panose="02020603050405020304" pitchFamily="18" charset="0"/>
              </a:rPr>
              <a:t>	     else if temperature too low</a:t>
            </a:r>
          </a:p>
          <a:p>
            <a:pPr eaLnBrk="1" hangingPunct="1">
              <a:spcBef>
                <a:spcPct val="50000"/>
              </a:spcBef>
            </a:pPr>
            <a:r>
              <a:rPr lang="en-GB" altLang="en-US">
                <a:latin typeface="Times New Roman" panose="02020603050405020304" pitchFamily="18" charset="0"/>
              </a:rPr>
              <a:t>	             then turn on heater</a:t>
            </a:r>
          </a:p>
          <a:p>
            <a:pPr eaLnBrk="1" hangingPunct="1">
              <a:spcBef>
                <a:spcPct val="50000"/>
              </a:spcBef>
            </a:pPr>
            <a:r>
              <a:rPr lang="en-GB" altLang="en-US">
                <a:latin typeface="Times New Roman" panose="02020603050405020304" pitchFamily="18" charset="0"/>
              </a:rPr>
              <a:t>                           else nothing</a:t>
            </a:r>
          </a:p>
          <a:p>
            <a:pPr eaLnBrk="1" hangingPunct="1">
              <a:spcBef>
                <a:spcPct val="50000"/>
              </a:spcBef>
            </a:pPr>
            <a:r>
              <a:rPr lang="en-GB" altLang="en-US">
                <a:latin typeface="Times New Roman" panose="02020603050405020304" pitchFamily="18" charset="0"/>
              </a:rPr>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9">
            <a:extLst>
              <a:ext uri="{FF2B5EF4-FFF2-40B4-BE49-F238E27FC236}">
                <a16:creationId xmlns:a16="http://schemas.microsoft.com/office/drawing/2014/main" id="{C51E7053-EED2-0508-9006-C55EAFC4C4B5}"/>
              </a:ext>
            </a:extLst>
          </p:cNvPr>
          <p:cNvSpPr>
            <a:spLocks noGrp="1"/>
          </p:cNvSpPr>
          <p:nvPr>
            <p:ph sz="quarter" idx="1"/>
          </p:nvPr>
        </p:nvSpPr>
        <p:spPr>
          <a:xfrm>
            <a:off x="0" y="836613"/>
            <a:ext cx="8964613" cy="5905500"/>
          </a:xfrm>
        </p:spPr>
        <p:txBody>
          <a:bodyPr/>
          <a:lstStyle/>
          <a:p>
            <a:pPr>
              <a:buFont typeface="Wingdings 2" panose="05020102010507070707" pitchFamily="18" charset="2"/>
              <a:buNone/>
            </a:pPr>
            <a:r>
              <a:rPr lang="en-US" altLang="en-US" sz="2800" b="1">
                <a:solidFill>
                  <a:schemeClr val="tx1"/>
                </a:solidFill>
              </a:rPr>
              <a:t>Applications of </a:t>
            </a:r>
            <a:r>
              <a:rPr lang="en-US" altLang="en-US" sz="3400" b="1">
                <a:solidFill>
                  <a:schemeClr val="tx1"/>
                </a:solidFill>
              </a:rPr>
              <a:t>RTES</a:t>
            </a: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a:p>
            <a:pPr>
              <a:buFont typeface="Wingdings 2" panose="05020102010507070707" pitchFamily="18" charset="2"/>
              <a:buNone/>
            </a:pPr>
            <a:endParaRPr lang="en-US" altLang="en-US" sz="3400">
              <a:solidFill>
                <a:schemeClr val="tx1"/>
              </a:solidFill>
            </a:endParaRPr>
          </a:p>
        </p:txBody>
      </p:sp>
      <p:pic>
        <p:nvPicPr>
          <p:cNvPr id="27651" name="Picture 6">
            <a:extLst>
              <a:ext uri="{FF2B5EF4-FFF2-40B4-BE49-F238E27FC236}">
                <a16:creationId xmlns:a16="http://schemas.microsoft.com/office/drawing/2014/main" id="{18184576-A53B-38E8-36BD-D93D7F413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2">
            <a:extLst>
              <a:ext uri="{FF2B5EF4-FFF2-40B4-BE49-F238E27FC236}">
                <a16:creationId xmlns:a16="http://schemas.microsoft.com/office/drawing/2014/main" id="{55F134EB-E6AB-7DCB-FD1B-72775D266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38" y="1773238"/>
            <a:ext cx="615632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0"/>
            <a:ext cx="8229600" cy="1862138"/>
          </a:xfrm>
          <a:prstGeom prst="rect">
            <a:avLst/>
          </a:prstGeom>
          <a:noFill/>
        </p:spPr>
        <p:txBody>
          <a:bodyPr>
            <a:spAutoFit/>
          </a:bodyPr>
          <a:lstStyle/>
          <a:p>
            <a:pPr algn="ctr" eaLnBrk="1" fontAlgn="auto" hangingPunct="1">
              <a:spcBef>
                <a:spcPts val="0"/>
              </a:spcBef>
              <a:spcAft>
                <a:spcPts val="0"/>
              </a:spcAft>
              <a:defRPr/>
            </a:pPr>
            <a:r>
              <a:rPr lang="en-US" sz="9600" b="1" dirty="0">
                <a:solidFill>
                  <a:schemeClr val="accent3">
                    <a:lumMod val="40000"/>
                    <a:lumOff val="60000"/>
                  </a:schemeClr>
                </a:solidFill>
                <a:latin typeface="Times New Roman" panose="02020603050405020304" pitchFamily="18" charset="0"/>
                <a:cs typeface="Times New Roman" panose="02020603050405020304" pitchFamily="18" charset="0"/>
              </a:rPr>
              <a:t>Thank</a:t>
            </a:r>
            <a:r>
              <a:rPr lang="en-US" sz="11500" b="1" dirty="0">
                <a:solidFill>
                  <a:schemeClr val="accent3">
                    <a:lumMod val="40000"/>
                    <a:lumOff val="60000"/>
                  </a:schemeClr>
                </a:solidFill>
                <a:latin typeface="+mn-lt"/>
                <a:cs typeface="+mn-cs"/>
              </a:rPr>
              <a:t>  you </a:t>
            </a:r>
          </a:p>
        </p:txBody>
      </p:sp>
    </p:spTree>
    <p:extLst>
      <p:ext uri="{BB962C8B-B14F-4D97-AF65-F5344CB8AC3E}">
        <p14:creationId xmlns:p14="http://schemas.microsoft.com/office/powerpoint/2010/main" val="37162239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4663</TotalTime>
  <Words>7891</Words>
  <Application>Microsoft Office PowerPoint</Application>
  <PresentationFormat>On-screen Show (4:3)</PresentationFormat>
  <Paragraphs>773</Paragraphs>
  <Slides>99</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Montserrat</vt:lpstr>
      <vt:lpstr>Roboto</vt:lpstr>
      <vt:lpstr>Times New Roman</vt:lpstr>
      <vt:lpstr>Wingdings</vt:lpstr>
      <vt:lpstr>Wingdings 2</vt:lpstr>
      <vt:lpstr>Office Theme</vt:lpstr>
      <vt:lpstr>PowerPoint Presentation</vt:lpstr>
      <vt:lpstr>Embedded system</vt:lpstr>
      <vt:lpstr>Basic Structure of Embedded system</vt:lpstr>
      <vt:lpstr>Basic Structure of Embedded system</vt:lpstr>
      <vt:lpstr>Components of Embedded system</vt:lpstr>
      <vt:lpstr>Hardware Components of Embedded system</vt:lpstr>
      <vt:lpstr>Hardware Components of Embedded system</vt:lpstr>
      <vt:lpstr>Software Components of Embedded system</vt:lpstr>
      <vt:lpstr>Software Components of Embedded system</vt:lpstr>
      <vt:lpstr>Embedded Processor?</vt:lpstr>
      <vt:lpstr>Types of Embedded System</vt:lpstr>
      <vt:lpstr>Stand-alone Embedded System</vt:lpstr>
      <vt:lpstr>Real Time/ Reactive Embedded System</vt:lpstr>
      <vt:lpstr>Network Embedded Systems </vt:lpstr>
      <vt:lpstr>Mobile Embedded System</vt:lpstr>
      <vt:lpstr>Schematic View of Embedded system</vt:lpstr>
      <vt:lpstr>Characteristics of Embedded System</vt:lpstr>
      <vt:lpstr>Characteristics of Embedded System</vt:lpstr>
      <vt:lpstr>Characteristics of Embedded System</vt:lpstr>
      <vt:lpstr>Applications of Embedded System</vt:lpstr>
      <vt:lpstr>Applications of Embedded System</vt:lpstr>
      <vt:lpstr>Applications of Embedded System</vt:lpstr>
      <vt:lpstr>Block Diagram of Embedded Systems Architecture</vt:lpstr>
      <vt:lpstr>Hardware Architecture</vt:lpstr>
      <vt:lpstr>Hardware Architecture</vt:lpstr>
      <vt:lpstr>Software Architecture</vt:lpstr>
      <vt:lpstr>Design Considerations</vt:lpstr>
      <vt:lpstr>Von Neumann Architecture</vt:lpstr>
      <vt:lpstr>Harvard Architecture</vt:lpstr>
      <vt:lpstr>Hardware Components of Embedded system</vt:lpstr>
      <vt:lpstr>Application Specific Integrated Circuit (ASIC)</vt:lpstr>
      <vt:lpstr>Types of ASIC</vt:lpstr>
      <vt:lpstr>Types of ASIC</vt:lpstr>
      <vt:lpstr>Standard Cell ASIC</vt:lpstr>
      <vt:lpstr>Gate Array ASIC</vt:lpstr>
      <vt:lpstr>Gate Array ASIC and Programmable ASIC</vt:lpstr>
      <vt:lpstr>Applications of ASIC</vt:lpstr>
      <vt:lpstr>Embedded Networking and Standards</vt:lpstr>
      <vt:lpstr>Embedded Networking and Standards</vt:lpstr>
      <vt:lpstr>Embedded Networking and Standards</vt:lpstr>
      <vt:lpstr>Serial Communication-RS232</vt:lpstr>
      <vt:lpstr>Serial Communication-RS232</vt:lpstr>
      <vt:lpstr>Serial Communication-RS232</vt:lpstr>
      <vt:lpstr>Serial Communication-RS232</vt:lpstr>
      <vt:lpstr>Serial Communication-RS485</vt:lpstr>
      <vt:lpstr>Difference Between RS 485 and RS 232</vt:lpstr>
      <vt:lpstr> Serial Peripheral Interface (SPI) </vt:lpstr>
      <vt:lpstr> Serial Peripheral Interface (SPI) </vt:lpstr>
      <vt:lpstr>I2C (Inter Integrated Circuit)</vt:lpstr>
      <vt:lpstr>I2C (Inter Integrated Circuit)</vt:lpstr>
      <vt:lpstr>I2C (Inter Integrated Circuit)</vt:lpstr>
      <vt:lpstr>USB (Universal Serial Bus)</vt:lpstr>
      <vt:lpstr>USB (Universal Serial Bus)</vt:lpstr>
      <vt:lpstr>USB (Universal Serial Bus)</vt:lpstr>
      <vt:lpstr>USB (Universal Serial Bus)</vt:lpstr>
      <vt:lpstr>USB (Universal Serial Bus)</vt:lpstr>
      <vt:lpstr>USB (Universal Serial Bus)</vt:lpstr>
      <vt:lpstr>USB (Universal Serial Bus)</vt:lpstr>
      <vt:lpstr>USB (Universal Serial Bus)</vt:lpstr>
      <vt:lpstr>Bluetooth</vt:lpstr>
      <vt:lpstr>Bluetooth</vt:lpstr>
      <vt:lpstr>Bluetooth</vt:lpstr>
      <vt:lpstr>Bluetooth</vt:lpstr>
      <vt:lpstr>Bluetooth</vt:lpstr>
      <vt:lpstr>Bluetooth</vt:lpstr>
      <vt:lpstr>Bluetooth</vt:lpstr>
      <vt:lpstr>Zigbee</vt:lpstr>
      <vt:lpstr>Zigbee</vt:lpstr>
      <vt:lpstr>Zigbee</vt:lpstr>
      <vt:lpstr>Zigbee</vt:lpstr>
      <vt:lpstr>Zigbee</vt:lpstr>
      <vt:lpstr>Zigbee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AAROHI DIXIT</cp:lastModifiedBy>
  <cp:revision>32</cp:revision>
  <dcterms:created xsi:type="dcterms:W3CDTF">2010-04-09T07:36:15Z</dcterms:created>
  <dcterms:modified xsi:type="dcterms:W3CDTF">2025-02-27T20:10:55Z</dcterms:modified>
</cp:coreProperties>
</file>